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812" r:id="rId1"/>
  </p:sldMasterIdLst>
  <p:notesMasterIdLst>
    <p:notesMasterId r:id="rId25"/>
  </p:notesMasterIdLst>
  <p:handoutMasterIdLst>
    <p:handoutMasterId r:id="rId26"/>
  </p:handoutMasterIdLst>
  <p:sldIdLst>
    <p:sldId id="282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3" r:id="rId18"/>
    <p:sldId id="274" r:id="rId19"/>
    <p:sldId id="275" r:id="rId20"/>
    <p:sldId id="277" r:id="rId21"/>
    <p:sldId id="278" r:id="rId22"/>
    <p:sldId id="280" r:id="rId23"/>
    <p:sldId id="281" r:id="rId24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384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96DBB7-6776-437E-8275-6B01FB0CB378}" type="datetimeFigureOut">
              <a:rPr lang="en-IN" smtClean="0"/>
              <a:t>12-07-2024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F6B5BA-26E7-4F34-9D2D-4A5A997EC4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5903469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536B20-5C3C-4DA5-AC3A-E175EC020D17}" type="datetimeFigureOut">
              <a:rPr lang="en-IN" smtClean="0"/>
              <a:t>12-07-2024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4D9D9D-8E1B-4EC8-887D-8DA58B8AE9C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0628417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21140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7439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89543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64388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72505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41482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70901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41335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53954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20637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78590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01633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3" r:id="rId1"/>
    <p:sldLayoutId id="2147483814" r:id="rId2"/>
    <p:sldLayoutId id="2147483815" r:id="rId3"/>
    <p:sldLayoutId id="2147483816" r:id="rId4"/>
    <p:sldLayoutId id="2147483817" r:id="rId5"/>
    <p:sldLayoutId id="2147483818" r:id="rId6"/>
    <p:sldLayoutId id="2147483819" r:id="rId7"/>
    <p:sldLayoutId id="2147483820" r:id="rId8"/>
    <p:sldLayoutId id="2147483821" r:id="rId9"/>
    <p:sldLayoutId id="2147483822" r:id="rId10"/>
    <p:sldLayoutId id="214748382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/>
          <p:cNvSpPr txBox="1">
            <a:spLocks/>
          </p:cNvSpPr>
          <p:nvPr/>
        </p:nvSpPr>
        <p:spPr>
          <a:xfrm>
            <a:off x="512763" y="4049244"/>
            <a:ext cx="8118475" cy="908967"/>
          </a:xfrm>
          <a:prstGeom prst="rect">
            <a:avLst/>
          </a:prstGeom>
        </p:spPr>
        <p:txBody>
          <a:bodyPr vert="horz" wrap="square" lIns="0" tIns="12700" rIns="0" bIns="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8140"/>
              </a:lnSpc>
              <a:spcBef>
                <a:spcPts val="100"/>
              </a:spcBef>
            </a:pPr>
            <a:r>
              <a:rPr lang="en-GB" sz="4400" spc="-5" dirty="0" smtClean="0">
                <a:latin typeface="Impact" panose="020B0806030902050204" pitchFamily="34" charset="0"/>
              </a:rPr>
              <a:t>DATA STRUCTURE &amp; ALGORITHM</a:t>
            </a:r>
            <a:endParaRPr lang="en-IN" sz="4400" dirty="0">
              <a:latin typeface="Impact" panose="020B0806030902050204" pitchFamily="34" charset="0"/>
            </a:endParaRPr>
          </a:p>
        </p:txBody>
      </p:sp>
      <p:sp>
        <p:nvSpPr>
          <p:cNvPr id="5" name="object 3"/>
          <p:cNvSpPr txBox="1">
            <a:spLocks/>
          </p:cNvSpPr>
          <p:nvPr/>
        </p:nvSpPr>
        <p:spPr>
          <a:xfrm>
            <a:off x="2514600" y="806067"/>
            <a:ext cx="5257800" cy="193713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4500" b="0" i="0">
                <a:solidFill>
                  <a:srgbClr val="FF0066"/>
                </a:solidFill>
                <a:latin typeface="Impact"/>
                <a:ea typeface="+mj-ea"/>
                <a:cs typeface="Impact"/>
              </a:defRPr>
            </a:lvl1pPr>
          </a:lstStyle>
          <a:p>
            <a:pPr algn="ctr">
              <a:lnSpc>
                <a:spcPts val="8140"/>
              </a:lnSpc>
              <a:spcBef>
                <a:spcPts val="100"/>
              </a:spcBef>
            </a:pPr>
            <a:r>
              <a:rPr lang="en-GB" sz="4000" kern="0" spc="-5" dirty="0" smtClean="0">
                <a:solidFill>
                  <a:schemeClr val="tx2"/>
                </a:solidFill>
              </a:rPr>
              <a:t>Sri Ganesh College of Arts and Science</a:t>
            </a:r>
            <a:endParaRPr lang="en-IN" sz="4000" kern="0" dirty="0">
              <a:solidFill>
                <a:schemeClr val="tx2"/>
              </a:solidFill>
            </a:endParaRPr>
          </a:p>
        </p:txBody>
      </p:sp>
      <p:sp>
        <p:nvSpPr>
          <p:cNvPr id="6" name="object 3"/>
          <p:cNvSpPr txBox="1">
            <a:spLocks/>
          </p:cNvSpPr>
          <p:nvPr/>
        </p:nvSpPr>
        <p:spPr>
          <a:xfrm>
            <a:off x="-91108" y="2903215"/>
            <a:ext cx="9326217" cy="10515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4500" b="0" i="0">
                <a:solidFill>
                  <a:srgbClr val="FF0066"/>
                </a:solidFill>
                <a:latin typeface="Impact"/>
                <a:ea typeface="+mj-ea"/>
                <a:cs typeface="Impact"/>
              </a:defRPr>
            </a:lvl1pPr>
          </a:lstStyle>
          <a:p>
            <a:pPr algn="ctr">
              <a:lnSpc>
                <a:spcPts val="8140"/>
              </a:lnSpc>
              <a:spcBef>
                <a:spcPts val="100"/>
              </a:spcBef>
            </a:pPr>
            <a:r>
              <a:rPr lang="en-GB" sz="4000" kern="0" spc="-5" dirty="0" smtClean="0">
                <a:solidFill>
                  <a:schemeClr val="accent2"/>
                </a:solidFill>
              </a:rPr>
              <a:t>Department of Computer Applications</a:t>
            </a:r>
            <a:endParaRPr lang="en-IN" sz="4000" kern="0" dirty="0">
              <a:solidFill>
                <a:schemeClr val="accent2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929" b="97163" l="9766" r="89844">
                        <a14:foregroundMark x1="40234" y1="31206" x2="40234" y2="31206"/>
                        <a14:foregroundMark x1="30859" y1="56028" x2="30859" y2="56028"/>
                        <a14:foregroundMark x1="32813" y1="62411" x2="32813" y2="62411"/>
                        <a14:foregroundMark x1="35547" y1="67376" x2="35547" y2="67376"/>
                        <a14:foregroundMark x1="38281" y1="68794" x2="38281" y2="68794"/>
                        <a14:foregroundMark x1="26953" y1="58156" x2="26953" y2="58156"/>
                        <a14:foregroundMark x1="28516" y1="50355" x2="28516" y2="50355"/>
                        <a14:foregroundMark x1="57422" y1="29787" x2="57422" y2="29787"/>
                        <a14:foregroundMark x1="58594" y1="22695" x2="58594" y2="22695"/>
                        <a14:foregroundMark x1="64844" y1="56738" x2="64844" y2="56738"/>
                        <a14:foregroundMark x1="58594" y1="60993" x2="58594" y2="60993"/>
                        <a14:foregroundMark x1="51563" y1="80851" x2="51563" y2="80851"/>
                        <a14:foregroundMark x1="57813" y1="78014" x2="57813" y2="78014"/>
                        <a14:foregroundMark x1="19531" y1="78723" x2="19531" y2="78723"/>
                        <a14:foregroundMark x1="15625" y1="78014" x2="15625" y2="78014"/>
                        <a14:foregroundMark x1="23047" y1="81560" x2="23047" y2="81560"/>
                        <a14:foregroundMark x1="26563" y1="78723" x2="26563" y2="78723"/>
                        <a14:foregroundMark x1="32031" y1="80142" x2="32031" y2="80142"/>
                        <a14:foregroundMark x1="37500" y1="80142" x2="37500" y2="80142"/>
                        <a14:foregroundMark x1="41797" y1="81560" x2="41797" y2="81560"/>
                        <a14:foregroundMark x1="47266" y1="79433" x2="47266" y2="79433"/>
                        <a14:foregroundMark x1="62109" y1="80142" x2="62109" y2="80142"/>
                        <a14:foregroundMark x1="66406" y1="80142" x2="66406" y2="80142"/>
                        <a14:foregroundMark x1="68750" y1="80851" x2="68750" y2="80851"/>
                        <a14:foregroundMark x1="73047" y1="80142" x2="73047" y2="80142"/>
                        <a14:foregroundMark x1="77734" y1="79433" x2="77734" y2="79433"/>
                        <a14:foregroundMark x1="81641" y1="82270" x2="81641" y2="82270"/>
                        <a14:foregroundMark x1="55078" y1="97163" x2="55078" y2="97163"/>
                        <a14:foregroundMark x1="42188" y1="93617" x2="42188" y2="93617"/>
                        <a14:foregroundMark x1="33594" y1="93617" x2="33594" y2="93617"/>
                        <a14:foregroundMark x1="59766" y1="93617" x2="59766" y2="9361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2500" r="15625" b="13525"/>
          <a:stretch/>
        </p:blipFill>
        <p:spPr>
          <a:xfrm>
            <a:off x="1850986" y="1014628"/>
            <a:ext cx="968414" cy="64173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Rounded Rectangle 7"/>
          <p:cNvSpPr/>
          <p:nvPr/>
        </p:nvSpPr>
        <p:spPr>
          <a:xfrm>
            <a:off x="76200" y="5370441"/>
            <a:ext cx="2362200" cy="1371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Speaker : </a:t>
            </a:r>
            <a:r>
              <a:rPr lang="en-GB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Mr.A.PRAVEEN</a:t>
            </a:r>
            <a:endParaRPr lang="en-IN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25958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46608" y="2661046"/>
            <a:ext cx="4723804" cy="3277195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10490" rIns="0" bIns="0" rtlCol="0">
            <a:spAutoFit/>
          </a:bodyPr>
          <a:lstStyle/>
          <a:p>
            <a:pPr marL="2027555">
              <a:lnSpc>
                <a:spcPct val="100000"/>
              </a:lnSpc>
              <a:spcBef>
                <a:spcPts val="870"/>
              </a:spcBef>
            </a:pPr>
            <a:r>
              <a:rPr spc="-25" dirty="0"/>
              <a:t>Static</a:t>
            </a:r>
            <a:r>
              <a:rPr spc="-155" dirty="0"/>
              <a:t> </a:t>
            </a:r>
            <a:r>
              <a:rPr spc="-50" dirty="0"/>
              <a:t>Implementation</a:t>
            </a:r>
          </a:p>
          <a:p>
            <a:pPr marL="12700">
              <a:lnSpc>
                <a:spcPct val="100000"/>
              </a:lnSpc>
              <a:spcBef>
                <a:spcPts val="725"/>
              </a:spcBef>
            </a:pPr>
            <a:r>
              <a:rPr sz="3250" spc="-260" dirty="0"/>
              <a:t>A</a:t>
            </a:r>
            <a:r>
              <a:rPr sz="3250" spc="-90" dirty="0"/>
              <a:t> </a:t>
            </a:r>
            <a:r>
              <a:rPr sz="3250" spc="-10" dirty="0"/>
              <a:t>better</a:t>
            </a:r>
            <a:r>
              <a:rPr sz="3250" spc="-95" dirty="0"/>
              <a:t> </a:t>
            </a:r>
            <a:r>
              <a:rPr sz="3250" spc="-10" dirty="0"/>
              <a:t>Implementation:</a:t>
            </a:r>
            <a:endParaRPr sz="3250"/>
          </a:p>
        </p:txBody>
      </p:sp>
      <p:sp>
        <p:nvSpPr>
          <p:cNvPr id="6" name="object 6"/>
          <p:cNvSpPr txBox="1"/>
          <p:nvPr/>
        </p:nvSpPr>
        <p:spPr>
          <a:xfrm>
            <a:off x="929195" y="3518246"/>
            <a:ext cx="437515" cy="316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900" i="1" spc="-70" dirty="0">
                <a:latin typeface="Arial"/>
                <a:cs typeface="Arial"/>
              </a:rPr>
              <a:t>tO|0</a:t>
            </a:r>
            <a:endParaRPr sz="19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611025" y="5403155"/>
            <a:ext cx="1414780" cy="4273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600" i="1" spc="-35" dirty="0">
                <a:latin typeface="Calibri"/>
                <a:cs typeface="Calibri"/>
              </a:rPr>
              <a:t>maxlength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328732" y="3517367"/>
            <a:ext cx="2231390" cy="939165"/>
          </a:xfrm>
          <a:prstGeom prst="rect">
            <a:avLst/>
          </a:prstGeom>
        </p:spPr>
        <p:txBody>
          <a:bodyPr vert="horz" wrap="square" lIns="0" tIns="914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sz="2450" dirty="0">
                <a:latin typeface="Arial MT"/>
                <a:cs typeface="Arial MT"/>
              </a:rPr>
              <a:t>First</a:t>
            </a:r>
            <a:r>
              <a:rPr sz="2450" spc="-140" dirty="0">
                <a:latin typeface="Arial MT"/>
                <a:cs typeface="Arial MT"/>
              </a:rPr>
              <a:t> </a:t>
            </a:r>
            <a:r>
              <a:rPr sz="2450" spc="-10" dirty="0">
                <a:latin typeface="Arial MT"/>
                <a:cs typeface="Arial MT"/>
              </a:rPr>
              <a:t>Element</a:t>
            </a:r>
            <a:endParaRPr sz="2450">
              <a:latin typeface="Arial MT"/>
              <a:cs typeface="Arial MT"/>
            </a:endParaRPr>
          </a:p>
          <a:p>
            <a:pPr marL="14604">
              <a:lnSpc>
                <a:spcPct val="100000"/>
              </a:lnSpc>
              <a:spcBef>
                <a:spcPts val="630"/>
              </a:spcBef>
            </a:pPr>
            <a:r>
              <a:rPr sz="2500" spc="-70" dirty="0">
                <a:latin typeface="Arial MT"/>
                <a:cs typeface="Arial MT"/>
              </a:rPr>
              <a:t>Second</a:t>
            </a:r>
            <a:r>
              <a:rPr sz="2500" spc="-60" dirty="0">
                <a:latin typeface="Arial MT"/>
                <a:cs typeface="Arial MT"/>
              </a:rPr>
              <a:t> </a:t>
            </a:r>
            <a:r>
              <a:rPr sz="2500" spc="-70" dirty="0">
                <a:latin typeface="Arial MT"/>
                <a:cs typeface="Arial MT"/>
              </a:rPr>
              <a:t>Element</a:t>
            </a:r>
            <a:endParaRPr sz="2500">
              <a:latin typeface="Arial MT"/>
              <a:cs typeface="Arial M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327606" y="5573563"/>
            <a:ext cx="1782445" cy="40513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500" spc="105" dirty="0">
                <a:latin typeface="Calibri"/>
                <a:cs typeface="Calibri"/>
              </a:rPr>
              <a:t>Last</a:t>
            </a:r>
            <a:r>
              <a:rPr sz="2500" spc="120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Element</a:t>
            </a:r>
            <a:endParaRPr sz="25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46608" y="2661046"/>
            <a:ext cx="4723804" cy="3277195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10490" rIns="0" bIns="0" rtlCol="0">
            <a:spAutoFit/>
          </a:bodyPr>
          <a:lstStyle/>
          <a:p>
            <a:pPr marL="2027555">
              <a:lnSpc>
                <a:spcPct val="100000"/>
              </a:lnSpc>
              <a:spcBef>
                <a:spcPts val="870"/>
              </a:spcBef>
            </a:pPr>
            <a:r>
              <a:rPr spc="-25" dirty="0"/>
              <a:t>Static</a:t>
            </a:r>
            <a:r>
              <a:rPr spc="-155" dirty="0"/>
              <a:t> </a:t>
            </a:r>
            <a:r>
              <a:rPr spc="-50" dirty="0"/>
              <a:t>Implementation</a:t>
            </a:r>
          </a:p>
          <a:p>
            <a:pPr marL="12700">
              <a:lnSpc>
                <a:spcPct val="100000"/>
              </a:lnSpc>
              <a:spcBef>
                <a:spcPts val="725"/>
              </a:spcBef>
            </a:pPr>
            <a:r>
              <a:rPr sz="3250" spc="-260" dirty="0"/>
              <a:t>A</a:t>
            </a:r>
            <a:r>
              <a:rPr sz="3250" spc="-90" dirty="0"/>
              <a:t> </a:t>
            </a:r>
            <a:r>
              <a:rPr sz="3250" spc="-10" dirty="0"/>
              <a:t>better</a:t>
            </a:r>
            <a:r>
              <a:rPr sz="3250" spc="-95" dirty="0"/>
              <a:t> </a:t>
            </a:r>
            <a:r>
              <a:rPr sz="3250" spc="-10" dirty="0"/>
              <a:t>Implementation:</a:t>
            </a:r>
            <a:endParaRPr sz="3250"/>
          </a:p>
        </p:txBody>
      </p:sp>
      <p:sp>
        <p:nvSpPr>
          <p:cNvPr id="6" name="object 6"/>
          <p:cNvSpPr txBox="1"/>
          <p:nvPr/>
        </p:nvSpPr>
        <p:spPr>
          <a:xfrm>
            <a:off x="929195" y="3518246"/>
            <a:ext cx="437515" cy="316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900" i="1" spc="-70" dirty="0">
                <a:latin typeface="Arial"/>
                <a:cs typeface="Arial"/>
              </a:rPr>
              <a:t>tO|0</a:t>
            </a:r>
            <a:endParaRPr sz="19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611025" y="5403155"/>
            <a:ext cx="1414780" cy="4273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600" i="1" spc="-35" dirty="0">
                <a:latin typeface="Calibri"/>
                <a:cs typeface="Calibri"/>
              </a:rPr>
              <a:t>maxlength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328732" y="3517367"/>
            <a:ext cx="2231390" cy="939165"/>
          </a:xfrm>
          <a:prstGeom prst="rect">
            <a:avLst/>
          </a:prstGeom>
        </p:spPr>
        <p:txBody>
          <a:bodyPr vert="horz" wrap="square" lIns="0" tIns="914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sz="2450" dirty="0">
                <a:latin typeface="Arial MT"/>
                <a:cs typeface="Arial MT"/>
              </a:rPr>
              <a:t>First</a:t>
            </a:r>
            <a:r>
              <a:rPr sz="2450" spc="-140" dirty="0">
                <a:latin typeface="Arial MT"/>
                <a:cs typeface="Arial MT"/>
              </a:rPr>
              <a:t> </a:t>
            </a:r>
            <a:r>
              <a:rPr sz="2450" spc="-10" dirty="0">
                <a:latin typeface="Arial MT"/>
                <a:cs typeface="Arial MT"/>
              </a:rPr>
              <a:t>Element</a:t>
            </a:r>
            <a:endParaRPr sz="2450">
              <a:latin typeface="Arial MT"/>
              <a:cs typeface="Arial MT"/>
            </a:endParaRPr>
          </a:p>
          <a:p>
            <a:pPr marL="14604">
              <a:lnSpc>
                <a:spcPct val="100000"/>
              </a:lnSpc>
              <a:spcBef>
                <a:spcPts val="630"/>
              </a:spcBef>
            </a:pPr>
            <a:r>
              <a:rPr sz="2500" spc="-70" dirty="0">
                <a:latin typeface="Arial MT"/>
                <a:cs typeface="Arial MT"/>
              </a:rPr>
              <a:t>Second</a:t>
            </a:r>
            <a:r>
              <a:rPr sz="2500" spc="-60" dirty="0">
                <a:latin typeface="Arial MT"/>
                <a:cs typeface="Arial MT"/>
              </a:rPr>
              <a:t> </a:t>
            </a:r>
            <a:r>
              <a:rPr sz="2500" spc="-70" dirty="0">
                <a:latin typeface="Arial MT"/>
                <a:cs typeface="Arial MT"/>
              </a:rPr>
              <a:t>Element</a:t>
            </a:r>
            <a:endParaRPr sz="2500">
              <a:latin typeface="Arial MT"/>
              <a:cs typeface="Arial M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327606" y="5573563"/>
            <a:ext cx="1782445" cy="40513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500" spc="105" dirty="0">
                <a:latin typeface="Calibri"/>
                <a:cs typeface="Calibri"/>
              </a:rPr>
              <a:t>Last</a:t>
            </a:r>
            <a:r>
              <a:rPr sz="2500" spc="120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Element</a:t>
            </a:r>
            <a:endParaRPr sz="25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911484" y="185170"/>
            <a:ext cx="4632315" cy="75533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en-GB" sz="4800" spc="-295" dirty="0" smtClean="0"/>
              <a:t>A Si</a:t>
            </a:r>
            <a:r>
              <a:rPr sz="4800" spc="-295" dirty="0" err="1" smtClean="0"/>
              <a:t>mpie</a:t>
            </a:r>
            <a:r>
              <a:rPr sz="4800" spc="140" dirty="0" smtClean="0"/>
              <a:t> </a:t>
            </a:r>
            <a:r>
              <a:rPr sz="4800" spc="-265" dirty="0"/>
              <a:t>Stack</a:t>
            </a:r>
            <a:r>
              <a:rPr sz="4800" spc="125" dirty="0"/>
              <a:t> </a:t>
            </a:r>
            <a:r>
              <a:rPr sz="4800" spc="-275" dirty="0"/>
              <a:t>Class</a:t>
            </a:r>
            <a:endParaRPr sz="4800" dirty="0"/>
          </a:p>
        </p:txBody>
      </p:sp>
      <p:sp>
        <p:nvSpPr>
          <p:cNvPr id="7" name="object 7"/>
          <p:cNvSpPr txBox="1"/>
          <p:nvPr/>
        </p:nvSpPr>
        <p:spPr>
          <a:xfrm>
            <a:off x="527585" y="882995"/>
            <a:ext cx="3757929" cy="5248275"/>
          </a:xfrm>
          <a:prstGeom prst="rect">
            <a:avLst/>
          </a:prstGeom>
        </p:spPr>
        <p:txBody>
          <a:bodyPr vert="horz" wrap="square" lIns="0" tIns="444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sz="2400" spc="65" dirty="0">
                <a:latin typeface="Calibri"/>
                <a:cs typeface="Calibri"/>
              </a:rPr>
              <a:t>class</a:t>
            </a:r>
            <a:r>
              <a:rPr sz="2400" spc="15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IntStack(</a:t>
            </a:r>
            <a:endParaRPr sz="2400">
              <a:latin typeface="Calibri"/>
              <a:cs typeface="Calibri"/>
            </a:endParaRPr>
          </a:p>
          <a:p>
            <a:pPr marL="353695">
              <a:lnSpc>
                <a:spcPct val="100000"/>
              </a:lnSpc>
              <a:spcBef>
                <a:spcPts val="250"/>
              </a:spcBef>
            </a:pPr>
            <a:r>
              <a:rPr sz="2400" spc="-10" dirty="0">
                <a:latin typeface="Arial MT"/>
                <a:cs typeface="Arial MT"/>
              </a:rPr>
              <a:t>private:</a:t>
            </a:r>
            <a:endParaRPr sz="2400">
              <a:latin typeface="Arial MT"/>
              <a:cs typeface="Arial MT"/>
            </a:endParaRPr>
          </a:p>
          <a:p>
            <a:pPr marL="488315" marR="1367790" indent="26670">
              <a:lnSpc>
                <a:spcPct val="112500"/>
              </a:lnSpc>
              <a:spcBef>
                <a:spcPts val="70"/>
              </a:spcBef>
            </a:pPr>
            <a:r>
              <a:rPr sz="2300" dirty="0">
                <a:latin typeface="Arial MT"/>
                <a:cs typeface="Arial MT"/>
              </a:rPr>
              <a:t>int</a:t>
            </a:r>
            <a:r>
              <a:rPr sz="2300" spc="-135" dirty="0">
                <a:latin typeface="Arial MT"/>
                <a:cs typeface="Arial MT"/>
              </a:rPr>
              <a:t> </a:t>
            </a:r>
            <a:r>
              <a:rPr sz="2300" spc="-60" dirty="0">
                <a:latin typeface="Arial MT"/>
                <a:cs typeface="Arial MT"/>
              </a:rPr>
              <a:t>*stackArray; </a:t>
            </a:r>
            <a:r>
              <a:rPr sz="2350" spc="-20" dirty="0">
                <a:latin typeface="Arial MT"/>
                <a:cs typeface="Arial MT"/>
              </a:rPr>
              <a:t>int</a:t>
            </a:r>
            <a:r>
              <a:rPr sz="2350" spc="-140" dirty="0">
                <a:latin typeface="Arial MT"/>
                <a:cs typeface="Arial MT"/>
              </a:rPr>
              <a:t> </a:t>
            </a:r>
            <a:r>
              <a:rPr sz="2350" spc="-10" dirty="0">
                <a:latin typeface="Arial MT"/>
                <a:cs typeface="Arial MT"/>
              </a:rPr>
              <a:t>stacksize; </a:t>
            </a:r>
            <a:r>
              <a:rPr sz="2350" spc="-45" dirty="0">
                <a:latin typeface="Arial MT"/>
                <a:cs typeface="Arial MT"/>
              </a:rPr>
              <a:t>int</a:t>
            </a:r>
            <a:r>
              <a:rPr sz="2350" spc="-105" dirty="0">
                <a:latin typeface="Arial MT"/>
                <a:cs typeface="Arial MT"/>
              </a:rPr>
              <a:t> </a:t>
            </a:r>
            <a:r>
              <a:rPr sz="2350" spc="-20" dirty="0">
                <a:latin typeface="Arial MT"/>
                <a:cs typeface="Arial MT"/>
              </a:rPr>
              <a:t>top;</a:t>
            </a:r>
            <a:endParaRPr sz="2350">
              <a:latin typeface="Arial MT"/>
              <a:cs typeface="Arial MT"/>
            </a:endParaRPr>
          </a:p>
          <a:p>
            <a:pPr marL="246379">
              <a:lnSpc>
                <a:spcPct val="100000"/>
              </a:lnSpc>
              <a:spcBef>
                <a:spcPts val="280"/>
              </a:spcBef>
            </a:pPr>
            <a:r>
              <a:rPr sz="2450" spc="-10" dirty="0">
                <a:latin typeface="Arial MT"/>
                <a:cs typeface="Arial MT"/>
              </a:rPr>
              <a:t>public:</a:t>
            </a:r>
            <a:endParaRPr sz="2450">
              <a:latin typeface="Arial MT"/>
              <a:cs typeface="Arial MT"/>
            </a:endParaRPr>
          </a:p>
          <a:p>
            <a:pPr marL="488950">
              <a:lnSpc>
                <a:spcPct val="100000"/>
              </a:lnSpc>
              <a:spcBef>
                <a:spcPts val="290"/>
              </a:spcBef>
            </a:pPr>
            <a:r>
              <a:rPr sz="2350" spc="-10" dirty="0">
                <a:latin typeface="Arial MT"/>
                <a:cs typeface="Arial MT"/>
              </a:rPr>
              <a:t>IntStack(int);</a:t>
            </a:r>
            <a:endParaRPr sz="2350">
              <a:latin typeface="Arial MT"/>
              <a:cs typeface="Arial MT"/>
            </a:endParaRPr>
          </a:p>
          <a:p>
            <a:pPr marL="515620">
              <a:lnSpc>
                <a:spcPct val="100000"/>
              </a:lnSpc>
              <a:spcBef>
                <a:spcPts val="430"/>
              </a:spcBef>
            </a:pPr>
            <a:r>
              <a:rPr sz="2300" spc="-20" dirty="0">
                <a:latin typeface="Arial MT"/>
                <a:cs typeface="Arial MT"/>
              </a:rPr>
              <a:t>bool</a:t>
            </a:r>
            <a:r>
              <a:rPr sz="2300" spc="-140" dirty="0">
                <a:latin typeface="Arial MT"/>
                <a:cs typeface="Arial MT"/>
              </a:rPr>
              <a:t> </a:t>
            </a:r>
            <a:r>
              <a:rPr sz="2300" spc="-10" dirty="0">
                <a:latin typeface="Arial MT"/>
                <a:cs typeface="Arial MT"/>
              </a:rPr>
              <a:t>isEmpty();</a:t>
            </a:r>
            <a:endParaRPr sz="2300">
              <a:latin typeface="Arial MT"/>
              <a:cs typeface="Arial MT"/>
            </a:endParaRPr>
          </a:p>
          <a:p>
            <a:pPr marL="486409" marR="1754505" indent="-6350" algn="just">
              <a:lnSpc>
                <a:spcPct val="116300"/>
              </a:lnSpc>
              <a:spcBef>
                <a:spcPts val="15"/>
              </a:spcBef>
            </a:pPr>
            <a:r>
              <a:rPr sz="2250" dirty="0">
                <a:latin typeface="Arial MT"/>
                <a:cs typeface="Arial MT"/>
              </a:rPr>
              <a:t>bool</a:t>
            </a:r>
            <a:r>
              <a:rPr sz="2250" spc="-155" dirty="0">
                <a:latin typeface="Arial MT"/>
                <a:cs typeface="Arial MT"/>
              </a:rPr>
              <a:t> </a:t>
            </a:r>
            <a:r>
              <a:rPr sz="2250" spc="-60" dirty="0">
                <a:latin typeface="Arial MT"/>
                <a:cs typeface="Arial MT"/>
              </a:rPr>
              <a:t>isFuII(); </a:t>
            </a:r>
            <a:r>
              <a:rPr sz="2250" spc="-20" dirty="0">
                <a:latin typeface="Arial MT"/>
                <a:cs typeface="Arial MT"/>
              </a:rPr>
              <a:t>void</a:t>
            </a:r>
            <a:r>
              <a:rPr sz="2250" spc="-135" dirty="0">
                <a:latin typeface="Arial MT"/>
                <a:cs typeface="Arial MT"/>
              </a:rPr>
              <a:t> </a:t>
            </a:r>
            <a:r>
              <a:rPr sz="2250" spc="-10" dirty="0">
                <a:latin typeface="Arial MT"/>
                <a:cs typeface="Arial MT"/>
              </a:rPr>
              <a:t>push(); </a:t>
            </a:r>
            <a:r>
              <a:rPr sz="2300" spc="-60" dirty="0">
                <a:latin typeface="Arial MT"/>
                <a:cs typeface="Arial MT"/>
              </a:rPr>
              <a:t>void</a:t>
            </a:r>
            <a:r>
              <a:rPr sz="2300" spc="-80" dirty="0">
                <a:latin typeface="Arial MT"/>
                <a:cs typeface="Arial MT"/>
              </a:rPr>
              <a:t> </a:t>
            </a:r>
            <a:r>
              <a:rPr sz="2300" spc="-10" dirty="0">
                <a:latin typeface="Arial MT"/>
                <a:cs typeface="Arial MT"/>
              </a:rPr>
              <a:t>pop();</a:t>
            </a:r>
            <a:endParaRPr sz="2300">
              <a:latin typeface="Arial MT"/>
              <a:cs typeface="Arial MT"/>
            </a:endParaRPr>
          </a:p>
          <a:p>
            <a:pPr marL="486409" algn="just">
              <a:lnSpc>
                <a:spcPct val="100000"/>
              </a:lnSpc>
              <a:spcBef>
                <a:spcPts val="300"/>
              </a:spcBef>
            </a:pPr>
            <a:r>
              <a:rPr sz="2400" spc="-100" dirty="0">
                <a:latin typeface="Arial MT"/>
                <a:cs typeface="Arial MT"/>
              </a:rPr>
              <a:t>void</a:t>
            </a:r>
            <a:r>
              <a:rPr sz="2400" spc="-65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displaystack();</a:t>
            </a:r>
            <a:endParaRPr sz="2400">
              <a:latin typeface="Arial MT"/>
              <a:cs typeface="Arial MT"/>
            </a:endParaRPr>
          </a:p>
          <a:p>
            <a:pPr marL="521970" algn="just">
              <a:lnSpc>
                <a:spcPct val="100000"/>
              </a:lnSpc>
              <a:spcBef>
                <a:spcPts val="335"/>
              </a:spcBef>
            </a:pPr>
            <a:r>
              <a:rPr sz="2350" spc="-90" dirty="0">
                <a:latin typeface="Arial MT"/>
                <a:cs typeface="Arial MT"/>
              </a:rPr>
              <a:t>void</a:t>
            </a:r>
            <a:r>
              <a:rPr sz="2350" spc="-65" dirty="0">
                <a:latin typeface="Arial MT"/>
                <a:cs typeface="Arial MT"/>
              </a:rPr>
              <a:t> </a:t>
            </a:r>
            <a:r>
              <a:rPr sz="2350" spc="-75" dirty="0">
                <a:latin typeface="Arial MT"/>
                <a:cs typeface="Arial MT"/>
              </a:rPr>
              <a:t>displayTopElement();</a:t>
            </a:r>
            <a:endParaRPr sz="235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914400" y="609600"/>
            <a:ext cx="6858000" cy="1655762"/>
          </a:xfrm>
        </p:spPr>
        <p:txBody>
          <a:bodyPr/>
          <a:lstStyle/>
          <a:p>
            <a:r>
              <a:rPr lang="en-GB" sz="4000" b="1" dirty="0" smtClean="0"/>
              <a:t>CONSTRUCTOR</a:t>
            </a:r>
            <a:endParaRPr lang="en-IN" b="1" dirty="0"/>
          </a:p>
        </p:txBody>
      </p:sp>
      <p:sp>
        <p:nvSpPr>
          <p:cNvPr id="6" name="object 6"/>
          <p:cNvSpPr txBox="1"/>
          <p:nvPr/>
        </p:nvSpPr>
        <p:spPr>
          <a:xfrm>
            <a:off x="838200" y="1828800"/>
            <a:ext cx="3655060" cy="180818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145" marR="5080" indent="88900">
              <a:lnSpc>
                <a:spcPct val="115999"/>
              </a:lnSpc>
              <a:spcBef>
                <a:spcPts val="100"/>
              </a:spcBef>
              <a:tabLst>
                <a:tab pos="1890395" algn="l"/>
              </a:tabLst>
            </a:pPr>
            <a:r>
              <a:rPr lang="en-IN" sz="2500" spc="-50" dirty="0" err="1" smtClean="0"/>
              <a:t>IntStack</a:t>
            </a:r>
            <a:r>
              <a:rPr lang="en-IN" sz="2500" spc="-50" dirty="0" smtClean="0"/>
              <a:t>::</a:t>
            </a:r>
            <a:r>
              <a:rPr lang="en-IN" sz="2500" spc="-50" dirty="0" err="1" smtClean="0"/>
              <a:t>IntStack</a:t>
            </a:r>
            <a:r>
              <a:rPr lang="en-IN" sz="2500" spc="-50" dirty="0" smtClean="0"/>
              <a:t>(</a:t>
            </a:r>
            <a:r>
              <a:rPr lang="en-IN" sz="2500" spc="-50" dirty="0" err="1" smtClean="0"/>
              <a:t>int</a:t>
            </a:r>
            <a:r>
              <a:rPr lang="en-IN" sz="2500" spc="10" dirty="0" smtClean="0"/>
              <a:t> </a:t>
            </a:r>
            <a:r>
              <a:rPr lang="en-IN" sz="2500" spc="-70" dirty="0" smtClean="0"/>
              <a:t>size)</a:t>
            </a:r>
            <a:endParaRPr lang="en-GB" sz="2500" spc="-10" dirty="0" smtClean="0">
              <a:latin typeface="Arial MT"/>
              <a:cs typeface="Arial MT"/>
            </a:endParaRPr>
          </a:p>
          <a:p>
            <a:pPr marL="17145" marR="5080" indent="88900">
              <a:lnSpc>
                <a:spcPct val="115999"/>
              </a:lnSpc>
              <a:spcBef>
                <a:spcPts val="100"/>
              </a:spcBef>
              <a:tabLst>
                <a:tab pos="1890395" algn="l"/>
              </a:tabLst>
            </a:pPr>
            <a:r>
              <a:rPr sz="2500" spc="-10" dirty="0" err="1" smtClean="0">
                <a:latin typeface="Arial MT"/>
                <a:cs typeface="Arial MT"/>
              </a:rPr>
              <a:t>stackArray</a:t>
            </a:r>
            <a:r>
              <a:rPr sz="2500" dirty="0">
                <a:latin typeface="Arial MT"/>
                <a:cs typeface="Arial MT"/>
              </a:rPr>
              <a:t>	</a:t>
            </a:r>
            <a:r>
              <a:rPr sz="2500" spc="-20" dirty="0">
                <a:latin typeface="Arial MT"/>
                <a:cs typeface="Arial MT"/>
              </a:rPr>
              <a:t>new</a:t>
            </a:r>
            <a:r>
              <a:rPr sz="2500" spc="-135" dirty="0">
                <a:latin typeface="Arial MT"/>
                <a:cs typeface="Arial MT"/>
              </a:rPr>
              <a:t> </a:t>
            </a:r>
            <a:r>
              <a:rPr sz="2500" spc="-60" dirty="0">
                <a:latin typeface="Arial MT"/>
                <a:cs typeface="Arial MT"/>
              </a:rPr>
              <a:t>int[size]; </a:t>
            </a:r>
            <a:r>
              <a:rPr sz="2500" spc="-10" dirty="0">
                <a:latin typeface="Arial MT"/>
                <a:cs typeface="Arial MT"/>
              </a:rPr>
              <a:t>stacksize</a:t>
            </a:r>
            <a:r>
              <a:rPr sz="2500" spc="-25" dirty="0">
                <a:latin typeface="Arial MT"/>
                <a:cs typeface="Arial MT"/>
              </a:rPr>
              <a:t> </a:t>
            </a:r>
            <a:r>
              <a:rPr sz="2500" dirty="0">
                <a:latin typeface="Arial MT"/>
                <a:cs typeface="Arial MT"/>
              </a:rPr>
              <a:t>=</a:t>
            </a:r>
            <a:r>
              <a:rPr sz="2500" spc="-130" dirty="0">
                <a:latin typeface="Arial MT"/>
                <a:cs typeface="Arial MT"/>
              </a:rPr>
              <a:t> </a:t>
            </a:r>
            <a:r>
              <a:rPr sz="2500" spc="-10" dirty="0">
                <a:latin typeface="Arial MT"/>
                <a:cs typeface="Arial MT"/>
              </a:rPr>
              <a:t>size;</a:t>
            </a:r>
            <a:endParaRPr sz="2500" dirty="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395"/>
              </a:spcBef>
            </a:pPr>
            <a:r>
              <a:rPr sz="2550" spc="-60" dirty="0">
                <a:latin typeface="Arial MT"/>
                <a:cs typeface="Arial MT"/>
              </a:rPr>
              <a:t>top</a:t>
            </a:r>
            <a:r>
              <a:rPr sz="2550" spc="-100" dirty="0">
                <a:latin typeface="Arial MT"/>
                <a:cs typeface="Arial MT"/>
              </a:rPr>
              <a:t> </a:t>
            </a:r>
            <a:r>
              <a:rPr sz="2550" dirty="0">
                <a:latin typeface="Arial MT"/>
                <a:cs typeface="Arial MT"/>
              </a:rPr>
              <a:t>=</a:t>
            </a:r>
            <a:r>
              <a:rPr sz="2550" spc="-45" dirty="0">
                <a:latin typeface="Arial MT"/>
                <a:cs typeface="Arial MT"/>
              </a:rPr>
              <a:t> </a:t>
            </a:r>
            <a:r>
              <a:rPr sz="2550" spc="-25" dirty="0" smtClean="0">
                <a:latin typeface="Arial MT"/>
                <a:cs typeface="Arial MT"/>
              </a:rPr>
              <a:t>1</a:t>
            </a:r>
            <a:r>
              <a:rPr sz="2550" spc="-25" dirty="0">
                <a:latin typeface="Arial MT"/>
                <a:cs typeface="Arial MT"/>
              </a:rPr>
              <a:t>;</a:t>
            </a:r>
            <a:endParaRPr sz="255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537474" y="1223565"/>
            <a:ext cx="4414520" cy="43815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150" spc="-90" dirty="0">
                <a:latin typeface="Arial MT"/>
                <a:cs typeface="Arial MT"/>
              </a:rPr>
              <a:t>void</a:t>
            </a:r>
            <a:r>
              <a:rPr sz="2150" spc="-55" dirty="0">
                <a:latin typeface="Arial MT"/>
                <a:cs typeface="Arial MT"/>
              </a:rPr>
              <a:t> </a:t>
            </a:r>
            <a:r>
              <a:rPr sz="2150" spc="-20" dirty="0">
                <a:latin typeface="Arial MT"/>
                <a:cs typeface="Arial MT"/>
              </a:rPr>
              <a:t>IntStack::push()</a:t>
            </a:r>
            <a:endParaRPr sz="215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765"/>
              </a:spcBef>
            </a:pPr>
            <a:endParaRPr sz="2150">
              <a:latin typeface="Arial MT"/>
              <a:cs typeface="Arial MT"/>
            </a:endParaRPr>
          </a:p>
          <a:p>
            <a:pPr marL="219710">
              <a:lnSpc>
                <a:spcPct val="100000"/>
              </a:lnSpc>
            </a:pPr>
            <a:r>
              <a:rPr sz="2100" spc="-10" dirty="0">
                <a:latin typeface="Arial MT"/>
                <a:cs typeface="Arial MT"/>
              </a:rPr>
              <a:t>clrscr();</a:t>
            </a:r>
            <a:endParaRPr sz="2100">
              <a:latin typeface="Arial MT"/>
              <a:cs typeface="Arial MT"/>
            </a:endParaRPr>
          </a:p>
          <a:p>
            <a:pPr marL="220345">
              <a:lnSpc>
                <a:spcPct val="100000"/>
              </a:lnSpc>
              <a:spcBef>
                <a:spcPts val="265"/>
              </a:spcBef>
            </a:pPr>
            <a:r>
              <a:rPr sz="2200" spc="-80" dirty="0">
                <a:latin typeface="Arial MT"/>
                <a:cs typeface="Arial MT"/>
              </a:rPr>
              <a:t>int</a:t>
            </a:r>
            <a:r>
              <a:rPr sz="2200" spc="-55" dirty="0">
                <a:latin typeface="Arial MT"/>
                <a:cs typeface="Arial MT"/>
              </a:rPr>
              <a:t> </a:t>
            </a:r>
            <a:r>
              <a:rPr sz="2200" spc="-20" dirty="0">
                <a:latin typeface="Arial MT"/>
                <a:cs typeface="Arial MT"/>
              </a:rPr>
              <a:t>num;</a:t>
            </a:r>
            <a:endParaRPr sz="2200">
              <a:latin typeface="Arial MT"/>
              <a:cs typeface="Arial MT"/>
            </a:endParaRPr>
          </a:p>
          <a:p>
            <a:pPr marL="220979">
              <a:lnSpc>
                <a:spcPct val="100000"/>
              </a:lnSpc>
              <a:spcBef>
                <a:spcPts val="325"/>
              </a:spcBef>
            </a:pPr>
            <a:r>
              <a:rPr sz="2150" spc="-35" dirty="0">
                <a:latin typeface="Arial MT"/>
                <a:cs typeface="Arial MT"/>
              </a:rPr>
              <a:t>if(top&gt;-</a:t>
            </a:r>
            <a:r>
              <a:rPr sz="2150" spc="-10" dirty="0">
                <a:latin typeface="Arial MT"/>
                <a:cs typeface="Arial MT"/>
              </a:rPr>
              <a:t>stacksize)</a:t>
            </a:r>
            <a:endParaRPr sz="2150">
              <a:latin typeface="Arial MT"/>
              <a:cs typeface="Arial MT"/>
            </a:endParaRPr>
          </a:p>
          <a:p>
            <a:pPr marL="925194">
              <a:lnSpc>
                <a:spcPct val="100000"/>
              </a:lnSpc>
              <a:spcBef>
                <a:spcPts val="320"/>
              </a:spcBef>
            </a:pPr>
            <a:r>
              <a:rPr sz="2100" spc="-55" dirty="0">
                <a:latin typeface="Arial MT"/>
                <a:cs typeface="Arial MT"/>
              </a:rPr>
              <a:t>cout&lt;&lt;"stack</a:t>
            </a:r>
            <a:r>
              <a:rPr sz="2100" spc="10" dirty="0">
                <a:latin typeface="Arial MT"/>
                <a:cs typeface="Arial MT"/>
              </a:rPr>
              <a:t> </a:t>
            </a:r>
            <a:r>
              <a:rPr sz="2100" spc="-45" dirty="0">
                <a:latin typeface="Arial MT"/>
                <a:cs typeface="Arial MT"/>
              </a:rPr>
              <a:t>Overflow"&lt;&lt;endl;</a:t>
            </a:r>
            <a:endParaRPr sz="2100">
              <a:latin typeface="Arial MT"/>
              <a:cs typeface="Arial MT"/>
            </a:endParaRPr>
          </a:p>
          <a:p>
            <a:pPr marL="219710">
              <a:lnSpc>
                <a:spcPct val="100000"/>
              </a:lnSpc>
              <a:spcBef>
                <a:spcPts val="195"/>
              </a:spcBef>
            </a:pPr>
            <a:r>
              <a:rPr sz="2300" spc="-20" dirty="0">
                <a:latin typeface="Arial MT"/>
                <a:cs typeface="Arial MT"/>
              </a:rPr>
              <a:t>else</a:t>
            </a:r>
            <a:endParaRPr sz="23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185"/>
              </a:spcBef>
            </a:pPr>
            <a:endParaRPr sz="2300">
              <a:latin typeface="Arial MT"/>
              <a:cs typeface="Arial MT"/>
            </a:endParaRPr>
          </a:p>
          <a:p>
            <a:pPr marL="353060" marR="1312545">
              <a:lnSpc>
                <a:spcPct val="109200"/>
              </a:lnSpc>
            </a:pPr>
            <a:r>
              <a:rPr sz="2200" spc="-110" dirty="0">
                <a:latin typeface="Arial MT"/>
                <a:cs typeface="Arial MT"/>
              </a:rPr>
              <a:t>cout&lt;&lt;"Enter</a:t>
            </a:r>
            <a:r>
              <a:rPr sz="2200" spc="-25" dirty="0">
                <a:latin typeface="Arial MT"/>
                <a:cs typeface="Arial MT"/>
              </a:rPr>
              <a:t> </a:t>
            </a:r>
            <a:r>
              <a:rPr sz="2200" spc="-120" dirty="0">
                <a:latin typeface="Arial MT"/>
                <a:cs typeface="Arial MT"/>
              </a:rPr>
              <a:t>Number="; </a:t>
            </a:r>
            <a:r>
              <a:rPr sz="2200" spc="-25" dirty="0">
                <a:latin typeface="Arial MT"/>
                <a:cs typeface="Arial MT"/>
              </a:rPr>
              <a:t>cin&gt;&gt;num;</a:t>
            </a:r>
            <a:endParaRPr sz="2200">
              <a:latin typeface="Arial MT"/>
              <a:cs typeface="Arial MT"/>
            </a:endParaRPr>
          </a:p>
          <a:p>
            <a:pPr marL="426720" marR="1576705" indent="-76835">
              <a:lnSpc>
                <a:spcPct val="107900"/>
              </a:lnSpc>
              <a:spcBef>
                <a:spcPts val="70"/>
              </a:spcBef>
            </a:pPr>
            <a:r>
              <a:rPr sz="2200" spc="-10" dirty="0">
                <a:latin typeface="Arial MT"/>
                <a:cs typeface="Arial MT"/>
              </a:rPr>
              <a:t>top++; </a:t>
            </a:r>
            <a:r>
              <a:rPr sz="2200" spc="-105" dirty="0">
                <a:latin typeface="Arial MT"/>
                <a:cs typeface="Arial MT"/>
              </a:rPr>
              <a:t>stackArray[top]=num;</a:t>
            </a:r>
            <a:endParaRPr sz="2200">
              <a:latin typeface="Arial MT"/>
              <a:cs typeface="Arial MT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676543" y="502496"/>
            <a:ext cx="1809857" cy="718145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4550" spc="-125" dirty="0" smtClean="0"/>
              <a:t>Push</a:t>
            </a:r>
            <a:r>
              <a:rPr lang="en-GB" sz="4550" spc="-125" dirty="0" smtClean="0"/>
              <a:t>()</a:t>
            </a:r>
            <a:endParaRPr sz="455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537474" y="1603076"/>
            <a:ext cx="2207260" cy="3530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150" spc="-90" dirty="0"/>
              <a:t>void</a:t>
            </a:r>
            <a:r>
              <a:rPr sz="2150" spc="-60" dirty="0"/>
              <a:t> </a:t>
            </a:r>
            <a:r>
              <a:rPr sz="2150" spc="-70" dirty="0"/>
              <a:t>IntStack::pop()</a:t>
            </a:r>
            <a:endParaRPr sz="2150"/>
          </a:p>
        </p:txBody>
      </p:sp>
      <p:sp>
        <p:nvSpPr>
          <p:cNvPr id="5" name="object 5"/>
          <p:cNvSpPr txBox="1"/>
          <p:nvPr/>
        </p:nvSpPr>
        <p:spPr>
          <a:xfrm>
            <a:off x="745487" y="2303301"/>
            <a:ext cx="4934585" cy="3677920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146050">
              <a:lnSpc>
                <a:spcPct val="100000"/>
              </a:lnSpc>
              <a:spcBef>
                <a:spcPts val="500"/>
              </a:spcBef>
            </a:pPr>
            <a:r>
              <a:rPr sz="2000" spc="-10" dirty="0">
                <a:latin typeface="Arial MT"/>
                <a:cs typeface="Arial MT"/>
              </a:rPr>
              <a:t>clrscr();</a:t>
            </a:r>
            <a:endParaRPr sz="2000">
              <a:latin typeface="Arial MT"/>
              <a:cs typeface="Arial MT"/>
            </a:endParaRPr>
          </a:p>
          <a:p>
            <a:pPr marL="13335">
              <a:lnSpc>
                <a:spcPct val="100000"/>
              </a:lnSpc>
              <a:spcBef>
                <a:spcPts val="415"/>
              </a:spcBef>
              <a:tabLst>
                <a:tab pos="1013460" algn="l"/>
              </a:tabLst>
            </a:pPr>
            <a:r>
              <a:rPr sz="2100" spc="-10" dirty="0">
                <a:latin typeface="Arial MT"/>
                <a:cs typeface="Arial MT"/>
              </a:rPr>
              <a:t>if(top</a:t>
            </a:r>
            <a:r>
              <a:rPr sz="2100" dirty="0">
                <a:latin typeface="Arial MT"/>
                <a:cs typeface="Arial MT"/>
              </a:rPr>
              <a:t>	</a:t>
            </a:r>
            <a:r>
              <a:rPr sz="2100" spc="-75" dirty="0">
                <a:latin typeface="Arial MT"/>
                <a:cs typeface="Arial MT"/>
              </a:rPr>
              <a:t>-</a:t>
            </a:r>
            <a:r>
              <a:rPr sz="2100" spc="-25" dirty="0">
                <a:latin typeface="Arial MT"/>
                <a:cs typeface="Arial MT"/>
              </a:rPr>
              <a:t>1)</a:t>
            </a:r>
            <a:endParaRPr sz="2100">
              <a:latin typeface="Arial MT"/>
              <a:cs typeface="Arial MT"/>
            </a:endParaRPr>
          </a:p>
          <a:p>
            <a:pPr marL="145415">
              <a:lnSpc>
                <a:spcPct val="100000"/>
              </a:lnSpc>
              <a:spcBef>
                <a:spcPts val="280"/>
              </a:spcBef>
            </a:pPr>
            <a:r>
              <a:rPr sz="2150" spc="-90" dirty="0">
                <a:latin typeface="Arial MT"/>
                <a:cs typeface="Arial MT"/>
              </a:rPr>
              <a:t>cout&lt;&lt;"Stack</a:t>
            </a:r>
            <a:r>
              <a:rPr sz="2150" dirty="0">
                <a:latin typeface="Arial MT"/>
                <a:cs typeface="Arial MT"/>
              </a:rPr>
              <a:t> </a:t>
            </a:r>
            <a:r>
              <a:rPr sz="2150" spc="-25" dirty="0">
                <a:latin typeface="Arial MT"/>
                <a:cs typeface="Arial MT"/>
              </a:rPr>
              <a:t>Underflow"&lt;&lt;endI;</a:t>
            </a:r>
            <a:endParaRPr sz="215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sz="2100" spc="-20" dirty="0">
                <a:latin typeface="Arial MT"/>
                <a:cs typeface="Arial MT"/>
              </a:rPr>
              <a:t>else</a:t>
            </a:r>
            <a:endParaRPr sz="21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470"/>
              </a:spcBef>
            </a:pPr>
            <a:endParaRPr sz="2100">
              <a:latin typeface="Arial MT"/>
              <a:cs typeface="Arial MT"/>
            </a:endParaRPr>
          </a:p>
          <a:p>
            <a:pPr marL="217170" marR="5080" indent="-71755">
              <a:lnSpc>
                <a:spcPct val="114399"/>
              </a:lnSpc>
              <a:tabLst>
                <a:tab pos="1005205" algn="l"/>
              </a:tabLst>
            </a:pPr>
            <a:r>
              <a:rPr sz="2100" spc="-65" dirty="0">
                <a:latin typeface="Arial MT"/>
                <a:cs typeface="Arial MT"/>
              </a:rPr>
              <a:t>cout&lt;&lt;"Number</a:t>
            </a:r>
            <a:r>
              <a:rPr sz="2100" spc="80" dirty="0">
                <a:latin typeface="Arial MT"/>
                <a:cs typeface="Arial MT"/>
              </a:rPr>
              <a:t> </a:t>
            </a:r>
            <a:r>
              <a:rPr sz="2100" spc="-35" dirty="0">
                <a:latin typeface="Arial MT"/>
                <a:cs typeface="Arial MT"/>
              </a:rPr>
              <a:t>Deleted</a:t>
            </a:r>
            <a:r>
              <a:rPr sz="2100" spc="-85" dirty="0">
                <a:latin typeface="Arial MT"/>
                <a:cs typeface="Arial MT"/>
              </a:rPr>
              <a:t> </a:t>
            </a:r>
            <a:r>
              <a:rPr sz="2100" spc="-65" dirty="0">
                <a:latin typeface="Arial MT"/>
                <a:cs typeface="Arial MT"/>
              </a:rPr>
              <a:t>From</a:t>
            </a:r>
            <a:r>
              <a:rPr sz="2100" spc="-85" dirty="0">
                <a:latin typeface="Arial MT"/>
                <a:cs typeface="Arial MT"/>
              </a:rPr>
              <a:t> </a:t>
            </a:r>
            <a:r>
              <a:rPr sz="2100" spc="-10" dirty="0">
                <a:latin typeface="Arial MT"/>
                <a:cs typeface="Arial MT"/>
              </a:rPr>
              <a:t>the</a:t>
            </a:r>
            <a:r>
              <a:rPr sz="2100" spc="-114" dirty="0">
                <a:latin typeface="Arial MT"/>
                <a:cs typeface="Arial MT"/>
              </a:rPr>
              <a:t> </a:t>
            </a:r>
            <a:r>
              <a:rPr sz="2100" spc="-45" dirty="0">
                <a:latin typeface="Arial MT"/>
                <a:cs typeface="Arial MT"/>
              </a:rPr>
              <a:t>stack="; </a:t>
            </a:r>
            <a:r>
              <a:rPr sz="2100" spc="-10" dirty="0">
                <a:latin typeface="Arial MT"/>
                <a:cs typeface="Arial MT"/>
              </a:rPr>
              <a:t>cout&lt;</a:t>
            </a:r>
            <a:r>
              <a:rPr sz="2100" dirty="0">
                <a:latin typeface="Arial MT"/>
                <a:cs typeface="Arial MT"/>
              </a:rPr>
              <a:t>	</a:t>
            </a:r>
            <a:r>
              <a:rPr sz="2100" spc="-10" dirty="0">
                <a:latin typeface="Arial MT"/>
                <a:cs typeface="Arial MT"/>
              </a:rPr>
              <a:t>stachArray[top];</a:t>
            </a:r>
            <a:endParaRPr sz="2100">
              <a:latin typeface="Arial MT"/>
              <a:cs typeface="Arial MT"/>
            </a:endParaRPr>
          </a:p>
          <a:p>
            <a:pPr marL="222885">
              <a:lnSpc>
                <a:spcPct val="100000"/>
              </a:lnSpc>
              <a:spcBef>
                <a:spcPts val="365"/>
              </a:spcBef>
            </a:pPr>
            <a:r>
              <a:rPr sz="2100" spc="-65" dirty="0">
                <a:latin typeface="Arial MT"/>
                <a:cs typeface="Arial MT"/>
              </a:rPr>
              <a:t>top-</a:t>
            </a:r>
            <a:r>
              <a:rPr sz="2100" spc="-55" dirty="0">
                <a:latin typeface="Arial MT"/>
                <a:cs typeface="Arial MT"/>
              </a:rPr>
              <a:t>-</a:t>
            </a:r>
            <a:r>
              <a:rPr sz="2100" spc="-50" dirty="0">
                <a:latin typeface="Arial MT"/>
                <a:cs typeface="Arial MT"/>
              </a:rPr>
              <a:t>;</a:t>
            </a:r>
            <a:endParaRPr sz="21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880"/>
              </a:spcBef>
            </a:pPr>
            <a:endParaRPr sz="2100">
              <a:latin typeface="Arial MT"/>
              <a:cs typeface="Arial MT"/>
            </a:endParaRPr>
          </a:p>
          <a:p>
            <a:pPr marL="13970">
              <a:lnSpc>
                <a:spcPct val="100000"/>
              </a:lnSpc>
            </a:pPr>
            <a:r>
              <a:rPr sz="2050" spc="-10" dirty="0">
                <a:latin typeface="Arial MT"/>
                <a:cs typeface="Arial MT"/>
              </a:rPr>
              <a:t>getche();</a:t>
            </a:r>
            <a:endParaRPr sz="205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64406" y="4518421"/>
            <a:ext cx="6893718" cy="669726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049288" y="538459"/>
            <a:ext cx="7028180" cy="5911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3700" spc="-65" dirty="0"/>
              <a:t>Dynamic</a:t>
            </a:r>
            <a:r>
              <a:rPr sz="3700" spc="-75" dirty="0"/>
              <a:t> </a:t>
            </a:r>
            <a:r>
              <a:rPr sz="3700" spc="-50" dirty="0"/>
              <a:t>Implementation</a:t>
            </a:r>
            <a:r>
              <a:rPr sz="3700" spc="-204" dirty="0"/>
              <a:t> </a:t>
            </a:r>
            <a:r>
              <a:rPr sz="3700" dirty="0"/>
              <a:t>of</a:t>
            </a:r>
            <a:r>
              <a:rPr sz="3700" spc="-55" dirty="0"/>
              <a:t> </a:t>
            </a:r>
            <a:r>
              <a:rPr sz="3700" spc="-65" dirty="0"/>
              <a:t>Stacks</a:t>
            </a:r>
            <a:endParaRPr sz="3700"/>
          </a:p>
        </p:txBody>
      </p:sp>
      <p:sp>
        <p:nvSpPr>
          <p:cNvPr id="6" name="object 6"/>
          <p:cNvSpPr txBox="1"/>
          <p:nvPr/>
        </p:nvSpPr>
        <p:spPr>
          <a:xfrm>
            <a:off x="532379" y="1619448"/>
            <a:ext cx="7797800" cy="2223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69570" indent="-356235">
              <a:lnSpc>
                <a:spcPts val="2885"/>
              </a:lnSpc>
              <a:spcBef>
                <a:spcPts val="90"/>
              </a:spcBef>
              <a:buChar char="•"/>
              <a:tabLst>
                <a:tab pos="369570" algn="l"/>
              </a:tabLst>
            </a:pPr>
            <a:r>
              <a:rPr sz="2450" dirty="0">
                <a:latin typeface="Arial MT"/>
                <a:cs typeface="Arial MT"/>
              </a:rPr>
              <a:t>As</a:t>
            </a:r>
            <a:r>
              <a:rPr sz="2450" spc="-110" dirty="0">
                <a:latin typeface="Arial MT"/>
                <a:cs typeface="Arial MT"/>
              </a:rPr>
              <a:t> </a:t>
            </a:r>
            <a:r>
              <a:rPr sz="2450" spc="-35" dirty="0">
                <a:latin typeface="Arial MT"/>
                <a:cs typeface="Arial MT"/>
              </a:rPr>
              <a:t>we</a:t>
            </a:r>
            <a:r>
              <a:rPr sz="2450" spc="-135" dirty="0">
                <a:latin typeface="Arial MT"/>
                <a:cs typeface="Arial MT"/>
              </a:rPr>
              <a:t> </a:t>
            </a:r>
            <a:r>
              <a:rPr sz="2450" spc="-10" dirty="0">
                <a:latin typeface="Arial MT"/>
                <a:cs typeface="Arial MT"/>
              </a:rPr>
              <a:t>know</a:t>
            </a:r>
            <a:r>
              <a:rPr sz="2450" spc="-65" dirty="0">
                <a:latin typeface="Arial MT"/>
                <a:cs typeface="Arial MT"/>
              </a:rPr>
              <a:t> </a:t>
            </a:r>
            <a:r>
              <a:rPr sz="2450" dirty="0">
                <a:latin typeface="Arial MT"/>
                <a:cs typeface="Arial MT"/>
              </a:rPr>
              <a:t>that</a:t>
            </a:r>
            <a:r>
              <a:rPr sz="2450" spc="-114" dirty="0">
                <a:latin typeface="Arial MT"/>
                <a:cs typeface="Arial MT"/>
              </a:rPr>
              <a:t> </a:t>
            </a:r>
            <a:r>
              <a:rPr sz="2450" spc="-25" dirty="0">
                <a:latin typeface="Arial MT"/>
                <a:cs typeface="Arial MT"/>
              </a:rPr>
              <a:t>dynamic</a:t>
            </a:r>
            <a:r>
              <a:rPr sz="2450" spc="-5" dirty="0">
                <a:latin typeface="Arial MT"/>
                <a:cs typeface="Arial MT"/>
              </a:rPr>
              <a:t> </a:t>
            </a:r>
            <a:r>
              <a:rPr sz="2450" spc="-10" dirty="0">
                <a:latin typeface="Arial MT"/>
                <a:cs typeface="Arial MT"/>
              </a:rPr>
              <a:t>stack</a:t>
            </a:r>
            <a:r>
              <a:rPr sz="2450" spc="-155" dirty="0">
                <a:latin typeface="Arial MT"/>
                <a:cs typeface="Arial MT"/>
              </a:rPr>
              <a:t> </a:t>
            </a:r>
            <a:r>
              <a:rPr sz="2450" dirty="0">
                <a:latin typeface="Arial MT"/>
                <a:cs typeface="Arial MT"/>
              </a:rPr>
              <a:t>is</a:t>
            </a:r>
            <a:r>
              <a:rPr sz="2450" spc="-120" dirty="0">
                <a:latin typeface="Arial MT"/>
                <a:cs typeface="Arial MT"/>
              </a:rPr>
              <a:t> </a:t>
            </a:r>
            <a:r>
              <a:rPr sz="2450" spc="-35" dirty="0">
                <a:latin typeface="Arial MT"/>
                <a:cs typeface="Arial MT"/>
              </a:rPr>
              <a:t>implemented</a:t>
            </a:r>
            <a:r>
              <a:rPr sz="2450" spc="-40" dirty="0">
                <a:latin typeface="Arial MT"/>
                <a:cs typeface="Arial MT"/>
              </a:rPr>
              <a:t> </a:t>
            </a:r>
            <a:r>
              <a:rPr sz="2450" spc="-10" dirty="0">
                <a:latin typeface="Arial MT"/>
                <a:cs typeface="Arial MT"/>
              </a:rPr>
              <a:t>using</a:t>
            </a:r>
            <a:endParaRPr sz="2450">
              <a:latin typeface="Arial MT"/>
              <a:cs typeface="Arial MT"/>
            </a:endParaRPr>
          </a:p>
          <a:p>
            <a:pPr marL="357505">
              <a:lnSpc>
                <a:spcPts val="2945"/>
              </a:lnSpc>
            </a:pPr>
            <a:r>
              <a:rPr sz="2500" spc="-85" dirty="0">
                <a:latin typeface="Arial MT"/>
                <a:cs typeface="Arial MT"/>
              </a:rPr>
              <a:t>linked-</a:t>
            </a:r>
            <a:r>
              <a:rPr sz="2500" spc="-10" dirty="0">
                <a:latin typeface="Arial MT"/>
                <a:cs typeface="Arial MT"/>
              </a:rPr>
              <a:t>list.</a:t>
            </a:r>
            <a:endParaRPr sz="2500">
              <a:latin typeface="Arial MT"/>
              <a:cs typeface="Arial MT"/>
            </a:endParaRPr>
          </a:p>
          <a:p>
            <a:pPr marL="356235" marR="104775" indent="-344170">
              <a:lnSpc>
                <a:spcPts val="2570"/>
              </a:lnSpc>
              <a:spcBef>
                <a:spcPts val="610"/>
              </a:spcBef>
              <a:buChar char="•"/>
              <a:tabLst>
                <a:tab pos="359410" algn="l"/>
              </a:tabLst>
            </a:pPr>
            <a:r>
              <a:rPr sz="2550" dirty="0">
                <a:latin typeface="Arial MT"/>
                <a:cs typeface="Arial MT"/>
              </a:rPr>
              <a:t>In</a:t>
            </a:r>
            <a:r>
              <a:rPr sz="2550" spc="-180" dirty="0">
                <a:latin typeface="Arial MT"/>
                <a:cs typeface="Arial MT"/>
              </a:rPr>
              <a:t> </a:t>
            </a:r>
            <a:r>
              <a:rPr sz="2550" spc="-80" dirty="0">
                <a:latin typeface="Arial MT"/>
                <a:cs typeface="Arial MT"/>
              </a:rPr>
              <a:t>dynamic</a:t>
            </a:r>
            <a:r>
              <a:rPr sz="2550" spc="-45" dirty="0">
                <a:latin typeface="Arial MT"/>
                <a:cs typeface="Arial MT"/>
              </a:rPr>
              <a:t> </a:t>
            </a:r>
            <a:r>
              <a:rPr sz="2550" spc="-75" dirty="0">
                <a:latin typeface="Arial MT"/>
                <a:cs typeface="Arial MT"/>
              </a:rPr>
              <a:t>implementation</a:t>
            </a:r>
            <a:r>
              <a:rPr sz="2550" spc="-105" dirty="0">
                <a:latin typeface="Arial MT"/>
                <a:cs typeface="Arial MT"/>
              </a:rPr>
              <a:t> </a:t>
            </a:r>
            <a:r>
              <a:rPr sz="2550" spc="-90" dirty="0">
                <a:latin typeface="Arial MT"/>
                <a:cs typeface="Arial MT"/>
              </a:rPr>
              <a:t>stack</a:t>
            </a:r>
            <a:r>
              <a:rPr sz="2550" spc="-85" dirty="0">
                <a:latin typeface="Arial MT"/>
                <a:cs typeface="Arial MT"/>
              </a:rPr>
              <a:t> </a:t>
            </a:r>
            <a:r>
              <a:rPr sz="2550" spc="-45" dirty="0">
                <a:latin typeface="Arial MT"/>
                <a:cs typeface="Arial MT"/>
              </a:rPr>
              <a:t>can</a:t>
            </a:r>
            <a:r>
              <a:rPr sz="2550" spc="-135" dirty="0">
                <a:latin typeface="Arial MT"/>
                <a:cs typeface="Arial MT"/>
              </a:rPr>
              <a:t> </a:t>
            </a:r>
            <a:r>
              <a:rPr sz="2550" spc="-75" dirty="0">
                <a:latin typeface="Arial MT"/>
                <a:cs typeface="Arial MT"/>
              </a:rPr>
              <a:t>expand</a:t>
            </a:r>
            <a:r>
              <a:rPr sz="2550" spc="-50" dirty="0">
                <a:latin typeface="Arial MT"/>
                <a:cs typeface="Arial MT"/>
              </a:rPr>
              <a:t> </a:t>
            </a:r>
            <a:r>
              <a:rPr sz="2550" dirty="0">
                <a:latin typeface="Arial MT"/>
                <a:cs typeface="Arial MT"/>
              </a:rPr>
              <a:t>or</a:t>
            </a:r>
            <a:r>
              <a:rPr sz="2550" spc="-120" dirty="0">
                <a:latin typeface="Arial MT"/>
                <a:cs typeface="Arial MT"/>
              </a:rPr>
              <a:t> </a:t>
            </a:r>
            <a:r>
              <a:rPr sz="2550" spc="-50" dirty="0">
                <a:latin typeface="Arial MT"/>
                <a:cs typeface="Arial MT"/>
              </a:rPr>
              <a:t>shrink 	</a:t>
            </a:r>
            <a:r>
              <a:rPr sz="2550" spc="-65" dirty="0">
                <a:latin typeface="Arial MT"/>
                <a:cs typeface="Arial MT"/>
              </a:rPr>
              <a:t>with</a:t>
            </a:r>
            <a:r>
              <a:rPr sz="2550" spc="-114" dirty="0">
                <a:latin typeface="Arial MT"/>
                <a:cs typeface="Arial MT"/>
              </a:rPr>
              <a:t> </a:t>
            </a:r>
            <a:r>
              <a:rPr sz="2550" spc="-60" dirty="0">
                <a:latin typeface="Arial MT"/>
                <a:cs typeface="Arial MT"/>
              </a:rPr>
              <a:t>each</a:t>
            </a:r>
            <a:r>
              <a:rPr sz="2550" spc="-120" dirty="0">
                <a:latin typeface="Arial MT"/>
                <a:cs typeface="Arial MT"/>
              </a:rPr>
              <a:t> </a:t>
            </a:r>
            <a:r>
              <a:rPr sz="2550" spc="-105" dirty="0">
                <a:latin typeface="Arial MT"/>
                <a:cs typeface="Arial MT"/>
              </a:rPr>
              <a:t>PUSH</a:t>
            </a:r>
            <a:r>
              <a:rPr sz="2550" spc="-50" dirty="0">
                <a:latin typeface="Arial MT"/>
                <a:cs typeface="Arial MT"/>
              </a:rPr>
              <a:t> </a:t>
            </a:r>
            <a:r>
              <a:rPr sz="2550" spc="-45" dirty="0">
                <a:latin typeface="Arial MT"/>
                <a:cs typeface="Arial MT"/>
              </a:rPr>
              <a:t>or</a:t>
            </a:r>
            <a:r>
              <a:rPr sz="2550" spc="-90" dirty="0">
                <a:latin typeface="Arial MT"/>
                <a:cs typeface="Arial MT"/>
              </a:rPr>
              <a:t> </a:t>
            </a:r>
            <a:r>
              <a:rPr sz="2550" spc="-105" dirty="0">
                <a:latin typeface="Arial MT"/>
                <a:cs typeface="Arial MT"/>
              </a:rPr>
              <a:t>POP</a:t>
            </a:r>
            <a:r>
              <a:rPr sz="2550" spc="-75" dirty="0">
                <a:latin typeface="Arial MT"/>
                <a:cs typeface="Arial MT"/>
              </a:rPr>
              <a:t> </a:t>
            </a:r>
            <a:r>
              <a:rPr sz="2550" spc="-10" dirty="0">
                <a:latin typeface="Arial MT"/>
                <a:cs typeface="Arial MT"/>
              </a:rPr>
              <a:t>operation.</a:t>
            </a:r>
            <a:endParaRPr sz="2550">
              <a:latin typeface="Arial MT"/>
              <a:cs typeface="Arial MT"/>
            </a:endParaRPr>
          </a:p>
          <a:p>
            <a:pPr marL="361950" indent="-349250">
              <a:lnSpc>
                <a:spcPts val="2865"/>
              </a:lnSpc>
              <a:spcBef>
                <a:spcPts val="130"/>
              </a:spcBef>
              <a:buChar char="•"/>
              <a:tabLst>
                <a:tab pos="361950" algn="l"/>
              </a:tabLst>
            </a:pPr>
            <a:r>
              <a:rPr sz="2550" spc="-105" dirty="0">
                <a:latin typeface="Arial MT"/>
                <a:cs typeface="Arial MT"/>
              </a:rPr>
              <a:t>PUSH</a:t>
            </a:r>
            <a:r>
              <a:rPr sz="2550" spc="-70" dirty="0">
                <a:latin typeface="Arial MT"/>
                <a:cs typeface="Arial MT"/>
              </a:rPr>
              <a:t> </a:t>
            </a:r>
            <a:r>
              <a:rPr sz="2550" spc="-75" dirty="0">
                <a:latin typeface="Arial MT"/>
                <a:cs typeface="Arial MT"/>
              </a:rPr>
              <a:t>and</a:t>
            </a:r>
            <a:r>
              <a:rPr sz="2550" spc="-90" dirty="0">
                <a:latin typeface="Arial MT"/>
                <a:cs typeface="Arial MT"/>
              </a:rPr>
              <a:t> </a:t>
            </a:r>
            <a:r>
              <a:rPr sz="2550" spc="-105" dirty="0">
                <a:latin typeface="Arial MT"/>
                <a:cs typeface="Arial MT"/>
              </a:rPr>
              <a:t>POP</a:t>
            </a:r>
            <a:r>
              <a:rPr sz="2550" spc="-55" dirty="0">
                <a:latin typeface="Arial MT"/>
                <a:cs typeface="Arial MT"/>
              </a:rPr>
              <a:t> </a:t>
            </a:r>
            <a:r>
              <a:rPr sz="2550" spc="-80" dirty="0">
                <a:latin typeface="Arial MT"/>
                <a:cs typeface="Arial MT"/>
              </a:rPr>
              <a:t>operate</a:t>
            </a:r>
            <a:r>
              <a:rPr sz="2550" spc="-75" dirty="0">
                <a:latin typeface="Arial MT"/>
                <a:cs typeface="Arial MT"/>
              </a:rPr>
              <a:t> </a:t>
            </a:r>
            <a:r>
              <a:rPr sz="2550" spc="-60" dirty="0">
                <a:latin typeface="Arial MT"/>
                <a:cs typeface="Arial MT"/>
              </a:rPr>
              <a:t>only</a:t>
            </a:r>
            <a:r>
              <a:rPr sz="2550" spc="-85" dirty="0">
                <a:latin typeface="Arial MT"/>
                <a:cs typeface="Arial MT"/>
              </a:rPr>
              <a:t> </a:t>
            </a:r>
            <a:r>
              <a:rPr sz="2550" spc="-45" dirty="0">
                <a:latin typeface="Arial MT"/>
                <a:cs typeface="Arial MT"/>
              </a:rPr>
              <a:t>on</a:t>
            </a:r>
            <a:r>
              <a:rPr sz="2550" spc="-130" dirty="0">
                <a:latin typeface="Arial MT"/>
                <a:cs typeface="Arial MT"/>
              </a:rPr>
              <a:t> </a:t>
            </a:r>
            <a:r>
              <a:rPr sz="2550" spc="-40" dirty="0">
                <a:latin typeface="Arial MT"/>
                <a:cs typeface="Arial MT"/>
              </a:rPr>
              <a:t>the</a:t>
            </a:r>
            <a:r>
              <a:rPr sz="2550" spc="-140" dirty="0">
                <a:latin typeface="Arial MT"/>
                <a:cs typeface="Arial MT"/>
              </a:rPr>
              <a:t> </a:t>
            </a:r>
            <a:r>
              <a:rPr sz="2550" spc="-60" dirty="0">
                <a:latin typeface="Arial MT"/>
                <a:cs typeface="Arial MT"/>
              </a:rPr>
              <a:t>first/top</a:t>
            </a:r>
            <a:r>
              <a:rPr sz="2550" spc="-95" dirty="0">
                <a:latin typeface="Arial MT"/>
                <a:cs typeface="Arial MT"/>
              </a:rPr>
              <a:t> </a:t>
            </a:r>
            <a:r>
              <a:rPr sz="2550" spc="-30" dirty="0">
                <a:latin typeface="Arial MT"/>
                <a:cs typeface="Arial MT"/>
              </a:rPr>
              <a:t>cell</a:t>
            </a:r>
            <a:r>
              <a:rPr sz="2550" spc="-130" dirty="0">
                <a:latin typeface="Arial MT"/>
                <a:cs typeface="Arial MT"/>
              </a:rPr>
              <a:t> </a:t>
            </a:r>
            <a:r>
              <a:rPr sz="2550" spc="-45" dirty="0">
                <a:latin typeface="Arial MT"/>
                <a:cs typeface="Arial MT"/>
              </a:rPr>
              <a:t>on</a:t>
            </a:r>
            <a:r>
              <a:rPr sz="2550" spc="-135" dirty="0">
                <a:latin typeface="Arial MT"/>
                <a:cs typeface="Arial MT"/>
              </a:rPr>
              <a:t> </a:t>
            </a:r>
            <a:r>
              <a:rPr sz="2550" spc="-25" dirty="0">
                <a:latin typeface="Arial MT"/>
                <a:cs typeface="Arial MT"/>
              </a:rPr>
              <a:t>the</a:t>
            </a:r>
            <a:endParaRPr sz="2550">
              <a:latin typeface="Arial MT"/>
              <a:cs typeface="Arial MT"/>
            </a:endParaRPr>
          </a:p>
          <a:p>
            <a:pPr marL="358140">
              <a:lnSpc>
                <a:spcPts val="2745"/>
              </a:lnSpc>
            </a:pPr>
            <a:r>
              <a:rPr sz="2450" spc="-10" dirty="0">
                <a:latin typeface="Arial MT"/>
                <a:cs typeface="Arial MT"/>
              </a:rPr>
              <a:t>list.</a:t>
            </a:r>
            <a:endParaRPr sz="245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156923" y="200868"/>
            <a:ext cx="6812280" cy="5835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3650" spc="-25" dirty="0"/>
              <a:t>Dynamic</a:t>
            </a:r>
            <a:r>
              <a:rPr sz="3650" spc="-40" dirty="0"/>
              <a:t> </a:t>
            </a:r>
            <a:r>
              <a:rPr sz="3650" spc="-25" dirty="0"/>
              <a:t>Implementation</a:t>
            </a:r>
            <a:r>
              <a:rPr sz="3650" spc="-220" dirty="0"/>
              <a:t> </a:t>
            </a:r>
            <a:r>
              <a:rPr sz="3650" dirty="0"/>
              <a:t>of</a:t>
            </a:r>
            <a:r>
              <a:rPr sz="3650" spc="-105" dirty="0"/>
              <a:t> </a:t>
            </a:r>
            <a:r>
              <a:rPr sz="3650" spc="-20" dirty="0"/>
              <a:t>Stack</a:t>
            </a:r>
            <a:endParaRPr sz="3650"/>
          </a:p>
        </p:txBody>
      </p:sp>
      <p:sp>
        <p:nvSpPr>
          <p:cNvPr id="5" name="object 5"/>
          <p:cNvSpPr txBox="1"/>
          <p:nvPr/>
        </p:nvSpPr>
        <p:spPr>
          <a:xfrm>
            <a:off x="529313" y="1026177"/>
            <a:ext cx="3823970" cy="4853940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18415">
              <a:lnSpc>
                <a:spcPct val="100000"/>
              </a:lnSpc>
              <a:spcBef>
                <a:spcPts val="480"/>
              </a:spcBef>
            </a:pPr>
            <a:r>
              <a:rPr sz="2300" u="heavy" dirty="0">
                <a:uFill>
                  <a:solidFill>
                    <a:srgbClr val="0F0F0F"/>
                  </a:solidFill>
                </a:uFill>
                <a:latin typeface="Arial MT"/>
                <a:cs typeface="Arial MT"/>
              </a:rPr>
              <a:t>Class</a:t>
            </a:r>
            <a:r>
              <a:rPr sz="2300" u="heavy" spc="30" dirty="0">
                <a:uFill>
                  <a:solidFill>
                    <a:srgbClr val="0F0F0F"/>
                  </a:solidFill>
                </a:uFill>
                <a:latin typeface="Arial MT"/>
                <a:cs typeface="Arial MT"/>
              </a:rPr>
              <a:t> </a:t>
            </a:r>
            <a:r>
              <a:rPr sz="2300" u="heavy" spc="-10" dirty="0">
                <a:uFill>
                  <a:solidFill>
                    <a:srgbClr val="0F0F0F"/>
                  </a:solidFill>
                </a:uFill>
                <a:latin typeface="Arial MT"/>
                <a:cs typeface="Arial MT"/>
              </a:rPr>
              <a:t>Definition</a:t>
            </a:r>
            <a:endParaRPr sz="23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390"/>
              </a:spcBef>
            </a:pPr>
            <a:r>
              <a:rPr sz="2350" spc="-60" dirty="0">
                <a:latin typeface="Arial MT"/>
                <a:cs typeface="Arial MT"/>
              </a:rPr>
              <a:t>class</a:t>
            </a:r>
            <a:r>
              <a:rPr sz="2350" spc="-65" dirty="0">
                <a:latin typeface="Arial MT"/>
                <a:cs typeface="Arial MT"/>
              </a:rPr>
              <a:t> </a:t>
            </a:r>
            <a:r>
              <a:rPr sz="2350" spc="-10" dirty="0">
                <a:latin typeface="Arial MT"/>
                <a:cs typeface="Arial MT"/>
              </a:rPr>
              <a:t>ListStack{</a:t>
            </a:r>
            <a:endParaRPr sz="2350">
              <a:latin typeface="Arial MT"/>
              <a:cs typeface="Arial MT"/>
            </a:endParaRPr>
          </a:p>
          <a:p>
            <a:pPr marL="353060">
              <a:lnSpc>
                <a:spcPct val="100000"/>
              </a:lnSpc>
              <a:spcBef>
                <a:spcPts val="395"/>
              </a:spcBef>
            </a:pPr>
            <a:r>
              <a:rPr sz="2300" spc="-10" dirty="0">
                <a:latin typeface="Arial MT"/>
                <a:cs typeface="Arial MT"/>
              </a:rPr>
              <a:t>private:</a:t>
            </a:r>
            <a:endParaRPr sz="2300">
              <a:latin typeface="Arial MT"/>
              <a:cs typeface="Arial MT"/>
            </a:endParaRPr>
          </a:p>
          <a:p>
            <a:pPr marL="934719">
              <a:lnSpc>
                <a:spcPct val="100000"/>
              </a:lnSpc>
              <a:spcBef>
                <a:spcPts val="405"/>
              </a:spcBef>
            </a:pPr>
            <a:r>
              <a:rPr sz="2300" spc="-40" dirty="0">
                <a:latin typeface="Arial MT"/>
                <a:cs typeface="Arial MT"/>
              </a:rPr>
              <a:t>struct</a:t>
            </a:r>
            <a:r>
              <a:rPr sz="2300" spc="-120" dirty="0">
                <a:latin typeface="Arial MT"/>
                <a:cs typeface="Arial MT"/>
              </a:rPr>
              <a:t> </a:t>
            </a:r>
            <a:r>
              <a:rPr sz="2300" spc="-20" dirty="0">
                <a:latin typeface="Arial MT"/>
                <a:cs typeface="Arial MT"/>
              </a:rPr>
              <a:t>node{</a:t>
            </a:r>
            <a:endParaRPr sz="2300">
              <a:latin typeface="Arial MT"/>
              <a:cs typeface="Arial MT"/>
            </a:endParaRPr>
          </a:p>
          <a:p>
            <a:pPr marL="1845310">
              <a:lnSpc>
                <a:spcPct val="100000"/>
              </a:lnSpc>
              <a:spcBef>
                <a:spcPts val="505"/>
              </a:spcBef>
            </a:pPr>
            <a:r>
              <a:rPr sz="2200" dirty="0">
                <a:latin typeface="Arial MT"/>
                <a:cs typeface="Arial MT"/>
              </a:rPr>
              <a:t>int</a:t>
            </a:r>
            <a:r>
              <a:rPr sz="2200" spc="-15" dirty="0">
                <a:latin typeface="Arial MT"/>
                <a:cs typeface="Arial MT"/>
              </a:rPr>
              <a:t> </a:t>
            </a:r>
            <a:r>
              <a:rPr sz="2200" spc="-20" dirty="0">
                <a:latin typeface="Arial MT"/>
                <a:cs typeface="Arial MT"/>
              </a:rPr>
              <a:t>num;</a:t>
            </a:r>
            <a:endParaRPr sz="2200">
              <a:latin typeface="Arial MT"/>
              <a:cs typeface="Arial MT"/>
            </a:endParaRPr>
          </a:p>
          <a:p>
            <a:pPr marL="1844675">
              <a:lnSpc>
                <a:spcPct val="100000"/>
              </a:lnSpc>
              <a:spcBef>
                <a:spcPts val="470"/>
              </a:spcBef>
            </a:pPr>
            <a:r>
              <a:rPr sz="2250" dirty="0">
                <a:latin typeface="Arial MT"/>
                <a:cs typeface="Arial MT"/>
              </a:rPr>
              <a:t>node</a:t>
            </a:r>
            <a:r>
              <a:rPr sz="2250" spc="-125" dirty="0">
                <a:latin typeface="Arial MT"/>
                <a:cs typeface="Arial MT"/>
              </a:rPr>
              <a:t> </a:t>
            </a:r>
            <a:r>
              <a:rPr sz="2250" spc="-10" dirty="0">
                <a:latin typeface="Arial MT"/>
                <a:cs typeface="Arial MT"/>
              </a:rPr>
              <a:t>*next;</a:t>
            </a:r>
            <a:endParaRPr sz="2250">
              <a:latin typeface="Arial MT"/>
              <a:cs typeface="Arial MT"/>
            </a:endParaRPr>
          </a:p>
          <a:p>
            <a:pPr marL="996950">
              <a:lnSpc>
                <a:spcPct val="100000"/>
              </a:lnSpc>
              <a:spcBef>
                <a:spcPts val="400"/>
              </a:spcBef>
            </a:pPr>
            <a:r>
              <a:rPr sz="2350" spc="-10" dirty="0">
                <a:latin typeface="Arial MT"/>
                <a:cs typeface="Arial MT"/>
              </a:rPr>
              <a:t>)*top;</a:t>
            </a:r>
            <a:endParaRPr sz="2350">
              <a:latin typeface="Arial MT"/>
              <a:cs typeface="Arial MT"/>
            </a:endParaRPr>
          </a:p>
          <a:p>
            <a:pPr marL="246379">
              <a:lnSpc>
                <a:spcPct val="100000"/>
              </a:lnSpc>
              <a:spcBef>
                <a:spcPts val="445"/>
              </a:spcBef>
            </a:pPr>
            <a:r>
              <a:rPr sz="2250" spc="-10" dirty="0">
                <a:latin typeface="Arial MT"/>
                <a:cs typeface="Arial MT"/>
              </a:rPr>
              <a:t>public:</a:t>
            </a:r>
            <a:endParaRPr sz="2250">
              <a:latin typeface="Arial MT"/>
              <a:cs typeface="Arial MT"/>
            </a:endParaRPr>
          </a:p>
          <a:p>
            <a:pPr marL="931544" marR="5080" indent="635">
              <a:lnSpc>
                <a:spcPts val="3160"/>
              </a:lnSpc>
              <a:spcBef>
                <a:spcPts val="150"/>
              </a:spcBef>
            </a:pPr>
            <a:r>
              <a:rPr sz="2200" dirty="0">
                <a:latin typeface="Arial MT"/>
                <a:cs typeface="Arial MT"/>
              </a:rPr>
              <a:t>ListStack()|</a:t>
            </a:r>
            <a:r>
              <a:rPr sz="2200" spc="50" dirty="0">
                <a:latin typeface="Arial MT"/>
                <a:cs typeface="Arial MT"/>
              </a:rPr>
              <a:t> </a:t>
            </a:r>
            <a:r>
              <a:rPr sz="2200" spc="-40" dirty="0">
                <a:latin typeface="Arial MT"/>
                <a:cs typeface="Arial MT"/>
              </a:rPr>
              <a:t>top=NULL;) </a:t>
            </a:r>
            <a:r>
              <a:rPr sz="2200" dirty="0">
                <a:latin typeface="Arial MT"/>
                <a:cs typeface="Arial MT"/>
              </a:rPr>
              <a:t>void</a:t>
            </a:r>
            <a:r>
              <a:rPr sz="2200" spc="-110" dirty="0">
                <a:latin typeface="Arial MT"/>
                <a:cs typeface="Arial MT"/>
              </a:rPr>
              <a:t> </a:t>
            </a:r>
            <a:r>
              <a:rPr sz="2200" spc="-10" dirty="0">
                <a:latin typeface="Arial MT"/>
                <a:cs typeface="Arial MT"/>
              </a:rPr>
              <a:t>push();</a:t>
            </a:r>
            <a:endParaRPr sz="2200">
              <a:latin typeface="Arial MT"/>
              <a:cs typeface="Arial MT"/>
            </a:endParaRPr>
          </a:p>
          <a:p>
            <a:pPr marL="930910" marR="1169035">
              <a:lnSpc>
                <a:spcPts val="3160"/>
              </a:lnSpc>
            </a:pPr>
            <a:r>
              <a:rPr sz="2300" spc="-60" dirty="0">
                <a:latin typeface="Arial MT"/>
                <a:cs typeface="Arial MT"/>
              </a:rPr>
              <a:t>void</a:t>
            </a:r>
            <a:r>
              <a:rPr sz="2300" spc="-80" dirty="0">
                <a:latin typeface="Arial MT"/>
                <a:cs typeface="Arial MT"/>
              </a:rPr>
              <a:t> </a:t>
            </a:r>
            <a:r>
              <a:rPr sz="2300" spc="-10" dirty="0">
                <a:latin typeface="Arial MT"/>
                <a:cs typeface="Arial MT"/>
              </a:rPr>
              <a:t>pop(); </a:t>
            </a:r>
            <a:r>
              <a:rPr sz="2300" spc="-30" dirty="0">
                <a:latin typeface="Arial MT"/>
                <a:cs typeface="Arial MT"/>
              </a:rPr>
              <a:t>void</a:t>
            </a:r>
            <a:r>
              <a:rPr sz="2300" spc="-125" dirty="0">
                <a:latin typeface="Arial MT"/>
                <a:cs typeface="Arial MT"/>
              </a:rPr>
              <a:t> </a:t>
            </a:r>
            <a:r>
              <a:rPr sz="2300" spc="-50" dirty="0">
                <a:latin typeface="Arial MT"/>
                <a:cs typeface="Arial MT"/>
              </a:rPr>
              <a:t>display();</a:t>
            </a:r>
            <a:endParaRPr sz="23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885455" y="311993"/>
            <a:ext cx="3338829" cy="6432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608455" algn="l"/>
              </a:tabLst>
            </a:pPr>
            <a:r>
              <a:rPr sz="4050" spc="-315" dirty="0"/>
              <a:t>Push</a:t>
            </a:r>
            <a:r>
              <a:rPr sz="4050" spc="-315" dirty="0" smtClean="0"/>
              <a:t>(</a:t>
            </a:r>
            <a:r>
              <a:rPr lang="en-GB" sz="4050" spc="-315" dirty="0" smtClean="0"/>
              <a:t>)</a:t>
            </a:r>
            <a:r>
              <a:rPr sz="4050" dirty="0"/>
              <a:t>	</a:t>
            </a:r>
            <a:r>
              <a:rPr sz="4050" spc="-270" dirty="0"/>
              <a:t>Function</a:t>
            </a:r>
            <a:endParaRPr sz="4050" dirty="0"/>
          </a:p>
        </p:txBody>
      </p:sp>
      <p:sp>
        <p:nvSpPr>
          <p:cNvPr id="5" name="object 5"/>
          <p:cNvSpPr txBox="1"/>
          <p:nvPr/>
        </p:nvSpPr>
        <p:spPr>
          <a:xfrm>
            <a:off x="531389" y="1046459"/>
            <a:ext cx="7652384" cy="4764405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357505" marR="5080" indent="-345440">
              <a:lnSpc>
                <a:spcPts val="2880"/>
              </a:lnSpc>
              <a:spcBef>
                <a:spcPts val="530"/>
              </a:spcBef>
              <a:buChar char="•"/>
              <a:tabLst>
                <a:tab pos="357505" algn="l"/>
                <a:tab pos="361950" algn="l"/>
              </a:tabLst>
            </a:pPr>
            <a:r>
              <a:rPr sz="2700" dirty="0">
                <a:solidFill>
                  <a:srgbClr val="BF0500"/>
                </a:solidFill>
                <a:latin typeface="Arial MT"/>
                <a:cs typeface="Arial MT"/>
              </a:rPr>
              <a:t>	</a:t>
            </a:r>
            <a:r>
              <a:rPr sz="2700" spc="-170" dirty="0">
                <a:solidFill>
                  <a:srgbClr val="8C151A"/>
                </a:solidFill>
                <a:latin typeface="Arial MT"/>
                <a:cs typeface="Arial MT"/>
              </a:rPr>
              <a:t>This</a:t>
            </a:r>
            <a:r>
              <a:rPr sz="2700" spc="-20" dirty="0">
                <a:solidFill>
                  <a:srgbClr val="8C151A"/>
                </a:solidFill>
                <a:latin typeface="Arial MT"/>
                <a:cs typeface="Arial MT"/>
              </a:rPr>
              <a:t> </a:t>
            </a:r>
            <a:r>
              <a:rPr sz="2700" spc="-150" dirty="0">
                <a:solidFill>
                  <a:srgbClr val="890C18"/>
                </a:solidFill>
                <a:latin typeface="Arial MT"/>
                <a:cs typeface="Arial MT"/>
              </a:rPr>
              <a:t>function</a:t>
            </a:r>
            <a:r>
              <a:rPr sz="2700" spc="-35" dirty="0">
                <a:solidFill>
                  <a:srgbClr val="890C18"/>
                </a:solidFill>
                <a:latin typeface="Arial MT"/>
                <a:cs typeface="Arial MT"/>
              </a:rPr>
              <a:t> </a:t>
            </a:r>
            <a:r>
              <a:rPr sz="2700" spc="-145" dirty="0">
                <a:solidFill>
                  <a:srgbClr val="97151C"/>
                </a:solidFill>
                <a:latin typeface="Arial MT"/>
                <a:cs typeface="Arial MT"/>
              </a:rPr>
              <a:t>creates</a:t>
            </a:r>
            <a:r>
              <a:rPr sz="2700" spc="-10" dirty="0">
                <a:solidFill>
                  <a:srgbClr val="97151C"/>
                </a:solidFill>
                <a:latin typeface="Arial MT"/>
                <a:cs typeface="Arial MT"/>
              </a:rPr>
              <a:t> </a:t>
            </a:r>
            <a:r>
              <a:rPr sz="2700" spc="-135" dirty="0">
                <a:solidFill>
                  <a:srgbClr val="9A0F08"/>
                </a:solidFill>
                <a:latin typeface="Arial MT"/>
                <a:cs typeface="Arial MT"/>
              </a:rPr>
              <a:t>a</a:t>
            </a:r>
            <a:r>
              <a:rPr sz="2700" spc="-95" dirty="0">
                <a:solidFill>
                  <a:srgbClr val="9A0F08"/>
                </a:solidFill>
                <a:latin typeface="Arial MT"/>
                <a:cs typeface="Arial MT"/>
              </a:rPr>
              <a:t> </a:t>
            </a:r>
            <a:r>
              <a:rPr sz="2700" spc="-254" dirty="0">
                <a:solidFill>
                  <a:srgbClr val="871A1A"/>
                </a:solidFill>
                <a:latin typeface="Arial MT"/>
                <a:cs typeface="Arial MT"/>
              </a:rPr>
              <a:t>new</a:t>
            </a:r>
            <a:r>
              <a:rPr sz="2700" spc="70" dirty="0">
                <a:solidFill>
                  <a:srgbClr val="871A1A"/>
                </a:solidFill>
                <a:latin typeface="Arial MT"/>
                <a:cs typeface="Arial MT"/>
              </a:rPr>
              <a:t> </a:t>
            </a:r>
            <a:r>
              <a:rPr sz="2700" spc="-185" dirty="0">
                <a:solidFill>
                  <a:srgbClr val="87161C"/>
                </a:solidFill>
                <a:latin typeface="Arial MT"/>
                <a:cs typeface="Arial MT"/>
              </a:rPr>
              <a:t>node</a:t>
            </a:r>
            <a:r>
              <a:rPr sz="2700" spc="80" dirty="0">
                <a:solidFill>
                  <a:srgbClr val="87161C"/>
                </a:solidFill>
                <a:latin typeface="Arial MT"/>
                <a:cs typeface="Arial MT"/>
              </a:rPr>
              <a:t> </a:t>
            </a:r>
            <a:r>
              <a:rPr sz="2700" spc="-220" dirty="0">
                <a:solidFill>
                  <a:srgbClr val="950C0A"/>
                </a:solidFill>
                <a:latin typeface="Arial MT"/>
                <a:cs typeface="Arial MT"/>
              </a:rPr>
              <a:t>and</a:t>
            </a:r>
            <a:r>
              <a:rPr sz="2700" spc="10" dirty="0">
                <a:solidFill>
                  <a:srgbClr val="950C0A"/>
                </a:solidFill>
                <a:latin typeface="Arial MT"/>
                <a:cs typeface="Arial MT"/>
              </a:rPr>
              <a:t> </a:t>
            </a:r>
            <a:r>
              <a:rPr sz="2700" spc="-190" dirty="0">
                <a:solidFill>
                  <a:srgbClr val="9A1A13"/>
                </a:solidFill>
                <a:latin typeface="Arial MT"/>
                <a:cs typeface="Arial MT"/>
              </a:rPr>
              <a:t>ask</a:t>
            </a:r>
            <a:r>
              <a:rPr sz="2700" dirty="0">
                <a:solidFill>
                  <a:srgbClr val="9A1A13"/>
                </a:solidFill>
                <a:latin typeface="Arial MT"/>
                <a:cs typeface="Arial MT"/>
              </a:rPr>
              <a:t> </a:t>
            </a:r>
            <a:r>
              <a:rPr sz="2700" spc="-155" dirty="0">
                <a:solidFill>
                  <a:srgbClr val="930F0C"/>
                </a:solidFill>
                <a:latin typeface="Arial MT"/>
                <a:cs typeface="Arial MT"/>
              </a:rPr>
              <a:t>the</a:t>
            </a:r>
            <a:r>
              <a:rPr sz="2700" spc="-10" dirty="0">
                <a:solidFill>
                  <a:srgbClr val="930F0C"/>
                </a:solidFill>
                <a:latin typeface="Arial MT"/>
                <a:cs typeface="Arial MT"/>
              </a:rPr>
              <a:t> </a:t>
            </a:r>
            <a:r>
              <a:rPr sz="2700" spc="-170" dirty="0">
                <a:solidFill>
                  <a:srgbClr val="8E1618"/>
                </a:solidFill>
                <a:latin typeface="Arial MT"/>
                <a:cs typeface="Arial MT"/>
              </a:rPr>
              <a:t>user</a:t>
            </a:r>
            <a:r>
              <a:rPr sz="2700" spc="55" dirty="0">
                <a:solidFill>
                  <a:srgbClr val="8E1618"/>
                </a:solidFill>
                <a:latin typeface="Arial MT"/>
                <a:cs typeface="Arial MT"/>
              </a:rPr>
              <a:t> </a:t>
            </a:r>
            <a:r>
              <a:rPr sz="2700" spc="-25" dirty="0">
                <a:solidFill>
                  <a:srgbClr val="9E161A"/>
                </a:solidFill>
                <a:latin typeface="Arial MT"/>
                <a:cs typeface="Arial MT"/>
              </a:rPr>
              <a:t>to </a:t>
            </a:r>
            <a:r>
              <a:rPr sz="2700" spc="-140" dirty="0">
                <a:solidFill>
                  <a:srgbClr val="A50F1A"/>
                </a:solidFill>
                <a:latin typeface="Arial MT"/>
                <a:cs typeface="Arial MT"/>
              </a:rPr>
              <a:t>enter</a:t>
            </a:r>
            <a:r>
              <a:rPr sz="2700" spc="-50" dirty="0">
                <a:solidFill>
                  <a:srgbClr val="A50F1A"/>
                </a:solidFill>
                <a:latin typeface="Arial MT"/>
                <a:cs typeface="Arial MT"/>
              </a:rPr>
              <a:t> </a:t>
            </a:r>
            <a:r>
              <a:rPr sz="2700" spc="-185" dirty="0">
                <a:solidFill>
                  <a:srgbClr val="930A13"/>
                </a:solidFill>
                <a:latin typeface="Arial MT"/>
                <a:cs typeface="Arial MT"/>
              </a:rPr>
              <a:t>the</a:t>
            </a:r>
            <a:r>
              <a:rPr sz="2700" spc="-20" dirty="0">
                <a:solidFill>
                  <a:srgbClr val="930A13"/>
                </a:solidFill>
                <a:latin typeface="Arial MT"/>
                <a:cs typeface="Arial MT"/>
              </a:rPr>
              <a:t> </a:t>
            </a:r>
            <a:r>
              <a:rPr sz="2700" spc="-155" dirty="0">
                <a:solidFill>
                  <a:srgbClr val="950C01"/>
                </a:solidFill>
                <a:latin typeface="Arial MT"/>
                <a:cs typeface="Arial MT"/>
              </a:rPr>
              <a:t>data</a:t>
            </a:r>
            <a:r>
              <a:rPr sz="2700" spc="-30" dirty="0">
                <a:solidFill>
                  <a:srgbClr val="950C01"/>
                </a:solidFill>
                <a:latin typeface="Arial MT"/>
                <a:cs typeface="Arial MT"/>
              </a:rPr>
              <a:t> </a:t>
            </a:r>
            <a:r>
              <a:rPr sz="2700" spc="-180" dirty="0">
                <a:solidFill>
                  <a:srgbClr val="9A130C"/>
                </a:solidFill>
                <a:latin typeface="Arial MT"/>
                <a:cs typeface="Arial MT"/>
              </a:rPr>
              <a:t>to</a:t>
            </a:r>
            <a:r>
              <a:rPr sz="2700" spc="-55" dirty="0">
                <a:solidFill>
                  <a:srgbClr val="9A130C"/>
                </a:solidFill>
                <a:latin typeface="Arial MT"/>
                <a:cs typeface="Arial MT"/>
              </a:rPr>
              <a:t> </a:t>
            </a:r>
            <a:r>
              <a:rPr sz="2700" spc="-180" dirty="0">
                <a:solidFill>
                  <a:srgbClr val="B10E15"/>
                </a:solidFill>
                <a:latin typeface="Arial MT"/>
                <a:cs typeface="Arial MT"/>
              </a:rPr>
              <a:t>be</a:t>
            </a:r>
            <a:r>
              <a:rPr sz="2700" spc="-10" dirty="0">
                <a:solidFill>
                  <a:srgbClr val="B10E15"/>
                </a:solidFill>
                <a:latin typeface="Arial MT"/>
                <a:cs typeface="Arial MT"/>
              </a:rPr>
              <a:t> </a:t>
            </a:r>
            <a:r>
              <a:rPr sz="2700" spc="-175" dirty="0">
                <a:solidFill>
                  <a:srgbClr val="970F0C"/>
                </a:solidFill>
                <a:latin typeface="Arial MT"/>
                <a:cs typeface="Arial MT"/>
              </a:rPr>
              <a:t>saved</a:t>
            </a:r>
            <a:r>
              <a:rPr sz="2700" spc="10" dirty="0">
                <a:solidFill>
                  <a:srgbClr val="970F0C"/>
                </a:solidFill>
                <a:latin typeface="Arial MT"/>
                <a:cs typeface="Arial MT"/>
              </a:rPr>
              <a:t> </a:t>
            </a:r>
            <a:r>
              <a:rPr sz="2700" spc="-220" dirty="0">
                <a:solidFill>
                  <a:srgbClr val="9E0A16"/>
                </a:solidFill>
                <a:latin typeface="Arial MT"/>
                <a:cs typeface="Arial MT"/>
              </a:rPr>
              <a:t>on</a:t>
            </a:r>
            <a:r>
              <a:rPr sz="2700" spc="10" dirty="0">
                <a:solidFill>
                  <a:srgbClr val="9E0A16"/>
                </a:solidFill>
                <a:latin typeface="Arial MT"/>
                <a:cs typeface="Arial MT"/>
              </a:rPr>
              <a:t> </a:t>
            </a:r>
            <a:r>
              <a:rPr sz="2700" spc="-185" dirty="0">
                <a:solidFill>
                  <a:srgbClr val="930F16"/>
                </a:solidFill>
                <a:latin typeface="Arial MT"/>
                <a:cs typeface="Arial MT"/>
              </a:rPr>
              <a:t>the</a:t>
            </a:r>
            <a:r>
              <a:rPr sz="2700" spc="-35" dirty="0">
                <a:solidFill>
                  <a:srgbClr val="930F16"/>
                </a:solidFill>
                <a:latin typeface="Arial MT"/>
                <a:cs typeface="Arial MT"/>
              </a:rPr>
              <a:t> </a:t>
            </a:r>
            <a:r>
              <a:rPr sz="2700" spc="-165" dirty="0">
                <a:solidFill>
                  <a:srgbClr val="A10E03"/>
                </a:solidFill>
                <a:latin typeface="Arial MT"/>
                <a:cs typeface="Arial MT"/>
              </a:rPr>
              <a:t>newly</a:t>
            </a:r>
            <a:r>
              <a:rPr sz="2700" spc="85" dirty="0">
                <a:solidFill>
                  <a:srgbClr val="A10E03"/>
                </a:solidFill>
                <a:latin typeface="Arial MT"/>
                <a:cs typeface="Arial MT"/>
              </a:rPr>
              <a:t> </a:t>
            </a:r>
            <a:r>
              <a:rPr sz="2700" spc="-155" dirty="0">
                <a:solidFill>
                  <a:srgbClr val="950C16"/>
                </a:solidFill>
                <a:latin typeface="Arial MT"/>
                <a:cs typeface="Arial MT"/>
              </a:rPr>
              <a:t>created</a:t>
            </a:r>
            <a:r>
              <a:rPr sz="2700" spc="-15" dirty="0">
                <a:solidFill>
                  <a:srgbClr val="950C16"/>
                </a:solidFill>
                <a:latin typeface="Arial MT"/>
                <a:cs typeface="Arial MT"/>
              </a:rPr>
              <a:t> </a:t>
            </a:r>
            <a:r>
              <a:rPr sz="2700" spc="-150" dirty="0">
                <a:solidFill>
                  <a:srgbClr val="801C1F"/>
                </a:solidFill>
                <a:latin typeface="Arial MT"/>
                <a:cs typeface="Arial MT"/>
              </a:rPr>
              <a:t>node.</a:t>
            </a:r>
            <a:endParaRPr sz="27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795"/>
              </a:spcBef>
            </a:pPr>
            <a:endParaRPr sz="2700">
              <a:latin typeface="Arial MT"/>
              <a:cs typeface="Arial MT"/>
            </a:endParaRPr>
          </a:p>
          <a:p>
            <a:pPr marL="17780">
              <a:lnSpc>
                <a:spcPct val="100000"/>
              </a:lnSpc>
            </a:pPr>
            <a:r>
              <a:rPr sz="2450" dirty="0">
                <a:latin typeface="Arial MT"/>
                <a:cs typeface="Arial MT"/>
              </a:rPr>
              <a:t>void</a:t>
            </a:r>
            <a:r>
              <a:rPr sz="2450" spc="-165" dirty="0">
                <a:latin typeface="Arial MT"/>
                <a:cs typeface="Arial MT"/>
              </a:rPr>
              <a:t> </a:t>
            </a:r>
            <a:r>
              <a:rPr sz="2450" spc="-10" dirty="0">
                <a:latin typeface="Arial MT"/>
                <a:cs typeface="Arial MT"/>
              </a:rPr>
              <a:t>ListStack::push()</a:t>
            </a:r>
            <a:endParaRPr sz="245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919"/>
              </a:spcBef>
            </a:pPr>
            <a:endParaRPr sz="2450">
              <a:latin typeface="Arial MT"/>
              <a:cs typeface="Arial MT"/>
            </a:endParaRPr>
          </a:p>
          <a:p>
            <a:pPr marL="353060">
              <a:lnSpc>
                <a:spcPct val="100000"/>
              </a:lnSpc>
            </a:pPr>
            <a:r>
              <a:rPr sz="2700" spc="-45" dirty="0">
                <a:latin typeface="Calibri"/>
                <a:cs typeface="Calibri"/>
              </a:rPr>
              <a:t>node</a:t>
            </a:r>
            <a:r>
              <a:rPr sz="2700" spc="-90" dirty="0">
                <a:latin typeface="Calibri"/>
                <a:cs typeface="Calibri"/>
              </a:rPr>
              <a:t> </a:t>
            </a:r>
            <a:r>
              <a:rPr sz="2700" spc="-25" dirty="0">
                <a:latin typeface="Calibri"/>
                <a:cs typeface="Calibri"/>
              </a:rPr>
              <a:t>*newNode;</a:t>
            </a:r>
            <a:endParaRPr sz="2700">
              <a:latin typeface="Calibri"/>
              <a:cs typeface="Calibri"/>
            </a:endParaRPr>
          </a:p>
          <a:p>
            <a:pPr marL="352425">
              <a:lnSpc>
                <a:spcPct val="100000"/>
              </a:lnSpc>
              <a:spcBef>
                <a:spcPts val="155"/>
              </a:spcBef>
            </a:pPr>
            <a:r>
              <a:rPr sz="2750" spc="-80" dirty="0">
                <a:latin typeface="Calibri"/>
                <a:cs typeface="Calibri"/>
              </a:rPr>
              <a:t>newNode=</a:t>
            </a:r>
            <a:r>
              <a:rPr sz="2750" spc="30" dirty="0">
                <a:latin typeface="Calibri"/>
                <a:cs typeface="Calibri"/>
              </a:rPr>
              <a:t> </a:t>
            </a:r>
            <a:r>
              <a:rPr sz="2750" spc="-105" dirty="0">
                <a:latin typeface="Calibri"/>
                <a:cs typeface="Calibri"/>
              </a:rPr>
              <a:t>new</a:t>
            </a:r>
            <a:r>
              <a:rPr sz="2750" spc="-55" dirty="0">
                <a:latin typeface="Calibri"/>
                <a:cs typeface="Calibri"/>
              </a:rPr>
              <a:t> </a:t>
            </a:r>
            <a:r>
              <a:rPr sz="2750" spc="-10" dirty="0">
                <a:latin typeface="Calibri"/>
                <a:cs typeface="Calibri"/>
              </a:rPr>
              <a:t>node;</a:t>
            </a:r>
            <a:endParaRPr sz="2750">
              <a:latin typeface="Calibri"/>
              <a:cs typeface="Calibri"/>
            </a:endParaRPr>
          </a:p>
          <a:p>
            <a:pPr marL="354965">
              <a:lnSpc>
                <a:spcPct val="100000"/>
              </a:lnSpc>
              <a:spcBef>
                <a:spcPts val="180"/>
              </a:spcBef>
            </a:pPr>
            <a:r>
              <a:rPr sz="2750" spc="-110" dirty="0">
                <a:latin typeface="Calibri"/>
                <a:cs typeface="Calibri"/>
              </a:rPr>
              <a:t>cout&lt;&lt;“Enter</a:t>
            </a:r>
            <a:r>
              <a:rPr sz="2750" spc="45" dirty="0">
                <a:latin typeface="Calibri"/>
                <a:cs typeface="Calibri"/>
              </a:rPr>
              <a:t> </a:t>
            </a:r>
            <a:r>
              <a:rPr sz="2750" spc="-135" dirty="0">
                <a:latin typeface="Calibri"/>
                <a:cs typeface="Calibri"/>
              </a:rPr>
              <a:t>number</a:t>
            </a:r>
            <a:r>
              <a:rPr sz="2750" spc="60" dirty="0">
                <a:latin typeface="Calibri"/>
                <a:cs typeface="Calibri"/>
              </a:rPr>
              <a:t> </a:t>
            </a:r>
            <a:r>
              <a:rPr sz="2750" spc="-210" dirty="0">
                <a:latin typeface="Calibri"/>
                <a:cs typeface="Calibri"/>
              </a:rPr>
              <a:t>to</a:t>
            </a:r>
            <a:r>
              <a:rPr sz="2750" spc="45" dirty="0">
                <a:latin typeface="Calibri"/>
                <a:cs typeface="Calibri"/>
              </a:rPr>
              <a:t> </a:t>
            </a:r>
            <a:r>
              <a:rPr sz="2750" spc="-25" dirty="0">
                <a:latin typeface="Calibri"/>
                <a:cs typeface="Calibri"/>
              </a:rPr>
              <a:t>add</a:t>
            </a:r>
            <a:r>
              <a:rPr sz="2750" spc="-135" dirty="0">
                <a:latin typeface="Calibri"/>
                <a:cs typeface="Calibri"/>
              </a:rPr>
              <a:t> </a:t>
            </a:r>
            <a:r>
              <a:rPr sz="2750" spc="-20" dirty="0">
                <a:latin typeface="Calibri"/>
                <a:cs typeface="Calibri"/>
              </a:rPr>
              <a:t>on</a:t>
            </a:r>
            <a:r>
              <a:rPr sz="2750" spc="-60" dirty="0">
                <a:latin typeface="Calibri"/>
                <a:cs typeface="Calibri"/>
              </a:rPr>
              <a:t> </a:t>
            </a:r>
            <a:r>
              <a:rPr sz="2750" spc="-10" dirty="0">
                <a:latin typeface="Calibri"/>
                <a:cs typeface="Calibri"/>
              </a:rPr>
              <a:t>stack";</a:t>
            </a:r>
            <a:endParaRPr sz="2750">
              <a:latin typeface="Calibri"/>
              <a:cs typeface="Calibri"/>
            </a:endParaRPr>
          </a:p>
          <a:p>
            <a:pPr marL="353060" marR="4248785" indent="1270">
              <a:lnSpc>
                <a:spcPts val="3450"/>
              </a:lnSpc>
              <a:spcBef>
                <a:spcPts val="135"/>
              </a:spcBef>
            </a:pPr>
            <a:r>
              <a:rPr sz="2700" dirty="0">
                <a:latin typeface="Calibri"/>
                <a:cs typeface="Calibri"/>
              </a:rPr>
              <a:t>cin&gt;&gt;</a:t>
            </a:r>
            <a:r>
              <a:rPr sz="2700" spc="80" dirty="0">
                <a:latin typeface="Calibri"/>
                <a:cs typeface="Calibri"/>
              </a:rPr>
              <a:t> </a:t>
            </a:r>
            <a:r>
              <a:rPr sz="2700" spc="-100" dirty="0">
                <a:latin typeface="Calibri"/>
                <a:cs typeface="Calibri"/>
              </a:rPr>
              <a:t>newNode-</a:t>
            </a:r>
            <a:r>
              <a:rPr sz="2700" spc="-75" dirty="0">
                <a:latin typeface="Calibri"/>
                <a:cs typeface="Calibri"/>
              </a:rPr>
              <a:t>&gt;num; </a:t>
            </a:r>
            <a:r>
              <a:rPr sz="2700" spc="-85" dirty="0">
                <a:latin typeface="Calibri"/>
                <a:cs typeface="Calibri"/>
              </a:rPr>
              <a:t>newNode-</a:t>
            </a:r>
            <a:r>
              <a:rPr sz="2700" spc="-10" dirty="0">
                <a:latin typeface="Calibri"/>
                <a:cs typeface="Calibri"/>
              </a:rPr>
              <a:t>&gt;next=top;</a:t>
            </a:r>
            <a:endParaRPr sz="270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  <a:spcBef>
                <a:spcPts val="85"/>
              </a:spcBef>
            </a:pPr>
            <a:r>
              <a:rPr sz="2700" spc="-25" dirty="0">
                <a:latin typeface="Calibri"/>
                <a:cs typeface="Calibri"/>
              </a:rPr>
              <a:t>top=newNode;</a:t>
            </a:r>
            <a:endParaRPr sz="27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536511" y="1002059"/>
            <a:ext cx="5650865" cy="43802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dirty="0">
                <a:latin typeface="Calibri"/>
                <a:cs typeface="Calibri"/>
              </a:rPr>
              <a:t>void</a:t>
            </a:r>
            <a:r>
              <a:rPr sz="2100" spc="50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ListStack::pop()</a:t>
            </a:r>
            <a:endParaRPr sz="2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15"/>
              </a:spcBef>
            </a:pPr>
            <a:endParaRPr sz="2100">
              <a:latin typeface="Calibri"/>
              <a:cs typeface="Calibri"/>
            </a:endParaRPr>
          </a:p>
          <a:p>
            <a:pPr marL="351790" marR="3719195" indent="1905">
              <a:lnSpc>
                <a:spcPct val="114399"/>
              </a:lnSpc>
            </a:pPr>
            <a:r>
              <a:rPr sz="2100" dirty="0">
                <a:latin typeface="Calibri"/>
                <a:cs typeface="Calibri"/>
              </a:rPr>
              <a:t>node</a:t>
            </a:r>
            <a:r>
              <a:rPr sz="2100" spc="15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*temp; temp=top; if(top==NULL)</a:t>
            </a:r>
            <a:endParaRPr sz="2100">
              <a:latin typeface="Calibri"/>
              <a:cs typeface="Calibri"/>
            </a:endParaRPr>
          </a:p>
          <a:p>
            <a:pPr marL="924560">
              <a:lnSpc>
                <a:spcPct val="100000"/>
              </a:lnSpc>
              <a:spcBef>
                <a:spcPts val="330"/>
              </a:spcBef>
            </a:pPr>
            <a:r>
              <a:rPr sz="2100" dirty="0">
                <a:latin typeface="Calibri"/>
                <a:cs typeface="Calibri"/>
              </a:rPr>
              <a:t>cout&lt;&lt;"Stack</a:t>
            </a:r>
            <a:r>
              <a:rPr sz="2100" spc="55" dirty="0">
                <a:latin typeface="Calibri"/>
                <a:cs typeface="Calibri"/>
              </a:rPr>
              <a:t>  </a:t>
            </a:r>
            <a:r>
              <a:rPr sz="2100" spc="-10" dirty="0">
                <a:latin typeface="Calibri"/>
                <a:cs typeface="Calibri"/>
              </a:rPr>
              <a:t>UnderFIow"&lt;&lt;endI;</a:t>
            </a:r>
            <a:endParaRPr sz="2100">
              <a:latin typeface="Calibri"/>
              <a:cs typeface="Calibri"/>
            </a:endParaRPr>
          </a:p>
          <a:p>
            <a:pPr marL="353060">
              <a:lnSpc>
                <a:spcPct val="100000"/>
              </a:lnSpc>
              <a:spcBef>
                <a:spcPts val="400"/>
              </a:spcBef>
            </a:pPr>
            <a:r>
              <a:rPr sz="2100" spc="30" dirty="0">
                <a:latin typeface="Calibri"/>
                <a:cs typeface="Calibri"/>
              </a:rPr>
              <a:t>else</a:t>
            </a:r>
            <a:endParaRPr sz="2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45"/>
              </a:spcBef>
            </a:pPr>
            <a:endParaRPr sz="2100">
              <a:latin typeface="Calibri"/>
              <a:cs typeface="Calibri"/>
            </a:endParaRPr>
          </a:p>
          <a:p>
            <a:pPr marL="923925">
              <a:lnSpc>
                <a:spcPct val="100000"/>
              </a:lnSpc>
            </a:pPr>
            <a:r>
              <a:rPr sz="2300" spc="-95" dirty="0">
                <a:latin typeface="Calibri"/>
                <a:cs typeface="Calibri"/>
              </a:rPr>
              <a:t>cout&lt;&lt;"deIeted</a:t>
            </a:r>
            <a:r>
              <a:rPr sz="2300" spc="-140" dirty="0">
                <a:latin typeface="Calibri"/>
                <a:cs typeface="Calibri"/>
              </a:rPr>
              <a:t> </a:t>
            </a:r>
            <a:r>
              <a:rPr sz="2300" spc="-100" dirty="0">
                <a:latin typeface="Calibri"/>
                <a:cs typeface="Calibri"/>
              </a:rPr>
              <a:t>Number</a:t>
            </a:r>
            <a:r>
              <a:rPr sz="2300" spc="-35" dirty="0">
                <a:latin typeface="Calibri"/>
                <a:cs typeface="Calibri"/>
              </a:rPr>
              <a:t> </a:t>
            </a:r>
            <a:r>
              <a:rPr sz="2300" spc="-140" dirty="0">
                <a:latin typeface="Calibri"/>
                <a:cs typeface="Calibri"/>
              </a:rPr>
              <a:t>from</a:t>
            </a:r>
            <a:r>
              <a:rPr sz="2300" spc="25" dirty="0">
                <a:latin typeface="Calibri"/>
                <a:cs typeface="Calibri"/>
              </a:rPr>
              <a:t> </a:t>
            </a:r>
            <a:r>
              <a:rPr sz="2300" spc="-140" dirty="0">
                <a:latin typeface="Calibri"/>
                <a:cs typeface="Calibri"/>
              </a:rPr>
              <a:t>the</a:t>
            </a:r>
            <a:r>
              <a:rPr sz="2300" spc="-10" dirty="0">
                <a:latin typeface="Calibri"/>
                <a:cs typeface="Calibri"/>
              </a:rPr>
              <a:t> </a:t>
            </a:r>
            <a:r>
              <a:rPr sz="2300" dirty="0">
                <a:latin typeface="Calibri"/>
                <a:cs typeface="Calibri"/>
              </a:rPr>
              <a:t>stack </a:t>
            </a:r>
            <a:r>
              <a:rPr sz="2300" spc="-25" dirty="0">
                <a:latin typeface="Calibri"/>
                <a:cs typeface="Calibri"/>
              </a:rPr>
              <a:t>=";</a:t>
            </a:r>
            <a:endParaRPr sz="2300">
              <a:latin typeface="Calibri"/>
              <a:cs typeface="Calibri"/>
            </a:endParaRPr>
          </a:p>
          <a:p>
            <a:pPr marL="913130" marR="2794000" indent="9525">
              <a:lnSpc>
                <a:spcPct val="101299"/>
              </a:lnSpc>
              <a:spcBef>
                <a:spcPts val="70"/>
              </a:spcBef>
            </a:pPr>
            <a:r>
              <a:rPr sz="2350" spc="-120" dirty="0">
                <a:latin typeface="Calibri"/>
                <a:cs typeface="Calibri"/>
              </a:rPr>
              <a:t>cout&lt;&lt;top-</a:t>
            </a:r>
            <a:r>
              <a:rPr sz="2350" spc="-105" dirty="0">
                <a:latin typeface="Calibri"/>
                <a:cs typeface="Calibri"/>
              </a:rPr>
              <a:t>&gt;num; </a:t>
            </a:r>
            <a:r>
              <a:rPr sz="2350" spc="-90" dirty="0">
                <a:latin typeface="Calibri"/>
                <a:cs typeface="Calibri"/>
              </a:rPr>
              <a:t>top-top-</a:t>
            </a:r>
            <a:r>
              <a:rPr sz="2350" spc="-10" dirty="0">
                <a:latin typeface="Calibri"/>
                <a:cs typeface="Calibri"/>
              </a:rPr>
              <a:t>&gt;next; </a:t>
            </a:r>
            <a:r>
              <a:rPr sz="2400" spc="-130" dirty="0">
                <a:latin typeface="Calibri"/>
                <a:cs typeface="Calibri"/>
              </a:rPr>
              <a:t>delete</a:t>
            </a:r>
            <a:r>
              <a:rPr sz="2400" spc="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temp;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000109" y="265361"/>
            <a:ext cx="3129915" cy="6134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378585" algn="l"/>
              </a:tabLst>
            </a:pPr>
            <a:r>
              <a:rPr sz="3850" spc="65" dirty="0">
                <a:latin typeface="Calibri"/>
                <a:cs typeface="Calibri"/>
              </a:rPr>
              <a:t>Pop</a:t>
            </a:r>
            <a:r>
              <a:rPr sz="3850" spc="65" dirty="0" smtClean="0">
                <a:latin typeface="Calibri"/>
                <a:cs typeface="Calibri"/>
              </a:rPr>
              <a:t>(</a:t>
            </a:r>
            <a:r>
              <a:rPr lang="en-GB" sz="3850" spc="65" dirty="0" smtClean="0">
                <a:latin typeface="Calibri"/>
                <a:cs typeface="Calibri"/>
              </a:rPr>
              <a:t>)</a:t>
            </a:r>
            <a:r>
              <a:rPr sz="3850" dirty="0">
                <a:latin typeface="Calibri"/>
                <a:cs typeface="Calibri"/>
              </a:rPr>
              <a:t>	</a:t>
            </a:r>
            <a:r>
              <a:rPr sz="3850" spc="-10" dirty="0">
                <a:latin typeface="Calibri"/>
                <a:cs typeface="Calibri"/>
              </a:rPr>
              <a:t>Function</a:t>
            </a:r>
            <a:endParaRPr sz="385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719955" y="450155"/>
            <a:ext cx="1669414" cy="7397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4650" spc="-165" dirty="0"/>
              <a:t>Stacks</a:t>
            </a:r>
            <a:endParaRPr sz="4650"/>
          </a:p>
        </p:txBody>
      </p:sp>
      <p:sp>
        <p:nvSpPr>
          <p:cNvPr id="5" name="object 5"/>
          <p:cNvSpPr txBox="1"/>
          <p:nvPr/>
        </p:nvSpPr>
        <p:spPr>
          <a:xfrm>
            <a:off x="532709" y="1607045"/>
            <a:ext cx="8032750" cy="3702050"/>
          </a:xfrm>
          <a:prstGeom prst="rect">
            <a:avLst/>
          </a:prstGeom>
        </p:spPr>
        <p:txBody>
          <a:bodyPr vert="horz" wrap="square" lIns="0" tIns="42545" rIns="0" bIns="0" rtlCol="0">
            <a:spAutoFit/>
          </a:bodyPr>
          <a:lstStyle/>
          <a:p>
            <a:pPr marL="357505" marR="5080" indent="-345440">
              <a:lnSpc>
                <a:spcPts val="2880"/>
              </a:lnSpc>
              <a:spcBef>
                <a:spcPts val="335"/>
              </a:spcBef>
              <a:buChar char="•"/>
              <a:tabLst>
                <a:tab pos="357505" algn="l"/>
                <a:tab pos="369570" algn="l"/>
              </a:tabLst>
            </a:pPr>
            <a:r>
              <a:rPr sz="2500" dirty="0">
                <a:latin typeface="Arial MT"/>
                <a:cs typeface="Arial MT"/>
              </a:rPr>
              <a:t>	</a:t>
            </a:r>
            <a:r>
              <a:rPr sz="2500" spc="-235" dirty="0">
                <a:latin typeface="Arial MT"/>
                <a:cs typeface="Arial MT"/>
              </a:rPr>
              <a:t>A</a:t>
            </a:r>
            <a:r>
              <a:rPr sz="2500" spc="30" dirty="0">
                <a:latin typeface="Arial MT"/>
                <a:cs typeface="Arial MT"/>
              </a:rPr>
              <a:t> </a:t>
            </a:r>
            <a:r>
              <a:rPr sz="2500" spc="-45" dirty="0">
                <a:latin typeface="Arial MT"/>
                <a:cs typeface="Arial MT"/>
              </a:rPr>
              <a:t>stack</a:t>
            </a:r>
            <a:r>
              <a:rPr sz="2500" spc="-130" dirty="0">
                <a:latin typeface="Arial MT"/>
                <a:cs typeface="Arial MT"/>
              </a:rPr>
              <a:t> </a:t>
            </a:r>
            <a:r>
              <a:rPr sz="2500" dirty="0">
                <a:latin typeface="Arial MT"/>
                <a:cs typeface="Arial MT"/>
              </a:rPr>
              <a:t>is</a:t>
            </a:r>
            <a:r>
              <a:rPr sz="2500" spc="-175" dirty="0">
                <a:latin typeface="Arial MT"/>
                <a:cs typeface="Arial MT"/>
              </a:rPr>
              <a:t> </a:t>
            </a:r>
            <a:r>
              <a:rPr sz="2500" dirty="0">
                <a:latin typeface="Arial MT"/>
                <a:cs typeface="Arial MT"/>
              </a:rPr>
              <a:t>a</a:t>
            </a:r>
            <a:r>
              <a:rPr sz="2500" spc="-175" dirty="0">
                <a:latin typeface="Arial MT"/>
                <a:cs typeface="Arial MT"/>
              </a:rPr>
              <a:t> </a:t>
            </a:r>
            <a:r>
              <a:rPr sz="2500" spc="-10" dirty="0">
                <a:latin typeface="Arial MT"/>
                <a:cs typeface="Arial MT"/>
              </a:rPr>
              <a:t>list</a:t>
            </a:r>
            <a:r>
              <a:rPr sz="2500" spc="-160" dirty="0">
                <a:latin typeface="Arial MT"/>
                <a:cs typeface="Arial MT"/>
              </a:rPr>
              <a:t> </a:t>
            </a:r>
            <a:r>
              <a:rPr sz="2500" dirty="0">
                <a:latin typeface="Arial MT"/>
                <a:cs typeface="Arial MT"/>
              </a:rPr>
              <a:t>in</a:t>
            </a:r>
            <a:r>
              <a:rPr sz="2500" spc="-55" dirty="0">
                <a:latin typeface="Arial MT"/>
                <a:cs typeface="Arial MT"/>
              </a:rPr>
              <a:t> </a:t>
            </a:r>
            <a:r>
              <a:rPr sz="2500" spc="-45" dirty="0">
                <a:latin typeface="Arial MT"/>
                <a:cs typeface="Arial MT"/>
              </a:rPr>
              <a:t>which</a:t>
            </a:r>
            <a:r>
              <a:rPr sz="2500" spc="-25" dirty="0">
                <a:latin typeface="Arial MT"/>
                <a:cs typeface="Arial MT"/>
              </a:rPr>
              <a:t> </a:t>
            </a:r>
            <a:r>
              <a:rPr sz="2500" spc="-50" dirty="0">
                <a:latin typeface="Arial MT"/>
                <a:cs typeface="Arial MT"/>
              </a:rPr>
              <a:t>insertion</a:t>
            </a:r>
            <a:r>
              <a:rPr sz="2500" spc="75" dirty="0">
                <a:latin typeface="Arial MT"/>
                <a:cs typeface="Arial MT"/>
              </a:rPr>
              <a:t> </a:t>
            </a:r>
            <a:r>
              <a:rPr sz="2500" spc="-45" dirty="0">
                <a:latin typeface="Arial MT"/>
                <a:cs typeface="Arial MT"/>
              </a:rPr>
              <a:t>and</a:t>
            </a:r>
            <a:r>
              <a:rPr sz="2500" spc="-90" dirty="0">
                <a:latin typeface="Arial MT"/>
                <a:cs typeface="Arial MT"/>
              </a:rPr>
              <a:t> </a:t>
            </a:r>
            <a:r>
              <a:rPr sz="2500" spc="-40" dirty="0">
                <a:latin typeface="Arial MT"/>
                <a:cs typeface="Arial MT"/>
              </a:rPr>
              <a:t>deletion</a:t>
            </a:r>
            <a:r>
              <a:rPr sz="2500" spc="-15" dirty="0">
                <a:latin typeface="Arial MT"/>
                <a:cs typeface="Arial MT"/>
              </a:rPr>
              <a:t> </a:t>
            </a:r>
            <a:r>
              <a:rPr sz="2500" spc="-50" dirty="0">
                <a:latin typeface="Arial MT"/>
                <a:cs typeface="Arial MT"/>
              </a:rPr>
              <a:t>take</a:t>
            </a:r>
            <a:r>
              <a:rPr sz="2500" spc="-125" dirty="0">
                <a:latin typeface="Arial MT"/>
                <a:cs typeface="Arial MT"/>
              </a:rPr>
              <a:t> </a:t>
            </a:r>
            <a:r>
              <a:rPr sz="2500" spc="-10" dirty="0">
                <a:latin typeface="Arial MT"/>
                <a:cs typeface="Arial MT"/>
              </a:rPr>
              <a:t>place </a:t>
            </a:r>
            <a:r>
              <a:rPr sz="2500" dirty="0">
                <a:latin typeface="Arial MT"/>
                <a:cs typeface="Arial MT"/>
              </a:rPr>
              <a:t>at</a:t>
            </a:r>
            <a:r>
              <a:rPr sz="2500" spc="-170" dirty="0">
                <a:latin typeface="Arial MT"/>
                <a:cs typeface="Arial MT"/>
              </a:rPr>
              <a:t> </a:t>
            </a:r>
            <a:r>
              <a:rPr sz="2500" dirty="0">
                <a:latin typeface="Arial MT"/>
                <a:cs typeface="Arial MT"/>
              </a:rPr>
              <a:t>the</a:t>
            </a:r>
            <a:r>
              <a:rPr sz="2500" spc="-130" dirty="0">
                <a:latin typeface="Arial MT"/>
                <a:cs typeface="Arial MT"/>
              </a:rPr>
              <a:t> </a:t>
            </a:r>
            <a:r>
              <a:rPr sz="2500" spc="-55" dirty="0">
                <a:latin typeface="Arial MT"/>
                <a:cs typeface="Arial MT"/>
              </a:rPr>
              <a:t>same</a:t>
            </a:r>
            <a:r>
              <a:rPr sz="2500" spc="-110" dirty="0">
                <a:latin typeface="Arial MT"/>
                <a:cs typeface="Arial MT"/>
              </a:rPr>
              <a:t> </a:t>
            </a:r>
            <a:r>
              <a:rPr sz="2500" spc="-25" dirty="0">
                <a:latin typeface="Arial MT"/>
                <a:cs typeface="Arial MT"/>
              </a:rPr>
              <a:t>end</a:t>
            </a:r>
            <a:endParaRPr sz="2500">
              <a:latin typeface="Arial MT"/>
              <a:cs typeface="Arial MT"/>
            </a:endParaRPr>
          </a:p>
          <a:p>
            <a:pPr marL="755015" lvl="1" indent="-311150">
              <a:lnSpc>
                <a:spcPct val="100000"/>
              </a:lnSpc>
              <a:spcBef>
                <a:spcPts val="275"/>
              </a:spcBef>
              <a:buChar char="—"/>
              <a:tabLst>
                <a:tab pos="755015" algn="l"/>
              </a:tabLst>
            </a:pPr>
            <a:r>
              <a:rPr sz="2350" spc="-55" dirty="0">
                <a:latin typeface="Arial MT"/>
                <a:cs typeface="Arial MT"/>
              </a:rPr>
              <a:t>This</a:t>
            </a:r>
            <a:r>
              <a:rPr sz="2350" spc="-95" dirty="0">
                <a:latin typeface="Arial MT"/>
                <a:cs typeface="Arial MT"/>
              </a:rPr>
              <a:t> </a:t>
            </a:r>
            <a:r>
              <a:rPr sz="2350" spc="-120" dirty="0">
                <a:latin typeface="Arial MT"/>
                <a:cs typeface="Arial MT"/>
              </a:rPr>
              <a:t>end</a:t>
            </a:r>
            <a:r>
              <a:rPr sz="2350" spc="-45" dirty="0">
                <a:latin typeface="Arial MT"/>
                <a:cs typeface="Arial MT"/>
              </a:rPr>
              <a:t> </a:t>
            </a:r>
            <a:r>
              <a:rPr sz="2350" dirty="0">
                <a:latin typeface="Arial MT"/>
                <a:cs typeface="Arial MT"/>
              </a:rPr>
              <a:t>is</a:t>
            </a:r>
            <a:r>
              <a:rPr sz="2350" spc="-80" dirty="0">
                <a:latin typeface="Arial MT"/>
                <a:cs typeface="Arial MT"/>
              </a:rPr>
              <a:t> </a:t>
            </a:r>
            <a:r>
              <a:rPr sz="2350" spc="-85" dirty="0">
                <a:latin typeface="Arial MT"/>
                <a:cs typeface="Arial MT"/>
              </a:rPr>
              <a:t>called</a:t>
            </a:r>
            <a:r>
              <a:rPr sz="2350" spc="-80" dirty="0">
                <a:latin typeface="Arial MT"/>
                <a:cs typeface="Arial MT"/>
              </a:rPr>
              <a:t> </a:t>
            </a:r>
            <a:r>
              <a:rPr sz="2350" spc="-25" dirty="0">
                <a:latin typeface="Arial MT"/>
                <a:cs typeface="Arial MT"/>
              </a:rPr>
              <a:t>top</a:t>
            </a:r>
            <a:endParaRPr sz="2350">
              <a:latin typeface="Arial MT"/>
              <a:cs typeface="Arial MT"/>
            </a:endParaRPr>
          </a:p>
          <a:p>
            <a:pPr marL="835025" lvl="1" indent="-367665">
              <a:lnSpc>
                <a:spcPct val="100000"/>
              </a:lnSpc>
              <a:spcBef>
                <a:spcPts val="345"/>
              </a:spcBef>
              <a:buChar char="—"/>
              <a:tabLst>
                <a:tab pos="835025" algn="l"/>
              </a:tabLst>
            </a:pPr>
            <a:r>
              <a:rPr sz="2350" spc="-95" dirty="0">
                <a:latin typeface="Arial MT"/>
                <a:cs typeface="Arial MT"/>
              </a:rPr>
              <a:t>The</a:t>
            </a:r>
            <a:r>
              <a:rPr sz="2350" spc="-65" dirty="0">
                <a:latin typeface="Arial MT"/>
                <a:cs typeface="Arial MT"/>
              </a:rPr>
              <a:t> </a:t>
            </a:r>
            <a:r>
              <a:rPr sz="2350" spc="-75" dirty="0">
                <a:latin typeface="Arial MT"/>
                <a:cs typeface="Arial MT"/>
              </a:rPr>
              <a:t>other</a:t>
            </a:r>
            <a:r>
              <a:rPr sz="2350" spc="-45" dirty="0">
                <a:latin typeface="Arial MT"/>
                <a:cs typeface="Arial MT"/>
              </a:rPr>
              <a:t> </a:t>
            </a:r>
            <a:r>
              <a:rPr sz="2350" spc="-90" dirty="0">
                <a:latin typeface="Arial MT"/>
                <a:cs typeface="Arial MT"/>
              </a:rPr>
              <a:t>end</a:t>
            </a:r>
            <a:r>
              <a:rPr sz="2350" spc="-75" dirty="0">
                <a:latin typeface="Arial MT"/>
                <a:cs typeface="Arial MT"/>
              </a:rPr>
              <a:t> </a:t>
            </a:r>
            <a:r>
              <a:rPr sz="2350" spc="-30" dirty="0">
                <a:latin typeface="Arial MT"/>
                <a:cs typeface="Arial MT"/>
              </a:rPr>
              <a:t>is</a:t>
            </a:r>
            <a:r>
              <a:rPr sz="2350" spc="-90" dirty="0">
                <a:latin typeface="Arial MT"/>
                <a:cs typeface="Arial MT"/>
              </a:rPr>
              <a:t> </a:t>
            </a:r>
            <a:r>
              <a:rPr sz="2350" spc="-80" dirty="0">
                <a:latin typeface="Arial MT"/>
                <a:cs typeface="Arial MT"/>
              </a:rPr>
              <a:t>called </a:t>
            </a:r>
            <a:r>
              <a:rPr sz="2350" spc="-10" dirty="0">
                <a:latin typeface="Arial MT"/>
                <a:cs typeface="Arial MT"/>
              </a:rPr>
              <a:t>bottom</a:t>
            </a:r>
            <a:endParaRPr sz="2350">
              <a:latin typeface="Arial MT"/>
              <a:cs typeface="Arial MT"/>
            </a:endParaRPr>
          </a:p>
          <a:p>
            <a:pPr lvl="1">
              <a:lnSpc>
                <a:spcPct val="100000"/>
              </a:lnSpc>
              <a:spcBef>
                <a:spcPts val="969"/>
              </a:spcBef>
              <a:buFont typeface="Arial MT"/>
              <a:buChar char="—"/>
            </a:pPr>
            <a:endParaRPr sz="2350">
              <a:latin typeface="Arial MT"/>
              <a:cs typeface="Arial MT"/>
            </a:endParaRPr>
          </a:p>
          <a:p>
            <a:pPr marL="443865" indent="-431165">
              <a:lnSpc>
                <a:spcPct val="100000"/>
              </a:lnSpc>
              <a:buChar char="•"/>
              <a:tabLst>
                <a:tab pos="443865" algn="l"/>
              </a:tabLst>
            </a:pPr>
            <a:r>
              <a:rPr sz="2500" spc="-55" dirty="0">
                <a:latin typeface="Arial MT"/>
                <a:cs typeface="Arial MT"/>
              </a:rPr>
              <a:t>Stacks</a:t>
            </a:r>
            <a:r>
              <a:rPr sz="2500" spc="-120" dirty="0">
                <a:latin typeface="Arial MT"/>
                <a:cs typeface="Arial MT"/>
              </a:rPr>
              <a:t> </a:t>
            </a:r>
            <a:r>
              <a:rPr sz="2500" spc="-10" dirty="0">
                <a:latin typeface="Arial MT"/>
                <a:cs typeface="Arial MT"/>
              </a:rPr>
              <a:t>are</a:t>
            </a:r>
            <a:r>
              <a:rPr sz="2500" spc="-165" dirty="0">
                <a:latin typeface="Arial MT"/>
                <a:cs typeface="Arial MT"/>
              </a:rPr>
              <a:t> </a:t>
            </a:r>
            <a:r>
              <a:rPr sz="2500" spc="-50" dirty="0">
                <a:latin typeface="Arial MT"/>
                <a:cs typeface="Arial MT"/>
              </a:rPr>
              <a:t>known</a:t>
            </a:r>
            <a:r>
              <a:rPr sz="2500" spc="-40" dirty="0">
                <a:latin typeface="Arial MT"/>
                <a:cs typeface="Arial MT"/>
              </a:rPr>
              <a:t> </a:t>
            </a:r>
            <a:r>
              <a:rPr sz="2500" spc="-35" dirty="0">
                <a:latin typeface="Arial MT"/>
                <a:cs typeface="Arial MT"/>
              </a:rPr>
              <a:t>as</a:t>
            </a:r>
            <a:r>
              <a:rPr sz="2500" spc="-140" dirty="0">
                <a:latin typeface="Arial MT"/>
                <a:cs typeface="Arial MT"/>
              </a:rPr>
              <a:t> </a:t>
            </a:r>
            <a:r>
              <a:rPr sz="2500" spc="-35" dirty="0">
                <a:latin typeface="Arial MT"/>
                <a:cs typeface="Arial MT"/>
              </a:rPr>
              <a:t>LIFO</a:t>
            </a:r>
            <a:r>
              <a:rPr sz="2500" spc="-135" dirty="0">
                <a:latin typeface="Arial MT"/>
                <a:cs typeface="Arial MT"/>
              </a:rPr>
              <a:t> </a:t>
            </a:r>
            <a:r>
              <a:rPr sz="2500" spc="-40" dirty="0">
                <a:latin typeface="Arial MT"/>
                <a:cs typeface="Arial MT"/>
              </a:rPr>
              <a:t>(Last</a:t>
            </a:r>
            <a:r>
              <a:rPr sz="2500" spc="-125" dirty="0">
                <a:latin typeface="Arial MT"/>
                <a:cs typeface="Arial MT"/>
              </a:rPr>
              <a:t> </a:t>
            </a:r>
            <a:r>
              <a:rPr sz="3750" spc="-67" baseline="2222" dirty="0">
                <a:latin typeface="Arial MT"/>
                <a:cs typeface="Arial MT"/>
              </a:rPr>
              <a:t>In</a:t>
            </a:r>
            <a:r>
              <a:rPr sz="3750" spc="-67" baseline="-5555" dirty="0">
                <a:latin typeface="Arial MT"/>
                <a:cs typeface="Arial MT"/>
              </a:rPr>
              <a:t>1</a:t>
            </a:r>
            <a:r>
              <a:rPr sz="2500" spc="-45" dirty="0">
                <a:latin typeface="Arial MT"/>
                <a:cs typeface="Arial MT"/>
              </a:rPr>
              <a:t>First</a:t>
            </a:r>
            <a:r>
              <a:rPr sz="2500" spc="-130" dirty="0">
                <a:latin typeface="Arial MT"/>
                <a:cs typeface="Arial MT"/>
              </a:rPr>
              <a:t> </a:t>
            </a:r>
            <a:r>
              <a:rPr sz="2500" spc="-25" dirty="0">
                <a:latin typeface="Arial MT"/>
                <a:cs typeface="Arial MT"/>
              </a:rPr>
              <a:t>Out)</a:t>
            </a:r>
            <a:r>
              <a:rPr sz="2500" spc="-80" dirty="0">
                <a:latin typeface="Arial MT"/>
                <a:cs typeface="Arial MT"/>
              </a:rPr>
              <a:t> </a:t>
            </a:r>
            <a:r>
              <a:rPr sz="2500" spc="-10" dirty="0">
                <a:latin typeface="Arial MT"/>
                <a:cs typeface="Arial MT"/>
              </a:rPr>
              <a:t>lists.</a:t>
            </a:r>
            <a:endParaRPr sz="2500">
              <a:latin typeface="Arial MT"/>
              <a:cs typeface="Arial MT"/>
            </a:endParaRPr>
          </a:p>
          <a:p>
            <a:pPr marL="755015" lvl="1" indent="-298450">
              <a:lnSpc>
                <a:spcPct val="100000"/>
              </a:lnSpc>
              <a:spcBef>
                <a:spcPts val="380"/>
              </a:spcBef>
              <a:buChar char="—"/>
              <a:tabLst>
                <a:tab pos="755015" algn="l"/>
              </a:tabLst>
            </a:pPr>
            <a:r>
              <a:rPr sz="2250" dirty="0">
                <a:latin typeface="Arial MT"/>
                <a:cs typeface="Arial MT"/>
              </a:rPr>
              <a:t>The</a:t>
            </a:r>
            <a:r>
              <a:rPr sz="2250" spc="-114" dirty="0">
                <a:latin typeface="Arial MT"/>
                <a:cs typeface="Arial MT"/>
              </a:rPr>
              <a:t> </a:t>
            </a:r>
            <a:r>
              <a:rPr sz="2250" dirty="0">
                <a:latin typeface="Arial MT"/>
                <a:cs typeface="Arial MT"/>
              </a:rPr>
              <a:t>last</a:t>
            </a:r>
            <a:r>
              <a:rPr sz="2250" spc="-70" dirty="0">
                <a:latin typeface="Arial MT"/>
                <a:cs typeface="Arial MT"/>
              </a:rPr>
              <a:t> </a:t>
            </a:r>
            <a:r>
              <a:rPr sz="2250" spc="-35" dirty="0">
                <a:latin typeface="Arial MT"/>
                <a:cs typeface="Arial MT"/>
              </a:rPr>
              <a:t>element</a:t>
            </a:r>
            <a:r>
              <a:rPr sz="2250" spc="10" dirty="0">
                <a:latin typeface="Arial MT"/>
                <a:cs typeface="Arial MT"/>
              </a:rPr>
              <a:t> </a:t>
            </a:r>
            <a:r>
              <a:rPr sz="2250" spc="-30" dirty="0">
                <a:latin typeface="Arial MT"/>
                <a:cs typeface="Arial MT"/>
              </a:rPr>
              <a:t>inserted</a:t>
            </a:r>
            <a:r>
              <a:rPr sz="2250" spc="-55" dirty="0">
                <a:latin typeface="Arial MT"/>
                <a:cs typeface="Arial MT"/>
              </a:rPr>
              <a:t> </a:t>
            </a:r>
            <a:r>
              <a:rPr sz="2250" dirty="0">
                <a:latin typeface="Arial MT"/>
                <a:cs typeface="Arial MT"/>
              </a:rPr>
              <a:t>will</a:t>
            </a:r>
            <a:r>
              <a:rPr sz="2250" spc="-135" dirty="0">
                <a:latin typeface="Arial MT"/>
                <a:cs typeface="Arial MT"/>
              </a:rPr>
              <a:t> </a:t>
            </a:r>
            <a:r>
              <a:rPr sz="2250" dirty="0">
                <a:latin typeface="Arial MT"/>
                <a:cs typeface="Arial MT"/>
              </a:rPr>
              <a:t>be</a:t>
            </a:r>
            <a:r>
              <a:rPr sz="2250" spc="-120" dirty="0">
                <a:latin typeface="Arial MT"/>
                <a:cs typeface="Arial MT"/>
              </a:rPr>
              <a:t> </a:t>
            </a:r>
            <a:r>
              <a:rPr sz="2250" dirty="0">
                <a:latin typeface="Arial MT"/>
                <a:cs typeface="Arial MT"/>
              </a:rPr>
              <a:t>the</a:t>
            </a:r>
            <a:r>
              <a:rPr sz="2250" spc="-75" dirty="0">
                <a:latin typeface="Arial MT"/>
                <a:cs typeface="Arial MT"/>
              </a:rPr>
              <a:t> </a:t>
            </a:r>
            <a:r>
              <a:rPr sz="2250" spc="-10" dirty="0">
                <a:latin typeface="Arial MT"/>
                <a:cs typeface="Arial MT"/>
              </a:rPr>
              <a:t>first</a:t>
            </a:r>
            <a:r>
              <a:rPr sz="2250" spc="-85" dirty="0">
                <a:latin typeface="Arial MT"/>
                <a:cs typeface="Arial MT"/>
              </a:rPr>
              <a:t> </a:t>
            </a:r>
            <a:r>
              <a:rPr sz="2250" dirty="0">
                <a:latin typeface="Arial MT"/>
                <a:cs typeface="Arial MT"/>
              </a:rPr>
              <a:t>to</a:t>
            </a:r>
            <a:r>
              <a:rPr sz="2250" spc="-150" dirty="0">
                <a:latin typeface="Arial MT"/>
                <a:cs typeface="Arial MT"/>
              </a:rPr>
              <a:t> </a:t>
            </a:r>
            <a:r>
              <a:rPr sz="2250" dirty="0">
                <a:latin typeface="Arial MT"/>
                <a:cs typeface="Arial MT"/>
              </a:rPr>
              <a:t>be</a:t>
            </a:r>
            <a:r>
              <a:rPr sz="2250" spc="-145" dirty="0">
                <a:latin typeface="Arial MT"/>
                <a:cs typeface="Arial MT"/>
              </a:rPr>
              <a:t> </a:t>
            </a:r>
            <a:r>
              <a:rPr sz="2250" spc="-10" dirty="0">
                <a:latin typeface="Arial MT"/>
                <a:cs typeface="Arial MT"/>
              </a:rPr>
              <a:t>retrieved</a:t>
            </a:r>
            <a:endParaRPr sz="2250">
              <a:latin typeface="Arial MT"/>
              <a:cs typeface="Arial MT"/>
            </a:endParaRPr>
          </a:p>
          <a:p>
            <a:pPr lvl="1">
              <a:lnSpc>
                <a:spcPct val="100000"/>
              </a:lnSpc>
              <a:spcBef>
                <a:spcPts val="1350"/>
              </a:spcBef>
              <a:buFont typeface="Arial MT"/>
              <a:buChar char="—"/>
            </a:pPr>
            <a:endParaRPr sz="2250">
              <a:latin typeface="Arial MT"/>
              <a:cs typeface="Arial MT"/>
            </a:endParaRPr>
          </a:p>
          <a:p>
            <a:pPr marL="361950" indent="-349250">
              <a:lnSpc>
                <a:spcPct val="100000"/>
              </a:lnSpc>
              <a:spcBef>
                <a:spcPts val="5"/>
              </a:spcBef>
              <a:buChar char="•"/>
              <a:tabLst>
                <a:tab pos="361950" algn="l"/>
              </a:tabLst>
            </a:pPr>
            <a:r>
              <a:rPr sz="2500" spc="-45" dirty="0">
                <a:latin typeface="Arial MT"/>
                <a:cs typeface="Arial MT"/>
              </a:rPr>
              <a:t>E.g.</a:t>
            </a:r>
            <a:r>
              <a:rPr sz="2500" spc="-130" dirty="0">
                <a:latin typeface="Arial MT"/>
                <a:cs typeface="Arial MT"/>
              </a:rPr>
              <a:t> </a:t>
            </a:r>
            <a:r>
              <a:rPr sz="2500" dirty="0">
                <a:latin typeface="Arial MT"/>
                <a:cs typeface="Arial MT"/>
              </a:rPr>
              <a:t>a</a:t>
            </a:r>
            <a:r>
              <a:rPr sz="2500" spc="-175" dirty="0">
                <a:latin typeface="Arial MT"/>
                <a:cs typeface="Arial MT"/>
              </a:rPr>
              <a:t> </a:t>
            </a:r>
            <a:r>
              <a:rPr sz="2500" spc="-45" dirty="0">
                <a:latin typeface="Arial MT"/>
                <a:cs typeface="Arial MT"/>
              </a:rPr>
              <a:t>stack</a:t>
            </a:r>
            <a:r>
              <a:rPr sz="2500" spc="-110" dirty="0">
                <a:latin typeface="Arial MT"/>
                <a:cs typeface="Arial MT"/>
              </a:rPr>
              <a:t> </a:t>
            </a:r>
            <a:r>
              <a:rPr sz="2500" dirty="0">
                <a:latin typeface="Arial MT"/>
                <a:cs typeface="Arial MT"/>
              </a:rPr>
              <a:t>of</a:t>
            </a:r>
            <a:r>
              <a:rPr sz="2500" spc="-45" dirty="0">
                <a:latin typeface="Arial MT"/>
                <a:cs typeface="Arial MT"/>
              </a:rPr>
              <a:t> </a:t>
            </a:r>
            <a:r>
              <a:rPr sz="2500" spc="-55" dirty="0">
                <a:latin typeface="Arial MT"/>
                <a:cs typeface="Arial MT"/>
              </a:rPr>
              <a:t>Plates,</a:t>
            </a:r>
            <a:r>
              <a:rPr sz="2500" spc="-120" dirty="0">
                <a:latin typeface="Arial MT"/>
                <a:cs typeface="Arial MT"/>
              </a:rPr>
              <a:t> </a:t>
            </a:r>
            <a:r>
              <a:rPr sz="2500" spc="-35" dirty="0">
                <a:latin typeface="Arial MT"/>
                <a:cs typeface="Arial MT"/>
              </a:rPr>
              <a:t>books,</a:t>
            </a:r>
            <a:r>
              <a:rPr sz="2500" spc="-55" dirty="0">
                <a:latin typeface="Arial MT"/>
                <a:cs typeface="Arial MT"/>
              </a:rPr>
              <a:t> </a:t>
            </a:r>
            <a:r>
              <a:rPr sz="2500" spc="-40" dirty="0">
                <a:latin typeface="Arial MT"/>
                <a:cs typeface="Arial MT"/>
              </a:rPr>
              <a:t>boxes</a:t>
            </a:r>
            <a:r>
              <a:rPr sz="2500" spc="-45" dirty="0">
                <a:latin typeface="Arial MT"/>
                <a:cs typeface="Arial MT"/>
              </a:rPr>
              <a:t> </a:t>
            </a:r>
            <a:r>
              <a:rPr sz="2500" spc="-20" dirty="0">
                <a:latin typeface="Arial MT"/>
                <a:cs typeface="Arial MT"/>
              </a:rPr>
              <a:t>etc.</a:t>
            </a:r>
            <a:endParaRPr sz="25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308786" y="443954"/>
            <a:ext cx="4466590" cy="7473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4700" spc="-155" dirty="0"/>
              <a:t>Stack</a:t>
            </a:r>
            <a:r>
              <a:rPr sz="4700" spc="-165" dirty="0"/>
              <a:t> applications</a:t>
            </a:r>
            <a:endParaRPr sz="4700"/>
          </a:p>
        </p:txBody>
      </p:sp>
      <p:sp>
        <p:nvSpPr>
          <p:cNvPr id="5" name="object 5"/>
          <p:cNvSpPr txBox="1"/>
          <p:nvPr/>
        </p:nvSpPr>
        <p:spPr>
          <a:xfrm>
            <a:off x="494939" y="1583559"/>
            <a:ext cx="7976234" cy="4239260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394335" indent="-342900">
              <a:lnSpc>
                <a:spcPct val="100000"/>
              </a:lnSpc>
              <a:spcBef>
                <a:spcPts val="420"/>
              </a:spcBef>
              <a:buChar char="•"/>
              <a:tabLst>
                <a:tab pos="394335" algn="l"/>
              </a:tabLst>
            </a:pPr>
            <a:r>
              <a:rPr sz="2400" dirty="0">
                <a:latin typeface="Arial MT"/>
                <a:cs typeface="Arial MT"/>
              </a:rPr>
              <a:t>“Back”</a:t>
            </a:r>
            <a:r>
              <a:rPr sz="2400" spc="-7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button</a:t>
            </a:r>
            <a:r>
              <a:rPr sz="2400" spc="-4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of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Web</a:t>
            </a:r>
            <a:r>
              <a:rPr sz="2400" spc="-100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Browser</a:t>
            </a:r>
            <a:endParaRPr sz="2400">
              <a:latin typeface="Arial MT"/>
              <a:cs typeface="Arial MT"/>
            </a:endParaRPr>
          </a:p>
          <a:p>
            <a:pPr marL="796290" marR="17780" indent="-292100">
              <a:lnSpc>
                <a:spcPts val="2850"/>
              </a:lnSpc>
              <a:spcBef>
                <a:spcPts val="725"/>
              </a:spcBef>
            </a:pPr>
            <a:r>
              <a:rPr sz="2600" spc="-1275" dirty="0">
                <a:latin typeface="Arial MT"/>
                <a:cs typeface="Arial MT"/>
              </a:rPr>
              <a:t>—</a:t>
            </a:r>
            <a:r>
              <a:rPr sz="2600" spc="180" dirty="0">
                <a:latin typeface="Arial MT"/>
                <a:cs typeface="Arial MT"/>
              </a:rPr>
              <a:t> </a:t>
            </a:r>
            <a:r>
              <a:rPr sz="2600" spc="-90" dirty="0">
                <a:latin typeface="Arial MT"/>
                <a:cs typeface="Arial MT"/>
              </a:rPr>
              <a:t>History</a:t>
            </a:r>
            <a:r>
              <a:rPr sz="2600" spc="-95" dirty="0">
                <a:latin typeface="Arial MT"/>
                <a:cs typeface="Arial MT"/>
              </a:rPr>
              <a:t> </a:t>
            </a:r>
            <a:r>
              <a:rPr sz="2600" spc="-30" dirty="0">
                <a:latin typeface="Arial MT"/>
                <a:cs typeface="Arial MT"/>
              </a:rPr>
              <a:t>of</a:t>
            </a:r>
            <a:r>
              <a:rPr sz="2600" spc="-150" dirty="0">
                <a:latin typeface="Arial MT"/>
                <a:cs typeface="Arial MT"/>
              </a:rPr>
              <a:t> </a:t>
            </a:r>
            <a:r>
              <a:rPr sz="2600" spc="-85" dirty="0">
                <a:latin typeface="Arial MT"/>
                <a:cs typeface="Arial MT"/>
              </a:rPr>
              <a:t>visited</a:t>
            </a:r>
            <a:r>
              <a:rPr sz="2600" spc="-15" dirty="0">
                <a:latin typeface="Arial MT"/>
                <a:cs typeface="Arial MT"/>
              </a:rPr>
              <a:t> </a:t>
            </a:r>
            <a:r>
              <a:rPr sz="2600" spc="-170" dirty="0">
                <a:latin typeface="Arial MT"/>
                <a:cs typeface="Arial MT"/>
              </a:rPr>
              <a:t>web</a:t>
            </a:r>
            <a:r>
              <a:rPr sz="2600" spc="-60" dirty="0">
                <a:latin typeface="Arial MT"/>
                <a:cs typeface="Arial MT"/>
              </a:rPr>
              <a:t> </a:t>
            </a:r>
            <a:r>
              <a:rPr sz="2600" spc="-105" dirty="0">
                <a:latin typeface="Arial MT"/>
                <a:cs typeface="Arial MT"/>
              </a:rPr>
              <a:t>pages</a:t>
            </a:r>
            <a:r>
              <a:rPr sz="2600" spc="-60" dirty="0">
                <a:latin typeface="Arial MT"/>
                <a:cs typeface="Arial MT"/>
              </a:rPr>
              <a:t> </a:t>
            </a:r>
            <a:r>
              <a:rPr sz="2600" spc="-45" dirty="0">
                <a:latin typeface="Arial MT"/>
                <a:cs typeface="Arial MT"/>
              </a:rPr>
              <a:t>is</a:t>
            </a:r>
            <a:r>
              <a:rPr sz="2600" spc="-130" dirty="0">
                <a:latin typeface="Arial MT"/>
                <a:cs typeface="Arial MT"/>
              </a:rPr>
              <a:t> </a:t>
            </a:r>
            <a:r>
              <a:rPr sz="2600" spc="-110" dirty="0">
                <a:latin typeface="Arial MT"/>
                <a:cs typeface="Arial MT"/>
              </a:rPr>
              <a:t>pushed</a:t>
            </a:r>
            <a:r>
              <a:rPr sz="2600" spc="-35" dirty="0">
                <a:latin typeface="Arial MT"/>
                <a:cs typeface="Arial MT"/>
              </a:rPr>
              <a:t> </a:t>
            </a:r>
            <a:r>
              <a:rPr sz="2600" spc="-130" dirty="0">
                <a:latin typeface="Arial MT"/>
                <a:cs typeface="Arial MT"/>
              </a:rPr>
              <a:t>onto</a:t>
            </a:r>
            <a:r>
              <a:rPr sz="2600" spc="-50" dirty="0">
                <a:latin typeface="Arial MT"/>
                <a:cs typeface="Arial MT"/>
              </a:rPr>
              <a:t> </a:t>
            </a:r>
            <a:r>
              <a:rPr sz="2600" spc="-70" dirty="0">
                <a:latin typeface="Arial MT"/>
                <a:cs typeface="Arial MT"/>
              </a:rPr>
              <a:t>the</a:t>
            </a:r>
            <a:r>
              <a:rPr sz="2600" spc="-90" dirty="0">
                <a:latin typeface="Arial MT"/>
                <a:cs typeface="Arial MT"/>
              </a:rPr>
              <a:t> </a:t>
            </a:r>
            <a:r>
              <a:rPr sz="2600" spc="-85" dirty="0">
                <a:latin typeface="Arial MT"/>
                <a:cs typeface="Arial MT"/>
              </a:rPr>
              <a:t>stack </a:t>
            </a:r>
            <a:r>
              <a:rPr sz="2600" spc="-140" dirty="0">
                <a:latin typeface="Arial MT"/>
                <a:cs typeface="Arial MT"/>
              </a:rPr>
              <a:t>and</a:t>
            </a:r>
            <a:r>
              <a:rPr sz="2600" spc="-50" dirty="0">
                <a:latin typeface="Arial MT"/>
                <a:cs typeface="Arial MT"/>
              </a:rPr>
              <a:t> </a:t>
            </a:r>
            <a:r>
              <a:rPr sz="2600" spc="-110" dirty="0">
                <a:latin typeface="Arial MT"/>
                <a:cs typeface="Arial MT"/>
              </a:rPr>
              <a:t>popped</a:t>
            </a:r>
            <a:r>
              <a:rPr sz="2600" spc="-75" dirty="0">
                <a:latin typeface="Arial MT"/>
                <a:cs typeface="Arial MT"/>
              </a:rPr>
              <a:t> </a:t>
            </a:r>
            <a:r>
              <a:rPr sz="2600" spc="-150" dirty="0">
                <a:latin typeface="Arial MT"/>
                <a:cs typeface="Arial MT"/>
              </a:rPr>
              <a:t>when</a:t>
            </a:r>
            <a:r>
              <a:rPr sz="2600" spc="-30" dirty="0">
                <a:latin typeface="Arial MT"/>
                <a:cs typeface="Arial MT"/>
              </a:rPr>
              <a:t> </a:t>
            </a:r>
            <a:r>
              <a:rPr sz="2600" spc="-100" dirty="0">
                <a:latin typeface="Arial MT"/>
                <a:cs typeface="Arial MT"/>
              </a:rPr>
              <a:t>“back”</a:t>
            </a:r>
            <a:r>
              <a:rPr sz="2600" spc="-50" dirty="0">
                <a:latin typeface="Arial MT"/>
                <a:cs typeface="Arial MT"/>
              </a:rPr>
              <a:t> </a:t>
            </a:r>
            <a:r>
              <a:rPr sz="2600" spc="-90" dirty="0">
                <a:latin typeface="Arial MT"/>
                <a:cs typeface="Arial MT"/>
              </a:rPr>
              <a:t>button</a:t>
            </a:r>
            <a:r>
              <a:rPr sz="2600" spc="-35" dirty="0">
                <a:latin typeface="Arial MT"/>
                <a:cs typeface="Arial MT"/>
              </a:rPr>
              <a:t> is</a:t>
            </a:r>
            <a:r>
              <a:rPr sz="2600" spc="-105" dirty="0">
                <a:latin typeface="Arial MT"/>
                <a:cs typeface="Arial MT"/>
              </a:rPr>
              <a:t> </a:t>
            </a:r>
            <a:r>
              <a:rPr sz="2600" spc="-10" dirty="0">
                <a:latin typeface="Arial MT"/>
                <a:cs typeface="Arial MT"/>
              </a:rPr>
              <a:t>clicked</a:t>
            </a:r>
            <a:endParaRPr sz="26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894"/>
              </a:spcBef>
            </a:pPr>
            <a:endParaRPr sz="2600">
              <a:latin typeface="Arial MT"/>
              <a:cs typeface="Arial MT"/>
            </a:endParaRPr>
          </a:p>
          <a:p>
            <a:pPr marL="393700" indent="-342900">
              <a:lnSpc>
                <a:spcPct val="100000"/>
              </a:lnSpc>
              <a:buChar char="•"/>
              <a:tabLst>
                <a:tab pos="393700" algn="l"/>
              </a:tabLst>
            </a:pPr>
            <a:r>
              <a:rPr sz="2500" spc="-40" dirty="0">
                <a:latin typeface="Arial MT"/>
                <a:cs typeface="Arial MT"/>
              </a:rPr>
              <a:t>“Undo”</a:t>
            </a:r>
            <a:r>
              <a:rPr sz="2500" spc="-135" dirty="0">
                <a:latin typeface="Arial MT"/>
                <a:cs typeface="Arial MT"/>
              </a:rPr>
              <a:t> </a:t>
            </a:r>
            <a:r>
              <a:rPr sz="2500" spc="-50" dirty="0">
                <a:latin typeface="Arial MT"/>
                <a:cs typeface="Arial MT"/>
              </a:rPr>
              <a:t>functionality</a:t>
            </a:r>
            <a:r>
              <a:rPr sz="2500" spc="-35" dirty="0">
                <a:latin typeface="Arial MT"/>
                <a:cs typeface="Arial MT"/>
              </a:rPr>
              <a:t> </a:t>
            </a:r>
            <a:r>
              <a:rPr sz="2500" spc="-10" dirty="0">
                <a:latin typeface="Arial MT"/>
                <a:cs typeface="Arial MT"/>
              </a:rPr>
              <a:t>of</a:t>
            </a:r>
            <a:r>
              <a:rPr sz="2500" spc="-50" dirty="0">
                <a:latin typeface="Arial MT"/>
                <a:cs typeface="Arial MT"/>
              </a:rPr>
              <a:t> </a:t>
            </a:r>
            <a:r>
              <a:rPr sz="2500" dirty="0">
                <a:latin typeface="Arial MT"/>
                <a:cs typeface="Arial MT"/>
              </a:rPr>
              <a:t>a</a:t>
            </a:r>
            <a:r>
              <a:rPr sz="2500" spc="-175" dirty="0">
                <a:latin typeface="Arial MT"/>
                <a:cs typeface="Arial MT"/>
              </a:rPr>
              <a:t> </a:t>
            </a:r>
            <a:r>
              <a:rPr sz="2500" spc="-10" dirty="0">
                <a:latin typeface="Arial MT"/>
                <a:cs typeface="Arial MT"/>
              </a:rPr>
              <a:t>text</a:t>
            </a:r>
            <a:r>
              <a:rPr sz="2500" spc="-85" dirty="0">
                <a:latin typeface="Arial MT"/>
                <a:cs typeface="Arial MT"/>
              </a:rPr>
              <a:t> </a:t>
            </a:r>
            <a:r>
              <a:rPr sz="2500" spc="-10" dirty="0">
                <a:latin typeface="Arial MT"/>
                <a:cs typeface="Arial MT"/>
              </a:rPr>
              <a:t>editor</a:t>
            </a:r>
            <a:endParaRPr sz="25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1080"/>
              </a:spcBef>
              <a:buFont typeface="Arial MT"/>
              <a:buChar char="•"/>
            </a:pPr>
            <a:endParaRPr sz="2500">
              <a:latin typeface="Arial MT"/>
              <a:cs typeface="Arial MT"/>
            </a:endParaRPr>
          </a:p>
          <a:p>
            <a:pPr marL="400685" indent="-349250">
              <a:lnSpc>
                <a:spcPct val="100000"/>
              </a:lnSpc>
              <a:spcBef>
                <a:spcPts val="5"/>
              </a:spcBef>
              <a:buChar char="•"/>
              <a:tabLst>
                <a:tab pos="400685" algn="l"/>
              </a:tabLst>
            </a:pPr>
            <a:r>
              <a:rPr sz="2400" spc="-10" dirty="0">
                <a:latin typeface="Arial MT"/>
                <a:cs typeface="Arial MT"/>
              </a:rPr>
              <a:t>Reversing</a:t>
            </a:r>
            <a:r>
              <a:rPr sz="2400" spc="4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the</a:t>
            </a:r>
            <a:r>
              <a:rPr sz="2400" spc="-3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order</a:t>
            </a:r>
            <a:r>
              <a:rPr sz="2400" spc="-1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of</a:t>
            </a:r>
            <a:r>
              <a:rPr sz="2400" spc="-3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elements</a:t>
            </a:r>
            <a:r>
              <a:rPr sz="2400" spc="2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in</a:t>
            </a:r>
            <a:r>
              <a:rPr sz="2400" spc="-7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an</a:t>
            </a:r>
            <a:r>
              <a:rPr sz="2400" spc="-100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array</a:t>
            </a:r>
            <a:endParaRPr sz="24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1380"/>
              </a:spcBef>
              <a:buFont typeface="Arial MT"/>
              <a:buChar char="•"/>
            </a:pPr>
            <a:endParaRPr sz="2400">
              <a:latin typeface="Arial MT"/>
              <a:cs typeface="Arial MT"/>
            </a:endParaRPr>
          </a:p>
          <a:p>
            <a:pPr marL="392430" marR="179070" indent="-342265">
              <a:lnSpc>
                <a:spcPts val="2880"/>
              </a:lnSpc>
              <a:buChar char="•"/>
              <a:tabLst>
                <a:tab pos="394970" algn="l"/>
              </a:tabLst>
            </a:pPr>
            <a:r>
              <a:rPr sz="2500" spc="-40" dirty="0">
                <a:latin typeface="Arial MT"/>
                <a:cs typeface="Arial MT"/>
              </a:rPr>
              <a:t>Saving</a:t>
            </a:r>
            <a:r>
              <a:rPr sz="2500" spc="-120" dirty="0">
                <a:latin typeface="Arial MT"/>
                <a:cs typeface="Arial MT"/>
              </a:rPr>
              <a:t> </a:t>
            </a:r>
            <a:r>
              <a:rPr sz="2500" spc="-30" dirty="0">
                <a:latin typeface="Arial MT"/>
                <a:cs typeface="Arial MT"/>
              </a:rPr>
              <a:t>local</a:t>
            </a:r>
            <a:r>
              <a:rPr sz="2500" spc="-145" dirty="0">
                <a:latin typeface="Arial MT"/>
                <a:cs typeface="Arial MT"/>
              </a:rPr>
              <a:t> </a:t>
            </a:r>
            <a:r>
              <a:rPr sz="2500" spc="-40" dirty="0">
                <a:latin typeface="Arial MT"/>
                <a:cs typeface="Arial MT"/>
              </a:rPr>
              <a:t>variables</a:t>
            </a:r>
            <a:r>
              <a:rPr sz="2500" spc="-45" dirty="0">
                <a:latin typeface="Arial MT"/>
                <a:cs typeface="Arial MT"/>
              </a:rPr>
              <a:t> </a:t>
            </a:r>
            <a:r>
              <a:rPr sz="2500" spc="-55" dirty="0">
                <a:latin typeface="Arial MT"/>
                <a:cs typeface="Arial MT"/>
              </a:rPr>
              <a:t>when</a:t>
            </a:r>
            <a:r>
              <a:rPr sz="2500" spc="-114" dirty="0">
                <a:latin typeface="Arial MT"/>
                <a:cs typeface="Arial MT"/>
              </a:rPr>
              <a:t> </a:t>
            </a:r>
            <a:r>
              <a:rPr sz="2500" spc="-20" dirty="0">
                <a:latin typeface="Arial MT"/>
                <a:cs typeface="Arial MT"/>
              </a:rPr>
              <a:t>one</a:t>
            </a:r>
            <a:r>
              <a:rPr sz="2500" spc="-114" dirty="0">
                <a:latin typeface="Arial MT"/>
                <a:cs typeface="Arial MT"/>
              </a:rPr>
              <a:t> </a:t>
            </a:r>
            <a:r>
              <a:rPr sz="2500" spc="-45" dirty="0">
                <a:latin typeface="Arial MT"/>
                <a:cs typeface="Arial MT"/>
              </a:rPr>
              <a:t>function</a:t>
            </a:r>
            <a:r>
              <a:rPr sz="2500" spc="-130" dirty="0">
                <a:latin typeface="Arial MT"/>
                <a:cs typeface="Arial MT"/>
              </a:rPr>
              <a:t> </a:t>
            </a:r>
            <a:r>
              <a:rPr sz="2500" spc="-20" dirty="0">
                <a:latin typeface="Arial MT"/>
                <a:cs typeface="Arial MT"/>
              </a:rPr>
              <a:t>calls</a:t>
            </a:r>
            <a:r>
              <a:rPr sz="2500" spc="-145" dirty="0">
                <a:latin typeface="Arial MT"/>
                <a:cs typeface="Arial MT"/>
              </a:rPr>
              <a:t> </a:t>
            </a:r>
            <a:r>
              <a:rPr sz="2500" spc="-30" dirty="0">
                <a:latin typeface="Arial MT"/>
                <a:cs typeface="Arial MT"/>
              </a:rPr>
              <a:t>another, 	and</a:t>
            </a:r>
            <a:r>
              <a:rPr sz="2500" spc="-145" dirty="0">
                <a:latin typeface="Arial MT"/>
                <a:cs typeface="Arial MT"/>
              </a:rPr>
              <a:t> </a:t>
            </a:r>
            <a:r>
              <a:rPr sz="2500" spc="-20" dirty="0">
                <a:latin typeface="Arial MT"/>
                <a:cs typeface="Arial MT"/>
              </a:rPr>
              <a:t>this</a:t>
            </a:r>
            <a:r>
              <a:rPr sz="2500" spc="-155" dirty="0">
                <a:latin typeface="Arial MT"/>
                <a:cs typeface="Arial MT"/>
              </a:rPr>
              <a:t> </a:t>
            </a:r>
            <a:r>
              <a:rPr sz="2500" spc="-20" dirty="0">
                <a:latin typeface="Arial MT"/>
                <a:cs typeface="Arial MT"/>
              </a:rPr>
              <a:t>one</a:t>
            </a:r>
            <a:r>
              <a:rPr sz="2500" spc="-155" dirty="0">
                <a:latin typeface="Arial MT"/>
                <a:cs typeface="Arial MT"/>
              </a:rPr>
              <a:t> </a:t>
            </a:r>
            <a:r>
              <a:rPr sz="2500" spc="-25" dirty="0">
                <a:latin typeface="Arial MT"/>
                <a:cs typeface="Arial MT"/>
              </a:rPr>
              <a:t>calls</a:t>
            </a:r>
            <a:r>
              <a:rPr sz="2500" spc="-40" dirty="0">
                <a:latin typeface="Arial MT"/>
                <a:cs typeface="Arial MT"/>
              </a:rPr>
              <a:t> </a:t>
            </a:r>
            <a:r>
              <a:rPr sz="3750" spc="-82" baseline="1111" dirty="0">
                <a:latin typeface="Arial MT"/>
                <a:cs typeface="Arial MT"/>
              </a:rPr>
              <a:t>another</a:t>
            </a:r>
            <a:r>
              <a:rPr sz="3750" spc="-82" baseline="-6666" dirty="0">
                <a:latin typeface="Arial MT"/>
                <a:cs typeface="Arial MT"/>
              </a:rPr>
              <a:t>1</a:t>
            </a:r>
            <a:r>
              <a:rPr sz="2500" spc="-55" dirty="0">
                <a:latin typeface="Arial MT"/>
                <a:cs typeface="Arial MT"/>
              </a:rPr>
              <a:t>and</a:t>
            </a:r>
            <a:r>
              <a:rPr sz="2500" spc="-120" dirty="0">
                <a:latin typeface="Arial MT"/>
                <a:cs typeface="Arial MT"/>
              </a:rPr>
              <a:t> </a:t>
            </a:r>
            <a:r>
              <a:rPr sz="2500" dirty="0">
                <a:latin typeface="Arial MT"/>
                <a:cs typeface="Arial MT"/>
              </a:rPr>
              <a:t>so</a:t>
            </a:r>
            <a:r>
              <a:rPr sz="2500" spc="-135" dirty="0">
                <a:latin typeface="Arial MT"/>
                <a:cs typeface="Arial MT"/>
              </a:rPr>
              <a:t> </a:t>
            </a:r>
            <a:r>
              <a:rPr sz="2500" spc="-25" dirty="0">
                <a:latin typeface="Arial MT"/>
                <a:cs typeface="Arial MT"/>
              </a:rPr>
              <a:t>on.</a:t>
            </a:r>
            <a:endParaRPr sz="25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2873606" y="167311"/>
            <a:ext cx="4919035" cy="75533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en-GB" sz="7200" baseline="1157" dirty="0" smtClean="0">
                <a:latin typeface="Calibri"/>
                <a:cs typeface="Calibri"/>
              </a:rPr>
              <a:t>C++ </a:t>
            </a:r>
            <a:r>
              <a:rPr sz="7200" baseline="1157" dirty="0" smtClean="0">
                <a:latin typeface="Calibri"/>
                <a:cs typeface="Calibri"/>
              </a:rPr>
              <a:t>R</a:t>
            </a:r>
            <a:r>
              <a:rPr sz="4800" dirty="0" smtClean="0">
                <a:latin typeface="Calibri"/>
                <a:cs typeface="Calibri"/>
              </a:rPr>
              <a:t>u</a:t>
            </a:r>
            <a:r>
              <a:rPr sz="7200" baseline="1157" dirty="0" smtClean="0">
                <a:latin typeface="Calibri"/>
                <a:cs typeface="Calibri"/>
              </a:rPr>
              <a:t>n</a:t>
            </a:r>
            <a:r>
              <a:rPr sz="4800" dirty="0" smtClean="0">
                <a:latin typeface="Calibri"/>
                <a:cs typeface="Calibri"/>
              </a:rPr>
              <a:t>-time</a:t>
            </a:r>
            <a:r>
              <a:rPr sz="4800" spc="-140" dirty="0" smtClean="0">
                <a:latin typeface="Calibri"/>
                <a:cs typeface="Calibri"/>
              </a:rPr>
              <a:t> </a:t>
            </a:r>
            <a:r>
              <a:rPr sz="4800" spc="140" dirty="0">
                <a:latin typeface="Calibri"/>
                <a:cs typeface="Calibri"/>
              </a:rPr>
              <a:t>Stac</a:t>
            </a:r>
            <a:r>
              <a:rPr sz="7200" spc="209" baseline="1157" dirty="0">
                <a:latin typeface="Calibri"/>
                <a:cs typeface="Calibri"/>
              </a:rPr>
              <a:t>k</a:t>
            </a:r>
            <a:endParaRPr sz="7200" baseline="1157" dirty="0">
              <a:latin typeface="Calibri"/>
              <a:cs typeface="Calibri"/>
            </a:endParaRPr>
          </a:p>
        </p:txBody>
      </p:sp>
      <p:sp>
        <p:nvSpPr>
          <p:cNvPr id="16" name="object 16"/>
          <p:cNvSpPr txBox="1">
            <a:spLocks noGrp="1"/>
          </p:cNvSpPr>
          <p:nvPr>
            <p:ph idx="1"/>
          </p:nvPr>
        </p:nvSpPr>
        <p:spPr>
          <a:xfrm>
            <a:off x="654013" y="2216377"/>
            <a:ext cx="7886700" cy="1187441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361315" marR="5080" indent="-349250" algn="just">
              <a:lnSpc>
                <a:spcPct val="76800"/>
              </a:lnSpc>
              <a:spcBef>
                <a:spcPts val="785"/>
              </a:spcBef>
              <a:buChar char="•"/>
              <a:tabLst>
                <a:tab pos="367030" algn="l"/>
              </a:tabLst>
            </a:pPr>
            <a:r>
              <a:rPr dirty="0">
                <a:latin typeface="Calibri"/>
                <a:cs typeface="Calibri"/>
              </a:rPr>
              <a:t>When</a:t>
            </a:r>
            <a:r>
              <a:rPr spc="18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a</a:t>
            </a:r>
            <a:r>
              <a:rPr spc="130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function</a:t>
            </a:r>
            <a:r>
              <a:rPr spc="19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is</a:t>
            </a:r>
            <a:r>
              <a:rPr spc="23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called,</a:t>
            </a:r>
            <a:r>
              <a:rPr spc="22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the</a:t>
            </a:r>
            <a:r>
              <a:rPr spc="85" dirty="0">
                <a:latin typeface="Calibri"/>
                <a:cs typeface="Calibri"/>
              </a:rPr>
              <a:t> </a:t>
            </a:r>
            <a:r>
              <a:rPr spc="-20" dirty="0">
                <a:latin typeface="Calibri"/>
                <a:cs typeface="Calibri"/>
              </a:rPr>
              <a:t>run- </a:t>
            </a:r>
            <a:r>
              <a:rPr spc="-20" dirty="0" smtClean="0"/>
              <a:t>time</a:t>
            </a:r>
            <a:r>
              <a:rPr spc="-155" dirty="0" smtClean="0"/>
              <a:t> </a:t>
            </a:r>
            <a:r>
              <a:rPr spc="-65" dirty="0"/>
              <a:t>system</a:t>
            </a:r>
            <a:r>
              <a:rPr spc="-100" dirty="0"/>
              <a:t> </a:t>
            </a:r>
            <a:r>
              <a:rPr spc="-40" dirty="0"/>
              <a:t>pushes</a:t>
            </a:r>
            <a:r>
              <a:rPr spc="-75" dirty="0"/>
              <a:t> </a:t>
            </a:r>
            <a:r>
              <a:rPr spc="-55" dirty="0"/>
              <a:t>on</a:t>
            </a:r>
            <a:r>
              <a:rPr spc="-120" dirty="0"/>
              <a:t> </a:t>
            </a:r>
            <a:r>
              <a:rPr dirty="0"/>
              <a:t>the</a:t>
            </a:r>
            <a:r>
              <a:rPr spc="-150" dirty="0"/>
              <a:t> </a:t>
            </a:r>
            <a:r>
              <a:rPr spc="-45" dirty="0"/>
              <a:t>stack</a:t>
            </a:r>
            <a:r>
              <a:rPr spc="-105" dirty="0"/>
              <a:t> </a:t>
            </a:r>
            <a:r>
              <a:rPr spc="-50" dirty="0"/>
              <a:t>a 	</a:t>
            </a:r>
            <a:r>
              <a:rPr spc="-60" dirty="0"/>
              <a:t>frame</a:t>
            </a:r>
            <a:r>
              <a:rPr spc="-90" dirty="0"/>
              <a:t> </a:t>
            </a:r>
            <a:r>
              <a:rPr spc="-10" dirty="0" smtClean="0"/>
              <a:t>containing</a:t>
            </a:r>
            <a:endParaRPr spc="-10" dirty="0"/>
          </a:p>
          <a:p>
            <a:pPr marL="766445" marR="47625" indent="-287020">
              <a:lnSpc>
                <a:spcPct val="86800"/>
              </a:lnSpc>
              <a:spcBef>
                <a:spcPts val="25"/>
              </a:spcBef>
              <a:tabLst>
                <a:tab pos="770890" algn="l"/>
              </a:tabLst>
            </a:pPr>
            <a:r>
              <a:rPr sz="2300" spc="-175" dirty="0" smtClean="0"/>
              <a:t>Local</a:t>
            </a:r>
            <a:r>
              <a:rPr sz="2300" spc="15" dirty="0" smtClean="0"/>
              <a:t> </a:t>
            </a:r>
            <a:r>
              <a:rPr sz="2300" spc="-160" dirty="0"/>
              <a:t>variables</a:t>
            </a:r>
            <a:r>
              <a:rPr sz="2300" spc="60" dirty="0"/>
              <a:t> </a:t>
            </a:r>
            <a:r>
              <a:rPr sz="2300" spc="-190" dirty="0"/>
              <a:t>and</a:t>
            </a:r>
            <a:r>
              <a:rPr sz="2300" spc="-60" dirty="0"/>
              <a:t> </a:t>
            </a:r>
            <a:r>
              <a:rPr sz="2300" spc="-140" dirty="0"/>
              <a:t>return</a:t>
            </a:r>
            <a:r>
              <a:rPr sz="2300" spc="5" dirty="0"/>
              <a:t> </a:t>
            </a:r>
            <a:r>
              <a:rPr sz="2300" spc="-10" dirty="0"/>
              <a:t>value </a:t>
            </a:r>
            <a:r>
              <a:rPr sz="2050" spc="-35" dirty="0"/>
              <a:t>Program</a:t>
            </a:r>
            <a:r>
              <a:rPr sz="2050" spc="-100" dirty="0"/>
              <a:t> </a:t>
            </a:r>
            <a:r>
              <a:rPr sz="2050" spc="-30" dirty="0"/>
              <a:t>counter,</a:t>
            </a:r>
            <a:r>
              <a:rPr sz="2050" spc="-75" dirty="0"/>
              <a:t> </a:t>
            </a:r>
            <a:r>
              <a:rPr sz="2050" spc="-20" dirty="0"/>
              <a:t>keeping</a:t>
            </a:r>
            <a:r>
              <a:rPr sz="2050" spc="-120" dirty="0"/>
              <a:t> </a:t>
            </a:r>
            <a:r>
              <a:rPr sz="2050" spc="-10" dirty="0"/>
              <a:t>track</a:t>
            </a:r>
            <a:r>
              <a:rPr sz="2050" spc="-125" dirty="0"/>
              <a:t> </a:t>
            </a:r>
            <a:r>
              <a:rPr sz="2050" dirty="0"/>
              <a:t>of</a:t>
            </a:r>
            <a:r>
              <a:rPr sz="2050" spc="-80" dirty="0"/>
              <a:t> </a:t>
            </a:r>
            <a:r>
              <a:rPr sz="2050" spc="-25" dirty="0"/>
              <a:t>the </a:t>
            </a:r>
            <a:r>
              <a:rPr sz="2100" spc="-55" dirty="0"/>
              <a:t>statement</a:t>
            </a:r>
            <a:r>
              <a:rPr sz="2100" spc="-60" dirty="0"/>
              <a:t> </a:t>
            </a:r>
            <a:r>
              <a:rPr sz="2100" spc="-30" dirty="0"/>
              <a:t>being</a:t>
            </a:r>
            <a:r>
              <a:rPr sz="2100" spc="-120" dirty="0"/>
              <a:t> </a:t>
            </a:r>
            <a:r>
              <a:rPr sz="2100" spc="-10" dirty="0"/>
              <a:t>executed</a:t>
            </a:r>
            <a:endParaRPr sz="2100" dirty="0"/>
          </a:p>
        </p:txBody>
      </p:sp>
      <p:sp>
        <p:nvSpPr>
          <p:cNvPr id="14" name="object 14"/>
          <p:cNvSpPr txBox="1"/>
          <p:nvPr/>
        </p:nvSpPr>
        <p:spPr>
          <a:xfrm>
            <a:off x="667644" y="1237208"/>
            <a:ext cx="5432425" cy="979169"/>
          </a:xfrm>
          <a:prstGeom prst="rect">
            <a:avLst/>
          </a:prstGeom>
        </p:spPr>
        <p:txBody>
          <a:bodyPr vert="horz" wrap="square" lIns="0" tIns="95885" rIns="0" bIns="0" rtlCol="0">
            <a:spAutoFit/>
          </a:bodyPr>
          <a:lstStyle/>
          <a:p>
            <a:pPr marL="351790" marR="5080" indent="-339725">
              <a:lnSpc>
                <a:spcPct val="77000"/>
              </a:lnSpc>
              <a:spcBef>
                <a:spcPts val="755"/>
              </a:spcBef>
              <a:buChar char="•"/>
              <a:tabLst>
                <a:tab pos="353695" algn="l"/>
              </a:tabLst>
            </a:pPr>
            <a:r>
              <a:rPr sz="2400" dirty="0">
                <a:latin typeface="Arial MT"/>
                <a:cs typeface="Arial MT"/>
              </a:rPr>
              <a:t>The</a:t>
            </a:r>
            <a:r>
              <a:rPr sz="2400" spc="-7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C++</a:t>
            </a:r>
            <a:r>
              <a:rPr sz="2400" spc="-30" dirty="0">
                <a:latin typeface="Arial MT"/>
                <a:cs typeface="Arial MT"/>
              </a:rPr>
              <a:t> </a:t>
            </a:r>
            <a:r>
              <a:rPr sz="2400" spc="-35" dirty="0">
                <a:latin typeface="Arial MT"/>
                <a:cs typeface="Arial MT"/>
              </a:rPr>
              <a:t>run-</a:t>
            </a:r>
            <a:r>
              <a:rPr sz="2400" dirty="0">
                <a:latin typeface="Arial MT"/>
                <a:cs typeface="Arial MT"/>
              </a:rPr>
              <a:t>time</a:t>
            </a:r>
            <a:r>
              <a:rPr sz="2400" spc="1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system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keeps</a:t>
            </a:r>
            <a:r>
              <a:rPr sz="2400" spc="-35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track 	</a:t>
            </a:r>
            <a:r>
              <a:rPr sz="2500" dirty="0">
                <a:latin typeface="Calibri"/>
                <a:cs typeface="Calibri"/>
              </a:rPr>
              <a:t>of</a:t>
            </a:r>
            <a:r>
              <a:rPr sz="2500" spc="10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the</a:t>
            </a:r>
            <a:r>
              <a:rPr sz="2500" spc="-40" dirty="0">
                <a:latin typeface="Calibri"/>
                <a:cs typeface="Calibri"/>
              </a:rPr>
              <a:t> </a:t>
            </a:r>
            <a:r>
              <a:rPr sz="2500" spc="50" dirty="0">
                <a:latin typeface="Calibri"/>
                <a:cs typeface="Calibri"/>
              </a:rPr>
              <a:t>chain</a:t>
            </a:r>
            <a:r>
              <a:rPr sz="2500" spc="2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of</a:t>
            </a:r>
            <a:r>
              <a:rPr sz="2500" spc="10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active</a:t>
            </a:r>
            <a:r>
              <a:rPr sz="2500" spc="7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functions</a:t>
            </a:r>
            <a:r>
              <a:rPr sz="2500" spc="114" dirty="0">
                <a:latin typeface="Calibri"/>
                <a:cs typeface="Calibri"/>
              </a:rPr>
              <a:t> </a:t>
            </a:r>
            <a:r>
              <a:rPr sz="2500" spc="-40" dirty="0">
                <a:latin typeface="Calibri"/>
                <a:cs typeface="Calibri"/>
              </a:rPr>
              <a:t>with</a:t>
            </a:r>
            <a:r>
              <a:rPr sz="2500" spc="110" dirty="0">
                <a:latin typeface="Calibri"/>
                <a:cs typeface="Calibri"/>
              </a:rPr>
              <a:t> </a:t>
            </a:r>
            <a:r>
              <a:rPr sz="2500" spc="-50" dirty="0">
                <a:latin typeface="Calibri"/>
                <a:cs typeface="Calibri"/>
              </a:rPr>
              <a:t>a 	</a:t>
            </a:r>
            <a:r>
              <a:rPr sz="2500" spc="-10" dirty="0">
                <a:latin typeface="Arial MT"/>
                <a:cs typeface="Arial MT"/>
              </a:rPr>
              <a:t>stack</a:t>
            </a:r>
            <a:endParaRPr sz="2500" dirty="0">
              <a:latin typeface="Arial MT"/>
              <a:cs typeface="Arial MT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67644" y="3581400"/>
            <a:ext cx="5275956" cy="128112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59410" marR="36195" indent="-359410" algn="just">
              <a:lnSpc>
                <a:spcPts val="2680"/>
              </a:lnSpc>
              <a:spcBef>
                <a:spcPts val="90"/>
              </a:spcBef>
              <a:buChar char="•"/>
              <a:tabLst>
                <a:tab pos="359410" algn="l"/>
              </a:tabLst>
            </a:pPr>
            <a:r>
              <a:rPr sz="2500" dirty="0">
                <a:latin typeface="Calibri"/>
                <a:cs typeface="Calibri"/>
              </a:rPr>
              <a:t>When</a:t>
            </a:r>
            <a:r>
              <a:rPr sz="2500" spc="13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a</a:t>
            </a:r>
            <a:r>
              <a:rPr sz="2500" spc="114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function</a:t>
            </a:r>
            <a:r>
              <a:rPr sz="2500" spc="130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returns,</a:t>
            </a:r>
            <a:r>
              <a:rPr sz="2500" spc="150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its</a:t>
            </a:r>
            <a:r>
              <a:rPr sz="2500" spc="90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frame</a:t>
            </a:r>
            <a:r>
              <a:rPr sz="2500" spc="85" dirty="0">
                <a:latin typeface="Calibri"/>
                <a:cs typeface="Calibri"/>
              </a:rPr>
              <a:t> </a:t>
            </a:r>
            <a:r>
              <a:rPr sz="2500" spc="-25" dirty="0">
                <a:latin typeface="Calibri"/>
                <a:cs typeface="Calibri"/>
              </a:rPr>
              <a:t>is</a:t>
            </a:r>
            <a:endParaRPr sz="2500" dirty="0">
              <a:latin typeface="Calibri"/>
              <a:cs typeface="Calibri"/>
            </a:endParaRPr>
          </a:p>
          <a:p>
            <a:pPr marR="5080" algn="just">
              <a:lnSpc>
                <a:spcPts val="2315"/>
              </a:lnSpc>
            </a:pPr>
            <a:r>
              <a:rPr lang="en-GB" sz="2500" dirty="0" smtClean="0">
                <a:latin typeface="Calibri"/>
                <a:cs typeface="Calibri"/>
              </a:rPr>
              <a:t>     </a:t>
            </a:r>
            <a:r>
              <a:rPr sz="2500" dirty="0" smtClean="0">
                <a:latin typeface="Calibri"/>
                <a:cs typeface="Calibri"/>
              </a:rPr>
              <a:t>popped</a:t>
            </a:r>
            <a:r>
              <a:rPr sz="2500" spc="210" dirty="0" smtClean="0">
                <a:latin typeface="Calibri"/>
                <a:cs typeface="Calibri"/>
              </a:rPr>
              <a:t> </a:t>
            </a:r>
            <a:r>
              <a:rPr sz="2500" spc="-20" dirty="0">
                <a:latin typeface="Calibri"/>
                <a:cs typeface="Calibri"/>
              </a:rPr>
              <a:t>from</a:t>
            </a:r>
            <a:r>
              <a:rPr sz="2500" spc="114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the</a:t>
            </a:r>
            <a:r>
              <a:rPr sz="2500" spc="50" dirty="0">
                <a:latin typeface="Calibri"/>
                <a:cs typeface="Calibri"/>
              </a:rPr>
              <a:t> </a:t>
            </a:r>
            <a:r>
              <a:rPr sz="2500" spc="55" dirty="0">
                <a:latin typeface="Calibri"/>
                <a:cs typeface="Calibri"/>
              </a:rPr>
              <a:t>stack</a:t>
            </a:r>
            <a:r>
              <a:rPr sz="2500" spc="70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and</a:t>
            </a:r>
            <a:r>
              <a:rPr sz="2500" spc="60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control</a:t>
            </a:r>
            <a:r>
              <a:rPr sz="2500" spc="155" dirty="0">
                <a:latin typeface="Calibri"/>
                <a:cs typeface="Calibri"/>
              </a:rPr>
              <a:t> </a:t>
            </a:r>
            <a:r>
              <a:rPr sz="2500" spc="-25" dirty="0">
                <a:latin typeface="Calibri"/>
                <a:cs typeface="Calibri"/>
              </a:rPr>
              <a:t>is</a:t>
            </a:r>
            <a:endParaRPr sz="2500" dirty="0">
              <a:latin typeface="Calibri"/>
              <a:cs typeface="Calibri"/>
            </a:endParaRPr>
          </a:p>
          <a:p>
            <a:pPr marL="360045" algn="just">
              <a:lnSpc>
                <a:spcPts val="2240"/>
              </a:lnSpc>
            </a:pPr>
            <a:r>
              <a:rPr sz="2550" spc="-70" dirty="0">
                <a:latin typeface="Arial MT"/>
                <a:cs typeface="Arial MT"/>
              </a:rPr>
              <a:t>passed</a:t>
            </a:r>
            <a:r>
              <a:rPr sz="2550" spc="-110" dirty="0">
                <a:latin typeface="Arial MT"/>
                <a:cs typeface="Arial MT"/>
              </a:rPr>
              <a:t> </a:t>
            </a:r>
            <a:r>
              <a:rPr sz="2550" spc="-75" dirty="0">
                <a:latin typeface="Arial MT"/>
                <a:cs typeface="Arial MT"/>
              </a:rPr>
              <a:t>to</a:t>
            </a:r>
            <a:r>
              <a:rPr sz="2550" spc="-105" dirty="0">
                <a:latin typeface="Arial MT"/>
                <a:cs typeface="Arial MT"/>
              </a:rPr>
              <a:t> </a:t>
            </a:r>
            <a:r>
              <a:rPr sz="2550" spc="-40" dirty="0">
                <a:latin typeface="Arial MT"/>
                <a:cs typeface="Arial MT"/>
              </a:rPr>
              <a:t>the</a:t>
            </a:r>
            <a:r>
              <a:rPr sz="2550" spc="-135" dirty="0">
                <a:latin typeface="Arial MT"/>
                <a:cs typeface="Arial MT"/>
              </a:rPr>
              <a:t> </a:t>
            </a:r>
            <a:r>
              <a:rPr sz="2550" spc="-90" dirty="0">
                <a:latin typeface="Arial MT"/>
                <a:cs typeface="Arial MT"/>
              </a:rPr>
              <a:t>method </a:t>
            </a:r>
            <a:r>
              <a:rPr sz="2550" spc="-45" dirty="0">
                <a:latin typeface="Arial MT"/>
                <a:cs typeface="Arial MT"/>
              </a:rPr>
              <a:t>on</a:t>
            </a:r>
            <a:r>
              <a:rPr sz="2550" spc="-135" dirty="0">
                <a:latin typeface="Arial MT"/>
                <a:cs typeface="Arial MT"/>
              </a:rPr>
              <a:t> </a:t>
            </a:r>
            <a:r>
              <a:rPr sz="2550" spc="-35" dirty="0">
                <a:latin typeface="Arial MT"/>
                <a:cs typeface="Arial MT"/>
              </a:rPr>
              <a:t>top</a:t>
            </a:r>
            <a:r>
              <a:rPr sz="2550" spc="-140" dirty="0">
                <a:latin typeface="Arial MT"/>
                <a:cs typeface="Arial MT"/>
              </a:rPr>
              <a:t> </a:t>
            </a:r>
            <a:r>
              <a:rPr sz="2550" spc="-30" dirty="0">
                <a:latin typeface="Arial MT"/>
                <a:cs typeface="Arial MT"/>
              </a:rPr>
              <a:t>of</a:t>
            </a:r>
            <a:r>
              <a:rPr sz="2550" spc="-65" dirty="0">
                <a:latin typeface="Arial MT"/>
                <a:cs typeface="Arial MT"/>
              </a:rPr>
              <a:t> </a:t>
            </a:r>
            <a:r>
              <a:rPr sz="2550" spc="-25" dirty="0">
                <a:latin typeface="Arial MT"/>
                <a:cs typeface="Arial MT"/>
              </a:rPr>
              <a:t>the</a:t>
            </a:r>
            <a:endParaRPr sz="2550" dirty="0">
              <a:latin typeface="Arial MT"/>
              <a:cs typeface="Arial MT"/>
            </a:endParaRPr>
          </a:p>
          <a:p>
            <a:pPr marL="370840" algn="just">
              <a:lnSpc>
                <a:spcPts val="2725"/>
              </a:lnSpc>
            </a:pPr>
            <a:r>
              <a:rPr sz="2650" spc="-10" dirty="0">
                <a:latin typeface="Arial MT"/>
                <a:cs typeface="Arial MT"/>
              </a:rPr>
              <a:t>stack</a:t>
            </a:r>
            <a:endParaRPr sz="265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384601" y="3982641"/>
            <a:ext cx="3107531" cy="1062632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366741" y="2518171"/>
            <a:ext cx="3107531" cy="1098351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339953" y="2080616"/>
            <a:ext cx="1169789" cy="321468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545335" y="2169914"/>
            <a:ext cx="348257" cy="169664"/>
          </a:xfrm>
          <a:prstGeom prst="rect">
            <a:avLst/>
          </a:prstGeom>
        </p:spPr>
      </p:pic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1093458" y="295622"/>
            <a:ext cx="6915784" cy="5988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3750" spc="-80" dirty="0"/>
              <a:t>Dynamic</a:t>
            </a:r>
            <a:r>
              <a:rPr sz="3750" spc="-5" dirty="0"/>
              <a:t> </a:t>
            </a:r>
            <a:r>
              <a:rPr sz="3750" spc="-75" dirty="0"/>
              <a:t>Variables:</a:t>
            </a:r>
            <a:r>
              <a:rPr sz="3750" spc="-185" dirty="0"/>
              <a:t> </a:t>
            </a:r>
            <a:r>
              <a:rPr sz="3750" spc="-30" dirty="0"/>
              <a:t>‘new’</a:t>
            </a:r>
            <a:r>
              <a:rPr sz="3750" spc="-200" dirty="0"/>
              <a:t> </a:t>
            </a:r>
            <a:r>
              <a:rPr sz="3750" spc="-105" dirty="0"/>
              <a:t>operator</a:t>
            </a:r>
            <a:endParaRPr sz="3750"/>
          </a:p>
        </p:txBody>
      </p:sp>
      <p:sp>
        <p:nvSpPr>
          <p:cNvPr id="9" name="object 9"/>
          <p:cNvSpPr txBox="1"/>
          <p:nvPr/>
        </p:nvSpPr>
        <p:spPr>
          <a:xfrm>
            <a:off x="735935" y="1000570"/>
            <a:ext cx="5268595" cy="40525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464184" indent="7620">
              <a:lnSpc>
                <a:spcPct val="100000"/>
              </a:lnSpc>
              <a:spcBef>
                <a:spcPts val="90"/>
              </a:spcBef>
            </a:pPr>
            <a:r>
              <a:rPr sz="2400" spc="-60" dirty="0">
                <a:latin typeface="Times New Roman"/>
                <a:cs typeface="Times New Roman"/>
              </a:rPr>
              <a:t>A</a:t>
            </a:r>
            <a:r>
              <a:rPr sz="2400" spc="-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dynamic</a:t>
            </a:r>
            <a:r>
              <a:rPr sz="2400" spc="200" dirty="0">
                <a:latin typeface="Times New Roman"/>
                <a:cs typeface="Times New Roman"/>
              </a:rPr>
              <a:t> </a:t>
            </a:r>
            <a:r>
              <a:rPr sz="2400" spc="50" dirty="0">
                <a:latin typeface="Times New Roman"/>
                <a:cs typeface="Times New Roman"/>
              </a:rPr>
              <a:t>variable</a:t>
            </a:r>
            <a:r>
              <a:rPr sz="2400" spc="1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is</a:t>
            </a:r>
            <a:r>
              <a:rPr sz="2400" spc="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created</a:t>
            </a:r>
            <a:r>
              <a:rPr sz="2400" spc="17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and </a:t>
            </a:r>
            <a:r>
              <a:rPr sz="2400" dirty="0">
                <a:latin typeface="Times New Roman"/>
                <a:cs typeface="Times New Roman"/>
              </a:rPr>
              <a:t>destroyed</a:t>
            </a:r>
            <a:r>
              <a:rPr sz="2400" spc="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while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program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is</a:t>
            </a:r>
            <a:r>
              <a:rPr sz="2400" spc="-1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running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30"/>
              </a:spcBef>
            </a:pPr>
            <a:endParaRPr sz="2400">
              <a:latin typeface="Times New Roman"/>
              <a:cs typeface="Times New Roman"/>
            </a:endParaRPr>
          </a:p>
          <a:p>
            <a:pPr marL="13970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int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*p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60" dirty="0">
                <a:latin typeface="Times New Roman"/>
                <a:cs typeface="Times New Roman"/>
              </a:rPr>
              <a:t>;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75"/>
              </a:spcBef>
            </a:pPr>
            <a:endParaRPr sz="2400">
              <a:latin typeface="Times New Roman"/>
              <a:cs typeface="Times New Roman"/>
            </a:endParaRPr>
          </a:p>
          <a:p>
            <a:pPr marL="23495">
              <a:lnSpc>
                <a:spcPct val="100000"/>
              </a:lnSpc>
            </a:pPr>
            <a:r>
              <a:rPr sz="2350" dirty="0">
                <a:latin typeface="Times New Roman"/>
                <a:cs typeface="Times New Roman"/>
              </a:rPr>
              <a:t>p =</a:t>
            </a:r>
            <a:r>
              <a:rPr sz="2350" spc="75" dirty="0">
                <a:latin typeface="Times New Roman"/>
                <a:cs typeface="Times New Roman"/>
              </a:rPr>
              <a:t> </a:t>
            </a:r>
            <a:r>
              <a:rPr sz="2350" dirty="0">
                <a:latin typeface="Times New Roman"/>
                <a:cs typeface="Times New Roman"/>
              </a:rPr>
              <a:t>new</a:t>
            </a:r>
            <a:r>
              <a:rPr sz="2350" spc="80" dirty="0">
                <a:latin typeface="Times New Roman"/>
                <a:cs typeface="Times New Roman"/>
              </a:rPr>
              <a:t> </a:t>
            </a:r>
            <a:r>
              <a:rPr sz="2350" dirty="0">
                <a:latin typeface="Times New Roman"/>
                <a:cs typeface="Times New Roman"/>
              </a:rPr>
              <a:t>int</a:t>
            </a:r>
            <a:r>
              <a:rPr sz="2350" spc="175" dirty="0">
                <a:latin typeface="Times New Roman"/>
                <a:cs typeface="Times New Roman"/>
              </a:rPr>
              <a:t> </a:t>
            </a:r>
            <a:r>
              <a:rPr sz="2350" spc="-50" dirty="0">
                <a:latin typeface="Times New Roman"/>
                <a:cs typeface="Times New Roman"/>
              </a:rPr>
              <a:t>,</a:t>
            </a:r>
            <a:endParaRPr sz="23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95"/>
              </a:spcBef>
            </a:pPr>
            <a:endParaRPr sz="2350">
              <a:latin typeface="Times New Roman"/>
              <a:cs typeface="Times New Roman"/>
            </a:endParaRPr>
          </a:p>
          <a:p>
            <a:pPr marL="22860" marR="5080" indent="-10795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creates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-1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new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dynamic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integer</a:t>
            </a:r>
            <a:r>
              <a:rPr sz="2400" spc="-10" dirty="0">
                <a:latin typeface="Times New Roman"/>
                <a:cs typeface="Times New Roman"/>
              </a:rPr>
              <a:t> variable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and </a:t>
            </a:r>
            <a:r>
              <a:rPr sz="2400" dirty="0">
                <a:latin typeface="Times New Roman"/>
                <a:cs typeface="Times New Roman"/>
              </a:rPr>
              <a:t>leaves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1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point</a:t>
            </a:r>
            <a:r>
              <a:rPr sz="2400" spc="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this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variable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75"/>
              </a:spcBef>
            </a:pPr>
            <a:endParaRPr sz="24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  <a:spcBef>
                <a:spcPts val="5"/>
              </a:spcBef>
            </a:pPr>
            <a:r>
              <a:rPr sz="2450" dirty="0">
                <a:latin typeface="Times New Roman"/>
                <a:cs typeface="Times New Roman"/>
              </a:rPr>
              <a:t>*p</a:t>
            </a:r>
            <a:r>
              <a:rPr sz="2450" spc="-85" dirty="0">
                <a:latin typeface="Times New Roman"/>
                <a:cs typeface="Times New Roman"/>
              </a:rPr>
              <a:t> </a:t>
            </a:r>
            <a:r>
              <a:rPr sz="2450" dirty="0">
                <a:latin typeface="Times New Roman"/>
                <a:cs typeface="Times New Roman"/>
              </a:rPr>
              <a:t>=</a:t>
            </a:r>
            <a:r>
              <a:rPr sz="2450" spc="-65" dirty="0">
                <a:latin typeface="Times New Roman"/>
                <a:cs typeface="Times New Roman"/>
              </a:rPr>
              <a:t> </a:t>
            </a:r>
            <a:r>
              <a:rPr sz="2450" dirty="0">
                <a:latin typeface="Times New Roman"/>
                <a:cs typeface="Times New Roman"/>
              </a:rPr>
              <a:t>25</a:t>
            </a:r>
            <a:r>
              <a:rPr sz="2450" spc="-70" dirty="0">
                <a:latin typeface="Times New Roman"/>
                <a:cs typeface="Times New Roman"/>
              </a:rPr>
              <a:t> </a:t>
            </a:r>
            <a:r>
              <a:rPr sz="2450" spc="-50" dirty="0">
                <a:latin typeface="Times New Roman"/>
                <a:cs typeface="Times New Roman"/>
              </a:rPr>
              <a:t>;</a:t>
            </a:r>
            <a:endParaRPr sz="2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446733" y="1768078"/>
            <a:ext cx="4063008" cy="1393031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047853" y="283219"/>
            <a:ext cx="7315200" cy="6134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850" spc="-130" dirty="0"/>
              <a:t>Dynamic</a:t>
            </a:r>
            <a:r>
              <a:rPr sz="3850" spc="-95" dirty="0"/>
              <a:t> </a:t>
            </a:r>
            <a:r>
              <a:rPr sz="3850" spc="-120" dirty="0"/>
              <a:t>Variables:</a:t>
            </a:r>
            <a:r>
              <a:rPr sz="3850" spc="-105" dirty="0"/>
              <a:t> ‘delete’</a:t>
            </a:r>
            <a:r>
              <a:rPr sz="3850" spc="-165" dirty="0"/>
              <a:t> </a:t>
            </a:r>
            <a:r>
              <a:rPr sz="3850" spc="-135" dirty="0"/>
              <a:t>operator</a:t>
            </a:r>
            <a:endParaRPr sz="3850"/>
          </a:p>
        </p:txBody>
      </p:sp>
      <p:sp>
        <p:nvSpPr>
          <p:cNvPr id="6" name="object 6"/>
          <p:cNvSpPr txBox="1"/>
          <p:nvPr/>
        </p:nvSpPr>
        <p:spPr>
          <a:xfrm>
            <a:off x="620148" y="3634828"/>
            <a:ext cx="6532245" cy="2216150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9685" marR="13335" indent="-7620" algn="just">
              <a:lnSpc>
                <a:spcPts val="2880"/>
              </a:lnSpc>
              <a:spcBef>
                <a:spcPts val="185"/>
              </a:spcBef>
            </a:pPr>
            <a:r>
              <a:rPr sz="2400" dirty="0">
                <a:latin typeface="Times New Roman"/>
                <a:cs typeface="Times New Roman"/>
              </a:rPr>
              <a:t>delete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;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destroys</a:t>
            </a:r>
            <a:r>
              <a:rPr sz="2400" spc="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10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dynamic</a:t>
            </a:r>
            <a:r>
              <a:rPr sz="2400" spc="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variable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pointed</a:t>
            </a:r>
            <a:r>
              <a:rPr sz="2400" spc="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by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60" dirty="0">
                <a:latin typeface="Times New Roman"/>
                <a:cs typeface="Times New Roman"/>
              </a:rPr>
              <a:t>p </a:t>
            </a:r>
            <a:r>
              <a:rPr sz="2400" dirty="0">
                <a:latin typeface="Times New Roman"/>
                <a:cs typeface="Times New Roman"/>
              </a:rPr>
              <a:t>After</a:t>
            </a:r>
            <a:r>
              <a:rPr sz="2400" spc="9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delete</a:t>
            </a:r>
            <a:r>
              <a:rPr sz="2400" spc="11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p,</a:t>
            </a:r>
            <a:r>
              <a:rPr sz="2400" spc="11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p</a:t>
            </a:r>
            <a:r>
              <a:rPr sz="2400" spc="9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becomes</a:t>
            </a:r>
            <a:r>
              <a:rPr sz="2400" spc="15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an</a:t>
            </a:r>
            <a:r>
              <a:rPr sz="2400" spc="12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undefined</a:t>
            </a:r>
            <a:r>
              <a:rPr sz="2400" spc="175" dirty="0">
                <a:latin typeface="Times New Roman"/>
                <a:cs typeface="Times New Roman"/>
              </a:rPr>
              <a:t>  </a:t>
            </a:r>
            <a:r>
              <a:rPr sz="2400" spc="-10" dirty="0">
                <a:latin typeface="Times New Roman"/>
                <a:cs typeface="Times New Roman"/>
              </a:rPr>
              <a:t>pointer </a:t>
            </a:r>
            <a:r>
              <a:rPr sz="2500" spc="-55" dirty="0">
                <a:latin typeface="Times New Roman"/>
                <a:cs typeface="Times New Roman"/>
              </a:rPr>
              <a:t>variable:</a:t>
            </a:r>
            <a:r>
              <a:rPr sz="2500" spc="10" dirty="0">
                <a:latin typeface="Times New Roman"/>
                <a:cs typeface="Times New Roman"/>
              </a:rPr>
              <a:t> </a:t>
            </a:r>
            <a:r>
              <a:rPr sz="2500" spc="85" dirty="0">
                <a:latin typeface="Times New Roman"/>
                <a:cs typeface="Times New Roman"/>
              </a:rPr>
              <a:t>a</a:t>
            </a:r>
            <a:r>
              <a:rPr sz="2500" spc="-4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dangling</a:t>
            </a:r>
            <a:r>
              <a:rPr sz="2500" spc="160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pointer.</a:t>
            </a:r>
            <a:endParaRPr sz="2500">
              <a:latin typeface="Times New Roman"/>
              <a:cs typeface="Times New Roman"/>
            </a:endParaRPr>
          </a:p>
          <a:p>
            <a:pPr marL="16510" indent="-3810" algn="just">
              <a:lnSpc>
                <a:spcPts val="2800"/>
              </a:lnSpc>
            </a:pPr>
            <a:r>
              <a:rPr sz="2450" dirty="0">
                <a:latin typeface="Times New Roman"/>
                <a:cs typeface="Times New Roman"/>
              </a:rPr>
              <a:t>Take </a:t>
            </a:r>
            <a:r>
              <a:rPr sz="2450" spc="70" dirty="0">
                <a:latin typeface="Times New Roman"/>
                <a:cs typeface="Times New Roman"/>
              </a:rPr>
              <a:t>care:</a:t>
            </a:r>
            <a:r>
              <a:rPr sz="2450" spc="60" dirty="0">
                <a:latin typeface="Times New Roman"/>
                <a:cs typeface="Times New Roman"/>
              </a:rPr>
              <a:t> </a:t>
            </a:r>
            <a:r>
              <a:rPr sz="2450" spc="-10" dirty="0">
                <a:latin typeface="Times New Roman"/>
                <a:cs typeface="Times New Roman"/>
              </a:rPr>
              <a:t>before</a:t>
            </a:r>
            <a:r>
              <a:rPr sz="2450" spc="114" dirty="0">
                <a:latin typeface="Times New Roman"/>
                <a:cs typeface="Times New Roman"/>
              </a:rPr>
              <a:t> </a:t>
            </a:r>
            <a:r>
              <a:rPr sz="2450" dirty="0">
                <a:latin typeface="Times New Roman"/>
                <a:cs typeface="Times New Roman"/>
              </a:rPr>
              <a:t>using</a:t>
            </a:r>
            <a:r>
              <a:rPr sz="2450" spc="85" dirty="0">
                <a:latin typeface="Times New Roman"/>
                <a:cs typeface="Times New Roman"/>
              </a:rPr>
              <a:t> </a:t>
            </a:r>
            <a:r>
              <a:rPr sz="2450" dirty="0">
                <a:latin typeface="Times New Roman"/>
                <a:cs typeface="Times New Roman"/>
              </a:rPr>
              <a:t>*</a:t>
            </a:r>
            <a:r>
              <a:rPr sz="2450" spc="60" dirty="0">
                <a:latin typeface="Times New Roman"/>
                <a:cs typeface="Times New Roman"/>
              </a:rPr>
              <a:t> </a:t>
            </a:r>
            <a:r>
              <a:rPr sz="2450" dirty="0">
                <a:latin typeface="Times New Roman"/>
                <a:cs typeface="Times New Roman"/>
              </a:rPr>
              <a:t>again,</a:t>
            </a:r>
            <a:r>
              <a:rPr sz="2450" spc="165" dirty="0">
                <a:latin typeface="Times New Roman"/>
                <a:cs typeface="Times New Roman"/>
              </a:rPr>
              <a:t> </a:t>
            </a:r>
            <a:r>
              <a:rPr sz="2450" dirty="0">
                <a:latin typeface="Times New Roman"/>
                <a:cs typeface="Times New Roman"/>
              </a:rPr>
              <a:t>be</a:t>
            </a:r>
            <a:r>
              <a:rPr sz="2450" spc="15" dirty="0">
                <a:latin typeface="Times New Roman"/>
                <a:cs typeface="Times New Roman"/>
              </a:rPr>
              <a:t> </a:t>
            </a:r>
            <a:r>
              <a:rPr sz="2450" dirty="0">
                <a:latin typeface="Times New Roman"/>
                <a:cs typeface="Times New Roman"/>
              </a:rPr>
              <a:t>sure</a:t>
            </a:r>
            <a:r>
              <a:rPr sz="2450" spc="80" dirty="0">
                <a:latin typeface="Times New Roman"/>
                <a:cs typeface="Times New Roman"/>
              </a:rPr>
              <a:t> </a:t>
            </a:r>
            <a:r>
              <a:rPr sz="2450" dirty="0">
                <a:latin typeface="Times New Roman"/>
                <a:cs typeface="Times New Roman"/>
              </a:rPr>
              <a:t>p</a:t>
            </a:r>
            <a:r>
              <a:rPr sz="2450" spc="25" dirty="0">
                <a:latin typeface="Times New Roman"/>
                <a:cs typeface="Times New Roman"/>
              </a:rPr>
              <a:t> </a:t>
            </a:r>
            <a:r>
              <a:rPr sz="2450" spc="-10" dirty="0">
                <a:latin typeface="Times New Roman"/>
                <a:cs typeface="Times New Roman"/>
              </a:rPr>
              <a:t>points</a:t>
            </a:r>
            <a:r>
              <a:rPr sz="2450" spc="170" dirty="0">
                <a:latin typeface="Times New Roman"/>
                <a:cs typeface="Times New Roman"/>
              </a:rPr>
              <a:t> </a:t>
            </a:r>
            <a:r>
              <a:rPr sz="2450" spc="-25" dirty="0">
                <a:latin typeface="Times New Roman"/>
                <a:cs typeface="Times New Roman"/>
              </a:rPr>
              <a:t>to</a:t>
            </a:r>
            <a:endParaRPr sz="2450">
              <a:latin typeface="Times New Roman"/>
              <a:cs typeface="Times New Roman"/>
            </a:endParaRPr>
          </a:p>
          <a:p>
            <a:pPr marL="13335" marR="30480" indent="3175" algn="just">
              <a:lnSpc>
                <a:spcPts val="2850"/>
              </a:lnSpc>
              <a:spcBef>
                <a:spcPts val="120"/>
              </a:spcBef>
            </a:pPr>
            <a:r>
              <a:rPr sz="2400" dirty="0">
                <a:latin typeface="Times New Roman"/>
                <a:cs typeface="Times New Roman"/>
              </a:rPr>
              <a:t>something</a:t>
            </a:r>
            <a:r>
              <a:rPr sz="2400" spc="3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3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is</a:t>
            </a:r>
            <a:r>
              <a:rPr sz="2400" spc="2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not</a:t>
            </a:r>
            <a:r>
              <a:rPr sz="2400" spc="2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1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dangling</a:t>
            </a:r>
            <a:r>
              <a:rPr sz="2400" spc="3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pointer.</a:t>
            </a:r>
            <a:r>
              <a:rPr sz="2400" spc="22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Otherwise unpredictable</a:t>
            </a:r>
            <a:r>
              <a:rPr sz="2400" spc="-11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effects.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893343" y="4009429"/>
            <a:ext cx="830460" cy="258960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893343" y="3696891"/>
            <a:ext cx="830460" cy="267890"/>
          </a:xfrm>
          <a:prstGeom prst="rect">
            <a:avLst/>
          </a:prstGeom>
        </p:spPr>
      </p:pic>
      <p:grpSp>
        <p:nvGrpSpPr>
          <p:cNvPr id="4" name="object 4"/>
          <p:cNvGrpSpPr/>
          <p:nvPr/>
        </p:nvGrpSpPr>
        <p:grpSpPr>
          <a:xfrm>
            <a:off x="3884414" y="3080741"/>
            <a:ext cx="848360" cy="571500"/>
            <a:chOff x="3884414" y="3080741"/>
            <a:chExt cx="848360" cy="571500"/>
          </a:xfrm>
        </p:grpSpPr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893343" y="3384351"/>
              <a:ext cx="839390" cy="267890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884414" y="3080741"/>
              <a:ext cx="848320" cy="267890"/>
            </a:xfrm>
            <a:prstGeom prst="rect">
              <a:avLst/>
            </a:prstGeom>
          </p:spPr>
        </p:pic>
      </p:grpSp>
      <p:pic>
        <p:nvPicPr>
          <p:cNvPr id="7" name="object 7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5322093" y="2214562"/>
            <a:ext cx="839390" cy="267890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455664" y="2214562"/>
            <a:ext cx="2768203" cy="705445"/>
          </a:xfrm>
          <a:prstGeom prst="rect">
            <a:avLst/>
          </a:prstGeom>
        </p:spPr>
      </p:pic>
      <p:sp>
        <p:nvSpPr>
          <p:cNvPr id="11" name="object 11"/>
          <p:cNvSpPr txBox="1"/>
          <p:nvPr/>
        </p:nvSpPr>
        <p:spPr>
          <a:xfrm>
            <a:off x="762238" y="445691"/>
            <a:ext cx="6933962" cy="732893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4650" spc="-110" dirty="0">
                <a:latin typeface="Arial MT"/>
                <a:cs typeface="Arial MT"/>
              </a:rPr>
              <a:t>Insertion</a:t>
            </a:r>
            <a:r>
              <a:rPr sz="4650" spc="-180" dirty="0">
                <a:latin typeface="Arial MT"/>
                <a:cs typeface="Arial MT"/>
              </a:rPr>
              <a:t> </a:t>
            </a:r>
            <a:r>
              <a:rPr sz="4650" spc="-140" dirty="0">
                <a:latin typeface="Arial MT"/>
                <a:cs typeface="Arial MT"/>
              </a:rPr>
              <a:t>and</a:t>
            </a:r>
            <a:r>
              <a:rPr sz="4650" spc="-180" dirty="0">
                <a:latin typeface="Arial MT"/>
                <a:cs typeface="Arial MT"/>
              </a:rPr>
              <a:t> </a:t>
            </a:r>
            <a:r>
              <a:rPr lang="en-GB" sz="4650" spc="-145" dirty="0" smtClean="0">
                <a:latin typeface="Arial MT"/>
                <a:cs typeface="Arial MT"/>
              </a:rPr>
              <a:t>D</a:t>
            </a:r>
            <a:r>
              <a:rPr sz="4650" spc="-145" dirty="0" smtClean="0">
                <a:latin typeface="Arial MT"/>
                <a:cs typeface="Arial MT"/>
              </a:rPr>
              <a:t>e</a:t>
            </a:r>
            <a:r>
              <a:rPr lang="en-GB" sz="4650" spc="-145" dirty="0">
                <a:latin typeface="Arial MT"/>
                <a:cs typeface="Arial MT"/>
              </a:rPr>
              <a:t>l</a:t>
            </a:r>
            <a:r>
              <a:rPr sz="4650" spc="-145" dirty="0" err="1" smtClean="0">
                <a:latin typeface="Arial MT"/>
                <a:cs typeface="Arial MT"/>
              </a:rPr>
              <a:t>etion</a:t>
            </a:r>
            <a:r>
              <a:rPr lang="en-GB" sz="4650" spc="-145" dirty="0" smtClean="0">
                <a:latin typeface="Arial MT"/>
                <a:cs typeface="Arial MT"/>
              </a:rPr>
              <a:t> stack</a:t>
            </a:r>
            <a:endParaRPr sz="465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092416" y="439489"/>
            <a:ext cx="4923790" cy="7473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4700" spc="-155" dirty="0"/>
              <a:t>Operation</a:t>
            </a:r>
            <a:r>
              <a:rPr sz="4700" spc="10" dirty="0"/>
              <a:t> </a:t>
            </a:r>
            <a:r>
              <a:rPr sz="4700" spc="-254" dirty="0"/>
              <a:t>On</a:t>
            </a:r>
            <a:r>
              <a:rPr sz="4700" spc="-70" dirty="0"/>
              <a:t> </a:t>
            </a:r>
            <a:r>
              <a:rPr sz="4700" spc="-140" dirty="0"/>
              <a:t>Stack</a:t>
            </a:r>
            <a:endParaRPr sz="4700"/>
          </a:p>
        </p:txBody>
      </p:sp>
      <p:sp>
        <p:nvSpPr>
          <p:cNvPr id="5" name="object 5"/>
          <p:cNvSpPr txBox="1"/>
          <p:nvPr/>
        </p:nvSpPr>
        <p:spPr>
          <a:xfrm>
            <a:off x="536358" y="1538507"/>
            <a:ext cx="7557134" cy="3519804"/>
          </a:xfrm>
          <a:prstGeom prst="rect">
            <a:avLst/>
          </a:prstGeom>
        </p:spPr>
        <p:txBody>
          <a:bodyPr vert="horz" wrap="square" lIns="0" tIns="101600" rIns="0" bIns="0" rtlCol="0">
            <a:spAutoFit/>
          </a:bodyPr>
          <a:lstStyle/>
          <a:p>
            <a:pPr marL="354330" indent="-340995">
              <a:lnSpc>
                <a:spcPct val="100000"/>
              </a:lnSpc>
              <a:spcBef>
                <a:spcPts val="800"/>
              </a:spcBef>
              <a:buChar char="•"/>
              <a:tabLst>
                <a:tab pos="354330" algn="l"/>
              </a:tabLst>
            </a:pPr>
            <a:r>
              <a:rPr sz="3150" dirty="0">
                <a:latin typeface="Arial MT"/>
                <a:cs typeface="Arial MT"/>
              </a:rPr>
              <a:t>Creating</a:t>
            </a:r>
            <a:r>
              <a:rPr sz="3150" spc="145" dirty="0">
                <a:latin typeface="Arial MT"/>
                <a:cs typeface="Arial MT"/>
              </a:rPr>
              <a:t> </a:t>
            </a:r>
            <a:r>
              <a:rPr sz="3150" spc="85" dirty="0">
                <a:latin typeface="Arial MT"/>
                <a:cs typeface="Arial MT"/>
              </a:rPr>
              <a:t>a</a:t>
            </a:r>
            <a:r>
              <a:rPr sz="3150" spc="-110" dirty="0">
                <a:latin typeface="Arial MT"/>
                <a:cs typeface="Arial MT"/>
              </a:rPr>
              <a:t> </a:t>
            </a:r>
            <a:r>
              <a:rPr sz="3150" spc="-10" dirty="0">
                <a:latin typeface="Arial MT"/>
                <a:cs typeface="Arial MT"/>
              </a:rPr>
              <a:t>stack</a:t>
            </a:r>
            <a:endParaRPr sz="3150">
              <a:latin typeface="Arial MT"/>
              <a:cs typeface="Arial MT"/>
            </a:endParaRPr>
          </a:p>
          <a:p>
            <a:pPr marL="353695" indent="-340995">
              <a:lnSpc>
                <a:spcPct val="100000"/>
              </a:lnSpc>
              <a:spcBef>
                <a:spcPts val="725"/>
              </a:spcBef>
              <a:buChar char="•"/>
              <a:tabLst>
                <a:tab pos="353695" algn="l"/>
              </a:tabLst>
            </a:pPr>
            <a:r>
              <a:rPr sz="3250" spc="-30" dirty="0">
                <a:latin typeface="Arial MT"/>
                <a:cs typeface="Arial MT"/>
              </a:rPr>
              <a:t>Checking</a:t>
            </a:r>
            <a:r>
              <a:rPr sz="3250" spc="15" dirty="0">
                <a:latin typeface="Arial MT"/>
                <a:cs typeface="Arial MT"/>
              </a:rPr>
              <a:t> </a:t>
            </a:r>
            <a:r>
              <a:rPr sz="3250" spc="-80" dirty="0">
                <a:latin typeface="Arial MT"/>
                <a:cs typeface="Arial MT"/>
              </a:rPr>
              <a:t>stack-</a:t>
            </a:r>
            <a:r>
              <a:rPr sz="3250" spc="-60" dirty="0">
                <a:latin typeface="Arial MT"/>
                <a:cs typeface="Arial MT"/>
              </a:rPr>
              <a:t>--</a:t>
            </a:r>
            <a:r>
              <a:rPr sz="3250" dirty="0">
                <a:latin typeface="Arial MT"/>
                <a:cs typeface="Arial MT"/>
              </a:rPr>
              <a:t>-</a:t>
            </a:r>
            <a:r>
              <a:rPr sz="3250" spc="15" dirty="0">
                <a:latin typeface="Arial MT"/>
                <a:cs typeface="Arial MT"/>
              </a:rPr>
              <a:t> </a:t>
            </a:r>
            <a:r>
              <a:rPr sz="3250" spc="-20" dirty="0">
                <a:latin typeface="Arial MT"/>
                <a:cs typeface="Arial MT"/>
              </a:rPr>
              <a:t>either</a:t>
            </a:r>
            <a:r>
              <a:rPr sz="3250" spc="5" dirty="0">
                <a:latin typeface="Arial MT"/>
                <a:cs typeface="Arial MT"/>
              </a:rPr>
              <a:t> </a:t>
            </a:r>
            <a:r>
              <a:rPr sz="3250" spc="-20" dirty="0">
                <a:latin typeface="Arial MT"/>
                <a:cs typeface="Arial MT"/>
              </a:rPr>
              <a:t>empty</a:t>
            </a:r>
            <a:r>
              <a:rPr sz="3250" spc="-35" dirty="0">
                <a:latin typeface="Arial MT"/>
                <a:cs typeface="Arial MT"/>
              </a:rPr>
              <a:t> </a:t>
            </a:r>
            <a:r>
              <a:rPr sz="3250" dirty="0">
                <a:latin typeface="Arial MT"/>
                <a:cs typeface="Arial MT"/>
              </a:rPr>
              <a:t>or</a:t>
            </a:r>
            <a:r>
              <a:rPr sz="3250" spc="-125" dirty="0">
                <a:latin typeface="Arial MT"/>
                <a:cs typeface="Arial MT"/>
              </a:rPr>
              <a:t> </a:t>
            </a:r>
            <a:r>
              <a:rPr sz="3250" spc="-20" dirty="0">
                <a:latin typeface="Arial MT"/>
                <a:cs typeface="Arial MT"/>
              </a:rPr>
              <a:t>full</a:t>
            </a:r>
            <a:endParaRPr sz="3250">
              <a:latin typeface="Arial MT"/>
              <a:cs typeface="Arial MT"/>
            </a:endParaRPr>
          </a:p>
          <a:p>
            <a:pPr marL="353060" indent="-340360">
              <a:lnSpc>
                <a:spcPct val="100000"/>
              </a:lnSpc>
              <a:spcBef>
                <a:spcPts val="740"/>
              </a:spcBef>
              <a:buChar char="•"/>
              <a:tabLst>
                <a:tab pos="353060" algn="l"/>
              </a:tabLst>
            </a:pPr>
            <a:r>
              <a:rPr sz="3250" dirty="0">
                <a:latin typeface="Arial MT"/>
                <a:cs typeface="Arial MT"/>
              </a:rPr>
              <a:t>Insert</a:t>
            </a:r>
            <a:r>
              <a:rPr sz="3250" spc="-65" dirty="0">
                <a:latin typeface="Arial MT"/>
                <a:cs typeface="Arial MT"/>
              </a:rPr>
              <a:t> </a:t>
            </a:r>
            <a:r>
              <a:rPr sz="3250" spc="-45" dirty="0">
                <a:latin typeface="Arial MT"/>
                <a:cs typeface="Arial MT"/>
              </a:rPr>
              <a:t>(PUSH)</a:t>
            </a:r>
            <a:r>
              <a:rPr sz="3250" spc="70" dirty="0">
                <a:latin typeface="Arial MT"/>
                <a:cs typeface="Arial MT"/>
              </a:rPr>
              <a:t> </a:t>
            </a:r>
            <a:r>
              <a:rPr sz="3250" dirty="0">
                <a:latin typeface="Arial MT"/>
                <a:cs typeface="Arial MT"/>
              </a:rPr>
              <a:t>an</a:t>
            </a:r>
            <a:r>
              <a:rPr sz="3250" spc="-150" dirty="0">
                <a:latin typeface="Arial MT"/>
                <a:cs typeface="Arial MT"/>
              </a:rPr>
              <a:t> </a:t>
            </a:r>
            <a:r>
              <a:rPr sz="3250" spc="-35" dirty="0">
                <a:latin typeface="Arial MT"/>
                <a:cs typeface="Arial MT"/>
              </a:rPr>
              <a:t>element</a:t>
            </a:r>
            <a:r>
              <a:rPr sz="3250" spc="25" dirty="0">
                <a:latin typeface="Arial MT"/>
                <a:cs typeface="Arial MT"/>
              </a:rPr>
              <a:t> </a:t>
            </a:r>
            <a:r>
              <a:rPr sz="3250" dirty="0">
                <a:latin typeface="Arial MT"/>
                <a:cs typeface="Arial MT"/>
              </a:rPr>
              <a:t>in</a:t>
            </a:r>
            <a:r>
              <a:rPr sz="3250" spc="-229" dirty="0">
                <a:latin typeface="Arial MT"/>
                <a:cs typeface="Arial MT"/>
              </a:rPr>
              <a:t> </a:t>
            </a:r>
            <a:r>
              <a:rPr sz="3250" dirty="0">
                <a:latin typeface="Arial MT"/>
                <a:cs typeface="Arial MT"/>
              </a:rPr>
              <a:t>the</a:t>
            </a:r>
            <a:r>
              <a:rPr sz="3250" spc="-185" dirty="0">
                <a:latin typeface="Arial MT"/>
                <a:cs typeface="Arial MT"/>
              </a:rPr>
              <a:t> </a:t>
            </a:r>
            <a:r>
              <a:rPr sz="3250" spc="-10" dirty="0">
                <a:latin typeface="Arial MT"/>
                <a:cs typeface="Arial MT"/>
              </a:rPr>
              <a:t>stack</a:t>
            </a:r>
            <a:endParaRPr sz="3250">
              <a:latin typeface="Arial MT"/>
              <a:cs typeface="Arial MT"/>
            </a:endParaRPr>
          </a:p>
          <a:p>
            <a:pPr marL="360680" indent="-347345">
              <a:lnSpc>
                <a:spcPct val="100000"/>
              </a:lnSpc>
              <a:spcBef>
                <a:spcPts val="770"/>
              </a:spcBef>
              <a:buChar char="•"/>
              <a:tabLst>
                <a:tab pos="360680" algn="l"/>
              </a:tabLst>
            </a:pPr>
            <a:r>
              <a:rPr sz="3150" dirty="0">
                <a:latin typeface="Arial MT"/>
                <a:cs typeface="Arial MT"/>
              </a:rPr>
              <a:t>Delete</a:t>
            </a:r>
            <a:r>
              <a:rPr sz="3150" spc="20" dirty="0">
                <a:latin typeface="Arial MT"/>
                <a:cs typeface="Arial MT"/>
              </a:rPr>
              <a:t> </a:t>
            </a:r>
            <a:r>
              <a:rPr sz="3150" dirty="0">
                <a:latin typeface="Arial MT"/>
                <a:cs typeface="Arial MT"/>
              </a:rPr>
              <a:t>(POP)</a:t>
            </a:r>
            <a:r>
              <a:rPr sz="3150" spc="200" dirty="0">
                <a:latin typeface="Arial MT"/>
                <a:cs typeface="Arial MT"/>
              </a:rPr>
              <a:t> </a:t>
            </a:r>
            <a:r>
              <a:rPr sz="3150" dirty="0">
                <a:latin typeface="Arial MT"/>
                <a:cs typeface="Arial MT"/>
              </a:rPr>
              <a:t>an</a:t>
            </a:r>
            <a:r>
              <a:rPr sz="3150" spc="-65" dirty="0">
                <a:latin typeface="Arial MT"/>
                <a:cs typeface="Arial MT"/>
              </a:rPr>
              <a:t> </a:t>
            </a:r>
            <a:r>
              <a:rPr sz="3150" dirty="0">
                <a:latin typeface="Arial MT"/>
                <a:cs typeface="Arial MT"/>
              </a:rPr>
              <a:t>element</a:t>
            </a:r>
            <a:r>
              <a:rPr sz="3150" spc="235" dirty="0">
                <a:latin typeface="Arial MT"/>
                <a:cs typeface="Arial MT"/>
              </a:rPr>
              <a:t> </a:t>
            </a:r>
            <a:r>
              <a:rPr sz="3150" dirty="0">
                <a:latin typeface="Arial MT"/>
                <a:cs typeface="Arial MT"/>
              </a:rPr>
              <a:t>from</a:t>
            </a:r>
            <a:r>
              <a:rPr sz="3150" spc="-15" dirty="0">
                <a:latin typeface="Arial MT"/>
                <a:cs typeface="Arial MT"/>
              </a:rPr>
              <a:t> </a:t>
            </a:r>
            <a:r>
              <a:rPr sz="3150" dirty="0">
                <a:latin typeface="Arial MT"/>
                <a:cs typeface="Arial MT"/>
              </a:rPr>
              <a:t>the</a:t>
            </a:r>
            <a:r>
              <a:rPr sz="3150" spc="-35" dirty="0">
                <a:latin typeface="Arial MT"/>
                <a:cs typeface="Arial MT"/>
              </a:rPr>
              <a:t> </a:t>
            </a:r>
            <a:r>
              <a:rPr sz="3150" spc="-10" dirty="0">
                <a:latin typeface="Arial MT"/>
                <a:cs typeface="Arial MT"/>
              </a:rPr>
              <a:t>stack</a:t>
            </a:r>
            <a:endParaRPr sz="3150">
              <a:latin typeface="Arial MT"/>
              <a:cs typeface="Arial MT"/>
            </a:endParaRPr>
          </a:p>
          <a:p>
            <a:pPr marL="365760" indent="-353060">
              <a:lnSpc>
                <a:spcPct val="100000"/>
              </a:lnSpc>
              <a:spcBef>
                <a:spcPts val="715"/>
              </a:spcBef>
              <a:buChar char="•"/>
              <a:tabLst>
                <a:tab pos="365760" algn="l"/>
              </a:tabLst>
            </a:pPr>
            <a:r>
              <a:rPr sz="3300" spc="-65" dirty="0">
                <a:latin typeface="Arial MT"/>
                <a:cs typeface="Arial MT"/>
              </a:rPr>
              <a:t>Access</a:t>
            </a:r>
            <a:r>
              <a:rPr sz="3300" spc="-135" dirty="0">
                <a:latin typeface="Arial MT"/>
                <a:cs typeface="Arial MT"/>
              </a:rPr>
              <a:t> </a:t>
            </a:r>
            <a:r>
              <a:rPr sz="3300" dirty="0">
                <a:latin typeface="Arial MT"/>
                <a:cs typeface="Arial MT"/>
              </a:rPr>
              <a:t>the</a:t>
            </a:r>
            <a:r>
              <a:rPr sz="3300" spc="-175" dirty="0">
                <a:latin typeface="Arial MT"/>
                <a:cs typeface="Arial MT"/>
              </a:rPr>
              <a:t> </a:t>
            </a:r>
            <a:r>
              <a:rPr sz="3300" dirty="0">
                <a:latin typeface="Arial MT"/>
                <a:cs typeface="Arial MT"/>
              </a:rPr>
              <a:t>top</a:t>
            </a:r>
            <a:r>
              <a:rPr sz="3300" spc="-195" dirty="0">
                <a:latin typeface="Arial MT"/>
                <a:cs typeface="Arial MT"/>
              </a:rPr>
              <a:t> </a:t>
            </a:r>
            <a:r>
              <a:rPr sz="3300" spc="-10" dirty="0">
                <a:latin typeface="Arial MT"/>
                <a:cs typeface="Arial MT"/>
              </a:rPr>
              <a:t>element</a:t>
            </a:r>
            <a:endParaRPr sz="3300">
              <a:latin typeface="Arial MT"/>
              <a:cs typeface="Arial MT"/>
            </a:endParaRPr>
          </a:p>
          <a:p>
            <a:pPr marL="360680" indent="-347345">
              <a:lnSpc>
                <a:spcPct val="100000"/>
              </a:lnSpc>
              <a:spcBef>
                <a:spcPts val="760"/>
              </a:spcBef>
              <a:buChar char="•"/>
              <a:tabLst>
                <a:tab pos="360680" algn="l"/>
              </a:tabLst>
            </a:pPr>
            <a:r>
              <a:rPr sz="3150" dirty="0">
                <a:latin typeface="Arial MT"/>
                <a:cs typeface="Arial MT"/>
              </a:rPr>
              <a:t>Display</a:t>
            </a:r>
            <a:r>
              <a:rPr sz="3150" spc="65" dirty="0">
                <a:latin typeface="Arial MT"/>
                <a:cs typeface="Arial MT"/>
              </a:rPr>
              <a:t> </a:t>
            </a:r>
            <a:r>
              <a:rPr sz="3150" dirty="0">
                <a:latin typeface="Arial MT"/>
                <a:cs typeface="Arial MT"/>
              </a:rPr>
              <a:t>the elements</a:t>
            </a:r>
            <a:r>
              <a:rPr sz="3150" spc="85" dirty="0">
                <a:latin typeface="Arial MT"/>
                <a:cs typeface="Arial MT"/>
              </a:rPr>
              <a:t> </a:t>
            </a:r>
            <a:r>
              <a:rPr sz="3150" dirty="0">
                <a:latin typeface="Arial MT"/>
                <a:cs typeface="Arial MT"/>
              </a:rPr>
              <a:t>of</a:t>
            </a:r>
            <a:r>
              <a:rPr sz="3150" spc="90" dirty="0">
                <a:latin typeface="Arial MT"/>
                <a:cs typeface="Arial MT"/>
              </a:rPr>
              <a:t> </a:t>
            </a:r>
            <a:r>
              <a:rPr sz="3150" spc="-10" dirty="0">
                <a:latin typeface="Arial MT"/>
                <a:cs typeface="Arial MT"/>
              </a:rPr>
              <a:t>stack</a:t>
            </a:r>
            <a:endParaRPr sz="315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85812" y="4411266"/>
            <a:ext cx="8045648" cy="1509117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101398" y="445691"/>
            <a:ext cx="3143885" cy="7397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en-GB" sz="4650" spc="-125" dirty="0" smtClean="0"/>
              <a:t>P</a:t>
            </a:r>
            <a:r>
              <a:rPr sz="4650" spc="-125" dirty="0" err="1" smtClean="0"/>
              <a:t>ush</a:t>
            </a:r>
            <a:r>
              <a:rPr sz="4650" spc="-190" dirty="0" smtClean="0"/>
              <a:t> </a:t>
            </a:r>
            <a:r>
              <a:rPr sz="4650" spc="-105" dirty="0"/>
              <a:t>and</a:t>
            </a:r>
            <a:r>
              <a:rPr sz="4650" spc="-215" dirty="0"/>
              <a:t> </a:t>
            </a:r>
            <a:r>
              <a:rPr sz="4650" spc="-145" dirty="0"/>
              <a:t>Pop</a:t>
            </a:r>
            <a:endParaRPr sz="4650" dirty="0"/>
          </a:p>
        </p:txBody>
      </p:sp>
      <p:sp>
        <p:nvSpPr>
          <p:cNvPr id="7" name="object 7"/>
          <p:cNvSpPr txBox="1"/>
          <p:nvPr/>
        </p:nvSpPr>
        <p:spPr>
          <a:xfrm>
            <a:off x="532049" y="1538316"/>
            <a:ext cx="6249670" cy="2716530"/>
          </a:xfrm>
          <a:prstGeom prst="rect">
            <a:avLst/>
          </a:prstGeom>
        </p:spPr>
        <p:txBody>
          <a:bodyPr vert="horz" wrap="square" lIns="0" tIns="92710" rIns="0" bIns="0" rtlCol="0">
            <a:spAutoFit/>
          </a:bodyPr>
          <a:lstStyle/>
          <a:p>
            <a:pPr marL="363220" indent="-349250">
              <a:lnSpc>
                <a:spcPct val="100000"/>
              </a:lnSpc>
              <a:spcBef>
                <a:spcPts val="730"/>
              </a:spcBef>
              <a:buChar char="•"/>
              <a:tabLst>
                <a:tab pos="363220" algn="l"/>
              </a:tabLst>
            </a:pPr>
            <a:r>
              <a:rPr sz="2450" spc="-35" dirty="0">
                <a:latin typeface="Arial MT"/>
                <a:cs typeface="Arial MT"/>
              </a:rPr>
              <a:t>Primary</a:t>
            </a:r>
            <a:r>
              <a:rPr sz="2450" spc="-40" dirty="0">
                <a:latin typeface="Arial MT"/>
                <a:cs typeface="Arial MT"/>
              </a:rPr>
              <a:t> </a:t>
            </a:r>
            <a:r>
              <a:rPr sz="2450" spc="-25" dirty="0">
                <a:latin typeface="Arial MT"/>
                <a:cs typeface="Arial MT"/>
              </a:rPr>
              <a:t>operations:</a:t>
            </a:r>
            <a:r>
              <a:rPr sz="2450" spc="-30" dirty="0">
                <a:latin typeface="Arial MT"/>
                <a:cs typeface="Arial MT"/>
              </a:rPr>
              <a:t> </a:t>
            </a:r>
            <a:r>
              <a:rPr sz="2450" spc="-20" dirty="0">
                <a:latin typeface="Arial MT"/>
                <a:cs typeface="Arial MT"/>
              </a:rPr>
              <a:t>Push</a:t>
            </a:r>
            <a:r>
              <a:rPr sz="2450" spc="-70" dirty="0">
                <a:latin typeface="Arial MT"/>
                <a:cs typeface="Arial MT"/>
              </a:rPr>
              <a:t> </a:t>
            </a:r>
            <a:r>
              <a:rPr sz="2450" dirty="0">
                <a:latin typeface="Arial MT"/>
                <a:cs typeface="Arial MT"/>
              </a:rPr>
              <a:t>and</a:t>
            </a:r>
            <a:r>
              <a:rPr sz="2450" spc="-135" dirty="0">
                <a:latin typeface="Arial MT"/>
                <a:cs typeface="Arial MT"/>
              </a:rPr>
              <a:t> </a:t>
            </a:r>
            <a:r>
              <a:rPr sz="2450" spc="-25" dirty="0">
                <a:latin typeface="Arial MT"/>
                <a:cs typeface="Arial MT"/>
              </a:rPr>
              <a:t>Pop</a:t>
            </a:r>
            <a:endParaRPr sz="2450">
              <a:latin typeface="Arial MT"/>
              <a:cs typeface="Arial MT"/>
            </a:endParaRPr>
          </a:p>
          <a:p>
            <a:pPr marL="364490" indent="-349885">
              <a:lnSpc>
                <a:spcPct val="100000"/>
              </a:lnSpc>
              <a:spcBef>
                <a:spcPts val="605"/>
              </a:spcBef>
              <a:buChar char="•"/>
              <a:tabLst>
                <a:tab pos="364490" algn="l"/>
              </a:tabLst>
            </a:pPr>
            <a:r>
              <a:rPr sz="2350" spc="-20" dirty="0">
                <a:latin typeface="Arial MT"/>
                <a:cs typeface="Arial MT"/>
              </a:rPr>
              <a:t>Push</a:t>
            </a:r>
            <a:endParaRPr sz="2350">
              <a:latin typeface="Arial MT"/>
              <a:cs typeface="Arial MT"/>
            </a:endParaRPr>
          </a:p>
          <a:p>
            <a:pPr marL="762635" lvl="1" indent="-304800">
              <a:lnSpc>
                <a:spcPct val="100000"/>
              </a:lnSpc>
              <a:spcBef>
                <a:spcPts val="430"/>
              </a:spcBef>
              <a:buChar char="—"/>
              <a:tabLst>
                <a:tab pos="762635" algn="l"/>
              </a:tabLst>
            </a:pPr>
            <a:r>
              <a:rPr sz="2300" spc="-75" dirty="0">
                <a:latin typeface="Arial MT"/>
                <a:cs typeface="Arial MT"/>
              </a:rPr>
              <a:t>Add</a:t>
            </a:r>
            <a:r>
              <a:rPr sz="2300" spc="-85" dirty="0">
                <a:latin typeface="Arial MT"/>
                <a:cs typeface="Arial MT"/>
              </a:rPr>
              <a:t> </a:t>
            </a:r>
            <a:r>
              <a:rPr sz="2300" dirty="0">
                <a:latin typeface="Arial MT"/>
                <a:cs typeface="Arial MT"/>
              </a:rPr>
              <a:t>an</a:t>
            </a:r>
            <a:r>
              <a:rPr sz="2300" spc="-160" dirty="0">
                <a:latin typeface="Arial MT"/>
                <a:cs typeface="Arial MT"/>
              </a:rPr>
              <a:t> </a:t>
            </a:r>
            <a:r>
              <a:rPr sz="2300" spc="-50" dirty="0">
                <a:latin typeface="Arial MT"/>
                <a:cs typeface="Arial MT"/>
              </a:rPr>
              <a:t>element</a:t>
            </a:r>
            <a:r>
              <a:rPr sz="2300" spc="-55" dirty="0">
                <a:latin typeface="Arial MT"/>
                <a:cs typeface="Arial MT"/>
              </a:rPr>
              <a:t> </a:t>
            </a:r>
            <a:r>
              <a:rPr sz="2300" dirty="0">
                <a:latin typeface="Arial MT"/>
                <a:cs typeface="Arial MT"/>
              </a:rPr>
              <a:t>to</a:t>
            </a:r>
            <a:r>
              <a:rPr sz="2300" spc="-110" dirty="0">
                <a:latin typeface="Arial MT"/>
                <a:cs typeface="Arial MT"/>
              </a:rPr>
              <a:t> </a:t>
            </a:r>
            <a:r>
              <a:rPr sz="2300" spc="-20" dirty="0">
                <a:latin typeface="Arial MT"/>
                <a:cs typeface="Arial MT"/>
              </a:rPr>
              <a:t>the</a:t>
            </a:r>
            <a:r>
              <a:rPr sz="2300" spc="-140" dirty="0">
                <a:latin typeface="Arial MT"/>
                <a:cs typeface="Arial MT"/>
              </a:rPr>
              <a:t> </a:t>
            </a:r>
            <a:r>
              <a:rPr sz="2300" dirty="0">
                <a:latin typeface="Arial MT"/>
                <a:cs typeface="Arial MT"/>
              </a:rPr>
              <a:t>top</a:t>
            </a:r>
            <a:r>
              <a:rPr sz="2300" spc="-140" dirty="0">
                <a:latin typeface="Arial MT"/>
                <a:cs typeface="Arial MT"/>
              </a:rPr>
              <a:t> </a:t>
            </a:r>
            <a:r>
              <a:rPr sz="2300" spc="-10" dirty="0">
                <a:latin typeface="Arial MT"/>
                <a:cs typeface="Arial MT"/>
              </a:rPr>
              <a:t>of</a:t>
            </a:r>
            <a:r>
              <a:rPr sz="2300" spc="-45" dirty="0">
                <a:latin typeface="Arial MT"/>
                <a:cs typeface="Arial MT"/>
              </a:rPr>
              <a:t> </a:t>
            </a:r>
            <a:r>
              <a:rPr sz="2300" dirty="0">
                <a:latin typeface="Arial MT"/>
                <a:cs typeface="Arial MT"/>
              </a:rPr>
              <a:t>the</a:t>
            </a:r>
            <a:r>
              <a:rPr sz="2300" spc="-135" dirty="0">
                <a:latin typeface="Arial MT"/>
                <a:cs typeface="Arial MT"/>
              </a:rPr>
              <a:t> </a:t>
            </a:r>
            <a:r>
              <a:rPr sz="2300" spc="-10" dirty="0">
                <a:latin typeface="Arial MT"/>
                <a:cs typeface="Arial MT"/>
              </a:rPr>
              <a:t>stack.</a:t>
            </a:r>
            <a:endParaRPr sz="2300">
              <a:latin typeface="Arial MT"/>
              <a:cs typeface="Arial MT"/>
            </a:endParaRPr>
          </a:p>
          <a:p>
            <a:pPr marL="361315" indent="-348615">
              <a:lnSpc>
                <a:spcPct val="100000"/>
              </a:lnSpc>
              <a:spcBef>
                <a:spcPts val="385"/>
              </a:spcBef>
              <a:buChar char="•"/>
              <a:tabLst>
                <a:tab pos="361315" algn="l"/>
              </a:tabLst>
            </a:pPr>
            <a:r>
              <a:rPr sz="2600" spc="-25" dirty="0">
                <a:latin typeface="Arial MT"/>
                <a:cs typeface="Arial MT"/>
              </a:rPr>
              <a:t>Pop</a:t>
            </a:r>
            <a:endParaRPr sz="2600">
              <a:latin typeface="Arial MT"/>
              <a:cs typeface="Arial MT"/>
            </a:endParaRPr>
          </a:p>
          <a:p>
            <a:pPr marL="846455" lvl="1" indent="-378460">
              <a:lnSpc>
                <a:spcPct val="100000"/>
              </a:lnSpc>
              <a:spcBef>
                <a:spcPts val="625"/>
              </a:spcBef>
              <a:buChar char="—"/>
              <a:tabLst>
                <a:tab pos="846455" algn="l"/>
              </a:tabLst>
            </a:pPr>
            <a:r>
              <a:rPr sz="2300" spc="-75" dirty="0">
                <a:latin typeface="Arial MT"/>
                <a:cs typeface="Arial MT"/>
              </a:rPr>
              <a:t>Remove</a:t>
            </a:r>
            <a:r>
              <a:rPr sz="2300" spc="-65" dirty="0">
                <a:latin typeface="Arial MT"/>
                <a:cs typeface="Arial MT"/>
              </a:rPr>
              <a:t> </a:t>
            </a:r>
            <a:r>
              <a:rPr sz="2300" dirty="0">
                <a:latin typeface="Arial MT"/>
                <a:cs typeface="Arial MT"/>
              </a:rPr>
              <a:t>the</a:t>
            </a:r>
            <a:r>
              <a:rPr sz="2300" spc="-160" dirty="0">
                <a:latin typeface="Arial MT"/>
                <a:cs typeface="Arial MT"/>
              </a:rPr>
              <a:t> </a:t>
            </a:r>
            <a:r>
              <a:rPr sz="2300" spc="-50" dirty="0">
                <a:latin typeface="Arial MT"/>
                <a:cs typeface="Arial MT"/>
              </a:rPr>
              <a:t>element</a:t>
            </a:r>
            <a:r>
              <a:rPr sz="2300" spc="-10" dirty="0">
                <a:latin typeface="Arial MT"/>
                <a:cs typeface="Arial MT"/>
              </a:rPr>
              <a:t> </a:t>
            </a:r>
            <a:r>
              <a:rPr sz="2300" dirty="0">
                <a:latin typeface="Arial MT"/>
                <a:cs typeface="Arial MT"/>
              </a:rPr>
              <a:t>at</a:t>
            </a:r>
            <a:r>
              <a:rPr sz="2300" spc="-135" dirty="0">
                <a:latin typeface="Arial MT"/>
                <a:cs typeface="Arial MT"/>
              </a:rPr>
              <a:t> </a:t>
            </a:r>
            <a:r>
              <a:rPr sz="2300" spc="-20" dirty="0">
                <a:latin typeface="Arial MT"/>
                <a:cs typeface="Arial MT"/>
              </a:rPr>
              <a:t>the</a:t>
            </a:r>
            <a:r>
              <a:rPr sz="2300" spc="-140" dirty="0">
                <a:latin typeface="Arial MT"/>
                <a:cs typeface="Arial MT"/>
              </a:rPr>
              <a:t> </a:t>
            </a:r>
            <a:r>
              <a:rPr sz="2300" dirty="0">
                <a:latin typeface="Arial MT"/>
                <a:cs typeface="Arial MT"/>
              </a:rPr>
              <a:t>top</a:t>
            </a:r>
            <a:r>
              <a:rPr sz="2300" spc="-150" dirty="0">
                <a:latin typeface="Arial MT"/>
                <a:cs typeface="Arial MT"/>
              </a:rPr>
              <a:t> </a:t>
            </a:r>
            <a:r>
              <a:rPr sz="2300" dirty="0">
                <a:latin typeface="Arial MT"/>
                <a:cs typeface="Arial MT"/>
              </a:rPr>
              <a:t>of</a:t>
            </a:r>
            <a:r>
              <a:rPr sz="2300" spc="-125" dirty="0">
                <a:latin typeface="Arial MT"/>
                <a:cs typeface="Arial MT"/>
              </a:rPr>
              <a:t> </a:t>
            </a:r>
            <a:r>
              <a:rPr sz="2300" dirty="0">
                <a:latin typeface="Arial MT"/>
                <a:cs typeface="Arial MT"/>
              </a:rPr>
              <a:t>the</a:t>
            </a:r>
            <a:r>
              <a:rPr sz="2300" spc="-150" dirty="0">
                <a:latin typeface="Arial MT"/>
                <a:cs typeface="Arial MT"/>
              </a:rPr>
              <a:t> </a:t>
            </a:r>
            <a:r>
              <a:rPr sz="2300" spc="-25" dirty="0">
                <a:latin typeface="Arial MT"/>
                <a:cs typeface="Arial MT"/>
              </a:rPr>
              <a:t>stack.</a:t>
            </a:r>
            <a:endParaRPr sz="2300">
              <a:latin typeface="Arial MT"/>
              <a:cs typeface="Arial MT"/>
            </a:endParaRPr>
          </a:p>
          <a:p>
            <a:pPr marL="887094">
              <a:lnSpc>
                <a:spcPct val="100000"/>
              </a:lnSpc>
              <a:spcBef>
                <a:spcPts val="1770"/>
              </a:spcBef>
              <a:tabLst>
                <a:tab pos="2559050" algn="l"/>
                <a:tab pos="4711065" algn="l"/>
              </a:tabLst>
            </a:pPr>
            <a:r>
              <a:rPr sz="1950" spc="-30" dirty="0">
                <a:latin typeface="Arial MT"/>
                <a:cs typeface="Arial MT"/>
              </a:rPr>
              <a:t>empty</a:t>
            </a:r>
            <a:r>
              <a:rPr sz="1950" spc="-10" dirty="0">
                <a:latin typeface="Arial MT"/>
                <a:cs typeface="Arial MT"/>
              </a:rPr>
              <a:t> stack</a:t>
            </a:r>
            <a:r>
              <a:rPr sz="1950" dirty="0">
                <a:latin typeface="Arial MT"/>
                <a:cs typeface="Arial MT"/>
              </a:rPr>
              <a:t>	</a:t>
            </a:r>
            <a:r>
              <a:rPr sz="1950" spc="-80" dirty="0">
                <a:latin typeface="Arial MT"/>
                <a:cs typeface="Arial MT"/>
              </a:rPr>
              <a:t>push</a:t>
            </a:r>
            <a:r>
              <a:rPr sz="1950" spc="-55" dirty="0">
                <a:latin typeface="Arial MT"/>
                <a:cs typeface="Arial MT"/>
              </a:rPr>
              <a:t> </a:t>
            </a:r>
            <a:r>
              <a:rPr sz="1950" spc="-10" dirty="0">
                <a:latin typeface="Arial MT"/>
                <a:cs typeface="Arial MT"/>
              </a:rPr>
              <a:t>an</a:t>
            </a:r>
            <a:r>
              <a:rPr sz="1950" spc="-95" dirty="0">
                <a:latin typeface="Arial MT"/>
                <a:cs typeface="Arial MT"/>
              </a:rPr>
              <a:t> </a:t>
            </a:r>
            <a:r>
              <a:rPr sz="1950" spc="-10" dirty="0">
                <a:latin typeface="Arial MT"/>
                <a:cs typeface="Arial MT"/>
              </a:rPr>
              <a:t>element</a:t>
            </a:r>
            <a:r>
              <a:rPr sz="1950" dirty="0">
                <a:latin typeface="Arial MT"/>
                <a:cs typeface="Arial MT"/>
              </a:rPr>
              <a:t>	</a:t>
            </a:r>
            <a:r>
              <a:rPr sz="1950" spc="-75" dirty="0">
                <a:latin typeface="Arial MT"/>
                <a:cs typeface="Arial MT"/>
              </a:rPr>
              <a:t>push</a:t>
            </a:r>
            <a:r>
              <a:rPr sz="1950" spc="-50" dirty="0">
                <a:latin typeface="Arial MT"/>
                <a:cs typeface="Arial MT"/>
              </a:rPr>
              <a:t> </a:t>
            </a:r>
            <a:r>
              <a:rPr sz="1950" spc="-10" dirty="0">
                <a:latin typeface="Arial MT"/>
                <a:cs typeface="Arial MT"/>
              </a:rPr>
              <a:t>another</a:t>
            </a:r>
            <a:endParaRPr sz="1950">
              <a:latin typeface="Arial MT"/>
              <a:cs typeface="Arial M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759964" y="5220344"/>
            <a:ext cx="35433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55" dirty="0">
                <a:latin typeface="Arial MT"/>
                <a:cs typeface="Arial MT"/>
              </a:rPr>
              <a:t>top</a:t>
            </a:r>
            <a:endParaRPr sz="2000">
              <a:latin typeface="Arial MT"/>
              <a:cs typeface="Arial M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703239" y="3919339"/>
            <a:ext cx="408305" cy="3384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50" spc="-125" dirty="0">
                <a:latin typeface="Arial MT"/>
                <a:cs typeface="Arial MT"/>
              </a:rPr>
              <a:t>pop</a:t>
            </a:r>
            <a:endParaRPr sz="205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933740" y="439489"/>
            <a:ext cx="5241290" cy="7473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4700" spc="-210" dirty="0"/>
              <a:t>Stack-</a:t>
            </a:r>
            <a:r>
              <a:rPr sz="4700" spc="-130" dirty="0"/>
              <a:t>Reiated</a:t>
            </a:r>
            <a:r>
              <a:rPr sz="4700" spc="-60" dirty="0"/>
              <a:t> </a:t>
            </a:r>
            <a:r>
              <a:rPr sz="4700" spc="-165" dirty="0"/>
              <a:t>Terms</a:t>
            </a:r>
            <a:endParaRPr sz="4700"/>
          </a:p>
        </p:txBody>
      </p:sp>
      <p:sp>
        <p:nvSpPr>
          <p:cNvPr id="5" name="object 5"/>
          <p:cNvSpPr txBox="1"/>
          <p:nvPr/>
        </p:nvSpPr>
        <p:spPr>
          <a:xfrm>
            <a:off x="531719" y="1542114"/>
            <a:ext cx="7970520" cy="3602990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353060" indent="-340360">
              <a:lnSpc>
                <a:spcPct val="100000"/>
              </a:lnSpc>
              <a:spcBef>
                <a:spcPts val="500"/>
              </a:spcBef>
              <a:buChar char="•"/>
              <a:tabLst>
                <a:tab pos="353060" algn="l"/>
              </a:tabLst>
            </a:pPr>
            <a:r>
              <a:rPr sz="2650" spc="-25" dirty="0">
                <a:latin typeface="Arial MT"/>
                <a:cs typeface="Arial MT"/>
              </a:rPr>
              <a:t>Top</a:t>
            </a:r>
            <a:endParaRPr sz="2650">
              <a:latin typeface="Arial MT"/>
              <a:cs typeface="Arial MT"/>
            </a:endParaRPr>
          </a:p>
          <a:p>
            <a:pPr marL="763270" lvl="1" indent="-311150">
              <a:lnSpc>
                <a:spcPct val="100000"/>
              </a:lnSpc>
              <a:spcBef>
                <a:spcPts val="320"/>
              </a:spcBef>
              <a:buChar char="—"/>
              <a:tabLst>
                <a:tab pos="763270" algn="l"/>
              </a:tabLst>
            </a:pPr>
            <a:r>
              <a:rPr sz="2350" spc="-195" dirty="0">
                <a:latin typeface="Arial MT"/>
                <a:cs typeface="Arial MT"/>
              </a:rPr>
              <a:t>A</a:t>
            </a:r>
            <a:r>
              <a:rPr sz="2350" spc="-10" dirty="0">
                <a:latin typeface="Arial MT"/>
                <a:cs typeface="Arial MT"/>
              </a:rPr>
              <a:t> </a:t>
            </a:r>
            <a:r>
              <a:rPr sz="2350" spc="-70" dirty="0">
                <a:latin typeface="Arial MT"/>
                <a:cs typeface="Arial MT"/>
              </a:rPr>
              <a:t>pointer</a:t>
            </a:r>
            <a:r>
              <a:rPr sz="2350" spc="-95" dirty="0">
                <a:latin typeface="Arial MT"/>
                <a:cs typeface="Arial MT"/>
              </a:rPr>
              <a:t> </a:t>
            </a:r>
            <a:r>
              <a:rPr sz="2350" spc="-70" dirty="0">
                <a:latin typeface="Arial MT"/>
                <a:cs typeface="Arial MT"/>
              </a:rPr>
              <a:t>that</a:t>
            </a:r>
            <a:r>
              <a:rPr sz="2350" spc="-90" dirty="0">
                <a:latin typeface="Arial MT"/>
                <a:cs typeface="Arial MT"/>
              </a:rPr>
              <a:t> </a:t>
            </a:r>
            <a:r>
              <a:rPr sz="2350" spc="-70" dirty="0">
                <a:latin typeface="Arial MT"/>
                <a:cs typeface="Arial MT"/>
              </a:rPr>
              <a:t>points</a:t>
            </a:r>
            <a:r>
              <a:rPr sz="2350" spc="-95" dirty="0">
                <a:latin typeface="Arial MT"/>
                <a:cs typeface="Arial MT"/>
              </a:rPr>
              <a:t> </a:t>
            </a:r>
            <a:r>
              <a:rPr sz="2350" spc="-70" dirty="0">
                <a:latin typeface="Arial MT"/>
                <a:cs typeface="Arial MT"/>
              </a:rPr>
              <a:t>the</a:t>
            </a:r>
            <a:r>
              <a:rPr sz="2350" spc="-90" dirty="0">
                <a:latin typeface="Arial MT"/>
                <a:cs typeface="Arial MT"/>
              </a:rPr>
              <a:t> </a:t>
            </a:r>
            <a:r>
              <a:rPr sz="2350" spc="-65" dirty="0">
                <a:latin typeface="Arial MT"/>
                <a:cs typeface="Arial MT"/>
              </a:rPr>
              <a:t>top</a:t>
            </a:r>
            <a:r>
              <a:rPr sz="2350" spc="-100" dirty="0">
                <a:latin typeface="Arial MT"/>
                <a:cs typeface="Arial MT"/>
              </a:rPr>
              <a:t> </a:t>
            </a:r>
            <a:r>
              <a:rPr sz="2350" spc="-90" dirty="0">
                <a:latin typeface="Arial MT"/>
                <a:cs typeface="Arial MT"/>
              </a:rPr>
              <a:t>element</a:t>
            </a:r>
            <a:r>
              <a:rPr sz="2350" spc="-65" dirty="0">
                <a:latin typeface="Arial MT"/>
                <a:cs typeface="Arial MT"/>
              </a:rPr>
              <a:t> </a:t>
            </a:r>
            <a:r>
              <a:rPr sz="2350" dirty="0">
                <a:latin typeface="Arial MT"/>
                <a:cs typeface="Arial MT"/>
              </a:rPr>
              <a:t>in</a:t>
            </a:r>
            <a:r>
              <a:rPr sz="2350" spc="-75" dirty="0">
                <a:latin typeface="Arial MT"/>
                <a:cs typeface="Arial MT"/>
              </a:rPr>
              <a:t> </a:t>
            </a:r>
            <a:r>
              <a:rPr sz="2350" spc="-50" dirty="0">
                <a:latin typeface="Arial MT"/>
                <a:cs typeface="Arial MT"/>
              </a:rPr>
              <a:t>the</a:t>
            </a:r>
            <a:r>
              <a:rPr sz="2350" spc="-25" dirty="0">
                <a:latin typeface="Arial MT"/>
                <a:cs typeface="Arial MT"/>
              </a:rPr>
              <a:t> </a:t>
            </a:r>
            <a:r>
              <a:rPr sz="2350" spc="-10" dirty="0">
                <a:latin typeface="Arial MT"/>
                <a:cs typeface="Arial MT"/>
              </a:rPr>
              <a:t>stack.</a:t>
            </a:r>
            <a:endParaRPr sz="2350">
              <a:latin typeface="Arial MT"/>
              <a:cs typeface="Arial MT"/>
            </a:endParaRPr>
          </a:p>
          <a:p>
            <a:pPr marL="354965" indent="-341630">
              <a:lnSpc>
                <a:spcPct val="100000"/>
              </a:lnSpc>
              <a:spcBef>
                <a:spcPts val="459"/>
              </a:spcBef>
              <a:buChar char="•"/>
              <a:tabLst>
                <a:tab pos="354965" algn="l"/>
              </a:tabLst>
            </a:pPr>
            <a:r>
              <a:rPr sz="2550" spc="-70" dirty="0">
                <a:latin typeface="Arial MT"/>
                <a:cs typeface="Arial MT"/>
              </a:rPr>
              <a:t>Stack</a:t>
            </a:r>
            <a:r>
              <a:rPr sz="2550" spc="-100" dirty="0">
                <a:latin typeface="Arial MT"/>
                <a:cs typeface="Arial MT"/>
              </a:rPr>
              <a:t> </a:t>
            </a:r>
            <a:r>
              <a:rPr sz="2550" spc="-10" dirty="0">
                <a:latin typeface="Arial MT"/>
                <a:cs typeface="Arial MT"/>
              </a:rPr>
              <a:t>Underflow</a:t>
            </a:r>
            <a:endParaRPr sz="2550">
              <a:latin typeface="Arial MT"/>
              <a:cs typeface="Arial MT"/>
            </a:endParaRPr>
          </a:p>
          <a:p>
            <a:pPr marL="759460" marR="137160" lvl="1" indent="-304800">
              <a:lnSpc>
                <a:spcPts val="2670"/>
              </a:lnSpc>
              <a:spcBef>
                <a:spcPts val="480"/>
              </a:spcBef>
              <a:buChar char="—"/>
              <a:tabLst>
                <a:tab pos="761365" algn="l"/>
                <a:tab pos="2378710" algn="l"/>
              </a:tabLst>
            </a:pPr>
            <a:r>
              <a:rPr sz="2300" spc="-80" dirty="0">
                <a:latin typeface="Arial MT"/>
                <a:cs typeface="Arial MT"/>
              </a:rPr>
              <a:t>When </a:t>
            </a:r>
            <a:r>
              <a:rPr sz="2300" spc="-25" dirty="0">
                <a:latin typeface="Arial MT"/>
                <a:cs typeface="Arial MT"/>
              </a:rPr>
              <a:t>there</a:t>
            </a:r>
            <a:r>
              <a:rPr sz="2300" spc="-135" dirty="0">
                <a:latin typeface="Arial MT"/>
                <a:cs typeface="Arial MT"/>
              </a:rPr>
              <a:t> </a:t>
            </a:r>
            <a:r>
              <a:rPr sz="2300" dirty="0">
                <a:latin typeface="Arial MT"/>
                <a:cs typeface="Arial MT"/>
              </a:rPr>
              <a:t>is</a:t>
            </a:r>
            <a:r>
              <a:rPr sz="2300" spc="-160" dirty="0">
                <a:latin typeface="Arial MT"/>
                <a:cs typeface="Arial MT"/>
              </a:rPr>
              <a:t> </a:t>
            </a:r>
            <a:r>
              <a:rPr sz="2300" dirty="0">
                <a:latin typeface="Arial MT"/>
                <a:cs typeface="Arial MT"/>
              </a:rPr>
              <a:t>no</a:t>
            </a:r>
            <a:r>
              <a:rPr sz="2300" spc="-145" dirty="0">
                <a:latin typeface="Arial MT"/>
                <a:cs typeface="Arial MT"/>
              </a:rPr>
              <a:t> </a:t>
            </a:r>
            <a:r>
              <a:rPr sz="2300" spc="-45" dirty="0">
                <a:latin typeface="Arial MT"/>
                <a:cs typeface="Arial MT"/>
              </a:rPr>
              <a:t>element</a:t>
            </a:r>
            <a:r>
              <a:rPr sz="2300" spc="-35" dirty="0">
                <a:latin typeface="Arial MT"/>
                <a:cs typeface="Arial MT"/>
              </a:rPr>
              <a:t> </a:t>
            </a:r>
            <a:r>
              <a:rPr sz="2300" dirty="0">
                <a:latin typeface="Arial MT"/>
                <a:cs typeface="Arial MT"/>
              </a:rPr>
              <a:t>in</a:t>
            </a:r>
            <a:r>
              <a:rPr sz="2300" spc="-145" dirty="0">
                <a:latin typeface="Arial MT"/>
                <a:cs typeface="Arial MT"/>
              </a:rPr>
              <a:t> </a:t>
            </a:r>
            <a:r>
              <a:rPr sz="2300" dirty="0">
                <a:latin typeface="Arial MT"/>
                <a:cs typeface="Arial MT"/>
              </a:rPr>
              <a:t>the</a:t>
            </a:r>
            <a:r>
              <a:rPr sz="2300" spc="-65" dirty="0">
                <a:latin typeface="Arial MT"/>
                <a:cs typeface="Arial MT"/>
              </a:rPr>
              <a:t> </a:t>
            </a:r>
            <a:r>
              <a:rPr sz="2300" spc="-60" dirty="0">
                <a:latin typeface="Arial MT"/>
                <a:cs typeface="Arial MT"/>
              </a:rPr>
              <a:t>stack,</a:t>
            </a:r>
            <a:r>
              <a:rPr sz="2300" spc="-75" dirty="0">
                <a:latin typeface="Arial MT"/>
                <a:cs typeface="Arial MT"/>
              </a:rPr>
              <a:t> </a:t>
            </a:r>
            <a:r>
              <a:rPr sz="2300" dirty="0">
                <a:latin typeface="Arial MT"/>
                <a:cs typeface="Arial MT"/>
              </a:rPr>
              <a:t>the</a:t>
            </a:r>
            <a:r>
              <a:rPr sz="2300" spc="-114" dirty="0">
                <a:latin typeface="Arial MT"/>
                <a:cs typeface="Arial MT"/>
              </a:rPr>
              <a:t> </a:t>
            </a:r>
            <a:r>
              <a:rPr sz="2300" spc="-50" dirty="0">
                <a:latin typeface="Arial MT"/>
                <a:cs typeface="Arial MT"/>
              </a:rPr>
              <a:t>status</a:t>
            </a:r>
            <a:r>
              <a:rPr sz="2300" spc="-90" dirty="0">
                <a:latin typeface="Arial MT"/>
                <a:cs typeface="Arial MT"/>
              </a:rPr>
              <a:t> </a:t>
            </a:r>
            <a:r>
              <a:rPr sz="2300" dirty="0">
                <a:latin typeface="Arial MT"/>
                <a:cs typeface="Arial MT"/>
              </a:rPr>
              <a:t>of</a:t>
            </a:r>
            <a:r>
              <a:rPr sz="2300" spc="-55" dirty="0">
                <a:latin typeface="Arial MT"/>
                <a:cs typeface="Arial MT"/>
              </a:rPr>
              <a:t> </a:t>
            </a:r>
            <a:r>
              <a:rPr sz="2300" spc="-20" dirty="0">
                <a:latin typeface="Arial MT"/>
                <a:cs typeface="Arial MT"/>
              </a:rPr>
              <a:t>stack 	</a:t>
            </a:r>
            <a:r>
              <a:rPr sz="2300" dirty="0">
                <a:latin typeface="Arial MT"/>
                <a:cs typeface="Arial MT"/>
              </a:rPr>
              <a:t>is</a:t>
            </a:r>
            <a:r>
              <a:rPr sz="2300" spc="-135" dirty="0">
                <a:latin typeface="Arial MT"/>
                <a:cs typeface="Arial MT"/>
              </a:rPr>
              <a:t> </a:t>
            </a:r>
            <a:r>
              <a:rPr sz="2300" spc="-65" dirty="0">
                <a:latin typeface="Arial MT"/>
                <a:cs typeface="Arial MT"/>
              </a:rPr>
              <a:t>known</a:t>
            </a:r>
            <a:r>
              <a:rPr sz="2300" spc="-75" dirty="0">
                <a:latin typeface="Arial MT"/>
                <a:cs typeface="Arial MT"/>
              </a:rPr>
              <a:t> </a:t>
            </a:r>
            <a:r>
              <a:rPr sz="2300" spc="-25" dirty="0">
                <a:latin typeface="Arial MT"/>
                <a:cs typeface="Arial MT"/>
              </a:rPr>
              <a:t>as</a:t>
            </a:r>
            <a:r>
              <a:rPr sz="2300" dirty="0">
                <a:latin typeface="Arial MT"/>
                <a:cs typeface="Arial MT"/>
              </a:rPr>
              <a:t>	</a:t>
            </a:r>
            <a:r>
              <a:rPr sz="2300" spc="-60" dirty="0">
                <a:latin typeface="Arial MT"/>
                <a:cs typeface="Arial MT"/>
              </a:rPr>
              <a:t>stack</a:t>
            </a:r>
            <a:r>
              <a:rPr sz="2300" spc="-65" dirty="0">
                <a:latin typeface="Arial MT"/>
                <a:cs typeface="Arial MT"/>
              </a:rPr>
              <a:t> </a:t>
            </a:r>
            <a:r>
              <a:rPr sz="2300" spc="-10" dirty="0">
                <a:latin typeface="Arial MT"/>
                <a:cs typeface="Arial MT"/>
              </a:rPr>
              <a:t>underflow.</a:t>
            </a:r>
            <a:endParaRPr sz="2300">
              <a:latin typeface="Arial MT"/>
              <a:cs typeface="Arial MT"/>
            </a:endParaRPr>
          </a:p>
          <a:p>
            <a:pPr marL="363220" indent="-350520">
              <a:lnSpc>
                <a:spcPct val="100000"/>
              </a:lnSpc>
              <a:spcBef>
                <a:spcPts val="475"/>
              </a:spcBef>
              <a:buChar char="•"/>
              <a:tabLst>
                <a:tab pos="363220" algn="l"/>
              </a:tabLst>
            </a:pPr>
            <a:r>
              <a:rPr sz="2650" spc="-10" dirty="0">
                <a:latin typeface="Arial MT"/>
                <a:cs typeface="Arial MT"/>
              </a:rPr>
              <a:t>Stack</a:t>
            </a:r>
            <a:r>
              <a:rPr sz="2650" spc="-175" dirty="0">
                <a:latin typeface="Arial MT"/>
                <a:cs typeface="Arial MT"/>
              </a:rPr>
              <a:t> </a:t>
            </a:r>
            <a:r>
              <a:rPr sz="2650" spc="-10" dirty="0">
                <a:latin typeface="Arial MT"/>
                <a:cs typeface="Arial MT"/>
              </a:rPr>
              <a:t>Overflow</a:t>
            </a:r>
            <a:endParaRPr sz="2650">
              <a:latin typeface="Arial MT"/>
              <a:cs typeface="Arial MT"/>
            </a:endParaRPr>
          </a:p>
          <a:p>
            <a:pPr marL="759460" marR="5080" lvl="1" indent="-304800">
              <a:lnSpc>
                <a:spcPct val="97900"/>
              </a:lnSpc>
              <a:spcBef>
                <a:spcPts val="464"/>
              </a:spcBef>
              <a:buChar char="—"/>
              <a:tabLst>
                <a:tab pos="761365" algn="l"/>
              </a:tabLst>
            </a:pPr>
            <a:r>
              <a:rPr sz="2300" spc="-80" dirty="0">
                <a:latin typeface="Arial MT"/>
                <a:cs typeface="Arial MT"/>
              </a:rPr>
              <a:t>When </a:t>
            </a:r>
            <a:r>
              <a:rPr sz="2300" dirty="0">
                <a:latin typeface="Arial MT"/>
                <a:cs typeface="Arial MT"/>
              </a:rPr>
              <a:t>the</a:t>
            </a:r>
            <a:r>
              <a:rPr sz="2300" spc="-160" dirty="0">
                <a:latin typeface="Arial MT"/>
                <a:cs typeface="Arial MT"/>
              </a:rPr>
              <a:t> </a:t>
            </a:r>
            <a:r>
              <a:rPr sz="2300" spc="-45" dirty="0">
                <a:latin typeface="Arial MT"/>
                <a:cs typeface="Arial MT"/>
              </a:rPr>
              <a:t>stack</a:t>
            </a:r>
            <a:r>
              <a:rPr sz="2300" spc="-114" dirty="0">
                <a:latin typeface="Arial MT"/>
                <a:cs typeface="Arial MT"/>
              </a:rPr>
              <a:t> </a:t>
            </a:r>
            <a:r>
              <a:rPr sz="2300" spc="-50" dirty="0">
                <a:latin typeface="Arial MT"/>
                <a:cs typeface="Arial MT"/>
              </a:rPr>
              <a:t>contains</a:t>
            </a:r>
            <a:r>
              <a:rPr sz="2300" spc="-110" dirty="0">
                <a:latin typeface="Arial MT"/>
                <a:cs typeface="Arial MT"/>
              </a:rPr>
              <a:t> </a:t>
            </a:r>
            <a:r>
              <a:rPr sz="2300" spc="-35" dirty="0">
                <a:latin typeface="Arial MT"/>
                <a:cs typeface="Arial MT"/>
              </a:rPr>
              <a:t>equal</a:t>
            </a:r>
            <a:r>
              <a:rPr sz="2300" spc="-125" dirty="0">
                <a:latin typeface="Arial MT"/>
                <a:cs typeface="Arial MT"/>
              </a:rPr>
              <a:t> </a:t>
            </a:r>
            <a:r>
              <a:rPr sz="2300" spc="-50" dirty="0">
                <a:latin typeface="Arial MT"/>
                <a:cs typeface="Arial MT"/>
              </a:rPr>
              <a:t>number</a:t>
            </a:r>
            <a:r>
              <a:rPr sz="2300" spc="5" dirty="0">
                <a:latin typeface="Arial MT"/>
                <a:cs typeface="Arial MT"/>
              </a:rPr>
              <a:t> </a:t>
            </a:r>
            <a:r>
              <a:rPr sz="2300" dirty="0">
                <a:latin typeface="Arial MT"/>
                <a:cs typeface="Arial MT"/>
              </a:rPr>
              <a:t>of</a:t>
            </a:r>
            <a:r>
              <a:rPr sz="2300" spc="-75" dirty="0">
                <a:latin typeface="Arial MT"/>
                <a:cs typeface="Arial MT"/>
              </a:rPr>
              <a:t> </a:t>
            </a:r>
            <a:r>
              <a:rPr sz="2300" spc="-55" dirty="0">
                <a:latin typeface="Arial MT"/>
                <a:cs typeface="Arial MT"/>
              </a:rPr>
              <a:t>elements</a:t>
            </a:r>
            <a:r>
              <a:rPr sz="2300" spc="-15" dirty="0">
                <a:latin typeface="Arial MT"/>
                <a:cs typeface="Arial MT"/>
              </a:rPr>
              <a:t> </a:t>
            </a:r>
            <a:r>
              <a:rPr sz="2300" spc="-50" dirty="0">
                <a:latin typeface="Arial MT"/>
                <a:cs typeface="Arial MT"/>
              </a:rPr>
              <a:t>as</a:t>
            </a:r>
            <a:r>
              <a:rPr sz="2300" spc="-110" dirty="0">
                <a:latin typeface="Arial MT"/>
                <a:cs typeface="Arial MT"/>
              </a:rPr>
              <a:t> </a:t>
            </a:r>
            <a:r>
              <a:rPr sz="2300" spc="-25" dirty="0">
                <a:latin typeface="Arial MT"/>
                <a:cs typeface="Arial MT"/>
              </a:rPr>
              <a:t>per 	</a:t>
            </a:r>
            <a:r>
              <a:rPr sz="2300" dirty="0">
                <a:latin typeface="Arial MT"/>
                <a:cs typeface="Arial MT"/>
              </a:rPr>
              <a:t>its</a:t>
            </a:r>
            <a:r>
              <a:rPr sz="2300" spc="-160" dirty="0">
                <a:latin typeface="Arial MT"/>
                <a:cs typeface="Arial MT"/>
              </a:rPr>
              <a:t> </a:t>
            </a:r>
            <a:r>
              <a:rPr sz="2300" spc="-55" dirty="0">
                <a:latin typeface="Arial MT"/>
                <a:cs typeface="Arial MT"/>
              </a:rPr>
              <a:t>capacity</a:t>
            </a:r>
            <a:r>
              <a:rPr sz="2300" spc="-95" dirty="0">
                <a:latin typeface="Arial MT"/>
                <a:cs typeface="Arial MT"/>
              </a:rPr>
              <a:t> </a:t>
            </a:r>
            <a:r>
              <a:rPr sz="2300" spc="-20" dirty="0">
                <a:latin typeface="Arial MT"/>
                <a:cs typeface="Arial MT"/>
              </a:rPr>
              <a:t>and</a:t>
            </a:r>
            <a:r>
              <a:rPr sz="2300" spc="-130" dirty="0">
                <a:latin typeface="Arial MT"/>
                <a:cs typeface="Arial MT"/>
              </a:rPr>
              <a:t> </a:t>
            </a:r>
            <a:r>
              <a:rPr sz="2300" dirty="0">
                <a:latin typeface="Arial MT"/>
                <a:cs typeface="Arial MT"/>
              </a:rPr>
              <a:t>no</a:t>
            </a:r>
            <a:r>
              <a:rPr sz="2300" spc="-90" dirty="0">
                <a:latin typeface="Arial MT"/>
                <a:cs typeface="Arial MT"/>
              </a:rPr>
              <a:t> </a:t>
            </a:r>
            <a:r>
              <a:rPr sz="2300" spc="-35" dirty="0">
                <a:latin typeface="Arial MT"/>
                <a:cs typeface="Arial MT"/>
              </a:rPr>
              <a:t>more</a:t>
            </a:r>
            <a:r>
              <a:rPr sz="2300" spc="-75" dirty="0">
                <a:latin typeface="Arial MT"/>
                <a:cs typeface="Arial MT"/>
              </a:rPr>
              <a:t> </a:t>
            </a:r>
            <a:r>
              <a:rPr sz="2300" spc="-65" dirty="0">
                <a:latin typeface="Arial MT"/>
                <a:cs typeface="Arial MT"/>
              </a:rPr>
              <a:t>elements</a:t>
            </a:r>
            <a:r>
              <a:rPr sz="2300" spc="-30" dirty="0">
                <a:latin typeface="Arial MT"/>
                <a:cs typeface="Arial MT"/>
              </a:rPr>
              <a:t> </a:t>
            </a:r>
            <a:r>
              <a:rPr sz="2300" spc="-20" dirty="0">
                <a:latin typeface="Arial MT"/>
                <a:cs typeface="Arial MT"/>
              </a:rPr>
              <a:t>can</a:t>
            </a:r>
            <a:r>
              <a:rPr sz="2300" spc="-140" dirty="0">
                <a:latin typeface="Arial MT"/>
                <a:cs typeface="Arial MT"/>
              </a:rPr>
              <a:t> </a:t>
            </a:r>
            <a:r>
              <a:rPr sz="2300" dirty="0">
                <a:latin typeface="Arial MT"/>
                <a:cs typeface="Arial MT"/>
              </a:rPr>
              <a:t>be</a:t>
            </a:r>
            <a:r>
              <a:rPr sz="2300" spc="-160" dirty="0">
                <a:latin typeface="Arial MT"/>
                <a:cs typeface="Arial MT"/>
              </a:rPr>
              <a:t> </a:t>
            </a:r>
            <a:r>
              <a:rPr sz="2300" spc="-35" dirty="0">
                <a:latin typeface="Arial MT"/>
                <a:cs typeface="Arial MT"/>
              </a:rPr>
              <a:t>added,</a:t>
            </a:r>
            <a:r>
              <a:rPr sz="2300" spc="-70" dirty="0">
                <a:latin typeface="Arial MT"/>
                <a:cs typeface="Arial MT"/>
              </a:rPr>
              <a:t> </a:t>
            </a:r>
            <a:r>
              <a:rPr sz="2300" spc="-25" dirty="0">
                <a:latin typeface="Arial MT"/>
                <a:cs typeface="Arial MT"/>
              </a:rPr>
              <a:t>the 	</a:t>
            </a:r>
            <a:r>
              <a:rPr sz="2200" dirty="0">
                <a:latin typeface="Arial MT"/>
                <a:cs typeface="Arial MT"/>
              </a:rPr>
              <a:t>status</a:t>
            </a:r>
            <a:r>
              <a:rPr sz="2200" spc="-50" dirty="0">
                <a:latin typeface="Arial MT"/>
                <a:cs typeface="Arial MT"/>
              </a:rPr>
              <a:t> </a:t>
            </a:r>
            <a:r>
              <a:rPr sz="2200" dirty="0">
                <a:latin typeface="Arial MT"/>
                <a:cs typeface="Arial MT"/>
              </a:rPr>
              <a:t>of</a:t>
            </a:r>
            <a:r>
              <a:rPr sz="2200" spc="40" dirty="0">
                <a:latin typeface="Arial MT"/>
                <a:cs typeface="Arial MT"/>
              </a:rPr>
              <a:t> </a:t>
            </a:r>
            <a:r>
              <a:rPr sz="2200" dirty="0">
                <a:latin typeface="Arial MT"/>
                <a:cs typeface="Arial MT"/>
              </a:rPr>
              <a:t>stack</a:t>
            </a:r>
            <a:r>
              <a:rPr sz="2200" spc="-40" dirty="0">
                <a:latin typeface="Arial MT"/>
                <a:cs typeface="Arial MT"/>
              </a:rPr>
              <a:t> </a:t>
            </a:r>
            <a:r>
              <a:rPr sz="2200" dirty="0">
                <a:latin typeface="Arial MT"/>
                <a:cs typeface="Arial MT"/>
              </a:rPr>
              <a:t>is</a:t>
            </a:r>
            <a:r>
              <a:rPr sz="2200" spc="-150" dirty="0">
                <a:latin typeface="Arial MT"/>
                <a:cs typeface="Arial MT"/>
              </a:rPr>
              <a:t> </a:t>
            </a:r>
            <a:r>
              <a:rPr sz="2200" dirty="0">
                <a:latin typeface="Arial MT"/>
                <a:cs typeface="Arial MT"/>
              </a:rPr>
              <a:t>known</a:t>
            </a:r>
            <a:r>
              <a:rPr sz="2200" spc="-20" dirty="0">
                <a:latin typeface="Arial MT"/>
                <a:cs typeface="Arial MT"/>
              </a:rPr>
              <a:t> </a:t>
            </a:r>
            <a:r>
              <a:rPr sz="2200" dirty="0">
                <a:latin typeface="Arial MT"/>
                <a:cs typeface="Arial MT"/>
              </a:rPr>
              <a:t>as</a:t>
            </a:r>
            <a:r>
              <a:rPr sz="2200" spc="-80" dirty="0">
                <a:latin typeface="Arial MT"/>
                <a:cs typeface="Arial MT"/>
              </a:rPr>
              <a:t> </a:t>
            </a:r>
            <a:r>
              <a:rPr sz="2200" dirty="0">
                <a:latin typeface="Arial MT"/>
                <a:cs typeface="Arial MT"/>
              </a:rPr>
              <a:t>stack</a:t>
            </a:r>
            <a:r>
              <a:rPr sz="2200" spc="-40" dirty="0">
                <a:latin typeface="Arial MT"/>
                <a:cs typeface="Arial MT"/>
              </a:rPr>
              <a:t> </a:t>
            </a:r>
            <a:r>
              <a:rPr sz="2200" spc="-10" dirty="0">
                <a:latin typeface="Arial MT"/>
                <a:cs typeface="Arial MT"/>
              </a:rPr>
              <a:t>overflow</a:t>
            </a:r>
            <a:endParaRPr sz="2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871510" y="450155"/>
            <a:ext cx="5401945" cy="7397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4650" spc="-120" dirty="0"/>
              <a:t>Stack</a:t>
            </a:r>
            <a:r>
              <a:rPr sz="4650" spc="-190" dirty="0"/>
              <a:t> </a:t>
            </a:r>
            <a:r>
              <a:rPr sz="4650" spc="-114" dirty="0"/>
              <a:t>Impiementation</a:t>
            </a:r>
            <a:endParaRPr sz="4650"/>
          </a:p>
        </p:txBody>
      </p:sp>
      <p:sp>
        <p:nvSpPr>
          <p:cNvPr id="5" name="object 5"/>
          <p:cNvSpPr txBox="1"/>
          <p:nvPr/>
        </p:nvSpPr>
        <p:spPr>
          <a:xfrm>
            <a:off x="532379" y="1570644"/>
            <a:ext cx="7987665" cy="3884929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344170" marR="2108835" indent="-344170" algn="ctr">
              <a:lnSpc>
                <a:spcPct val="100000"/>
              </a:lnSpc>
              <a:spcBef>
                <a:spcPts val="425"/>
              </a:spcBef>
              <a:buChar char="•"/>
              <a:tabLst>
                <a:tab pos="344170" algn="l"/>
              </a:tabLst>
            </a:pPr>
            <a:r>
              <a:rPr sz="2500" spc="-55" dirty="0">
                <a:latin typeface="Arial MT"/>
                <a:cs typeface="Arial MT"/>
              </a:rPr>
              <a:t>Implementation</a:t>
            </a:r>
            <a:r>
              <a:rPr sz="2500" spc="-120" dirty="0">
                <a:latin typeface="Arial MT"/>
                <a:cs typeface="Arial MT"/>
              </a:rPr>
              <a:t> </a:t>
            </a:r>
            <a:r>
              <a:rPr sz="2500" spc="-10" dirty="0">
                <a:latin typeface="Arial MT"/>
                <a:cs typeface="Arial MT"/>
              </a:rPr>
              <a:t>can</a:t>
            </a:r>
            <a:r>
              <a:rPr sz="2500" spc="-165" dirty="0">
                <a:latin typeface="Arial MT"/>
                <a:cs typeface="Arial MT"/>
              </a:rPr>
              <a:t> </a:t>
            </a:r>
            <a:r>
              <a:rPr sz="2500" spc="-10" dirty="0">
                <a:latin typeface="Arial MT"/>
                <a:cs typeface="Arial MT"/>
              </a:rPr>
              <a:t>be</a:t>
            </a:r>
            <a:r>
              <a:rPr sz="2500" spc="-165" dirty="0">
                <a:latin typeface="Arial MT"/>
                <a:cs typeface="Arial MT"/>
              </a:rPr>
              <a:t> </a:t>
            </a:r>
            <a:r>
              <a:rPr sz="2500" spc="-30" dirty="0">
                <a:latin typeface="Arial MT"/>
                <a:cs typeface="Arial MT"/>
              </a:rPr>
              <a:t>done</a:t>
            </a:r>
            <a:r>
              <a:rPr sz="2500" spc="-90" dirty="0">
                <a:latin typeface="Arial MT"/>
                <a:cs typeface="Arial MT"/>
              </a:rPr>
              <a:t> </a:t>
            </a:r>
            <a:r>
              <a:rPr sz="2500" dirty="0">
                <a:latin typeface="Arial MT"/>
                <a:cs typeface="Arial MT"/>
              </a:rPr>
              <a:t>in</a:t>
            </a:r>
            <a:r>
              <a:rPr sz="2500" spc="-105" dirty="0">
                <a:latin typeface="Arial MT"/>
                <a:cs typeface="Arial MT"/>
              </a:rPr>
              <a:t> </a:t>
            </a:r>
            <a:r>
              <a:rPr sz="2500" spc="-30" dirty="0">
                <a:latin typeface="Arial MT"/>
                <a:cs typeface="Arial MT"/>
              </a:rPr>
              <a:t>two</a:t>
            </a:r>
            <a:r>
              <a:rPr sz="2500" spc="-90" dirty="0">
                <a:latin typeface="Arial MT"/>
                <a:cs typeface="Arial MT"/>
              </a:rPr>
              <a:t> </a:t>
            </a:r>
            <a:r>
              <a:rPr sz="2500" spc="-20" dirty="0">
                <a:latin typeface="Arial MT"/>
                <a:cs typeface="Arial MT"/>
              </a:rPr>
              <a:t>ways</a:t>
            </a:r>
            <a:endParaRPr sz="2500">
              <a:latin typeface="Arial MT"/>
              <a:cs typeface="Arial MT"/>
            </a:endParaRPr>
          </a:p>
          <a:p>
            <a:pPr marR="4022090" algn="ctr">
              <a:lnSpc>
                <a:spcPct val="100000"/>
              </a:lnSpc>
              <a:spcBef>
                <a:spcPts val="250"/>
              </a:spcBef>
            </a:pPr>
            <a:r>
              <a:rPr sz="2200" spc="-105" dirty="0">
                <a:latin typeface="Arial MT"/>
                <a:cs typeface="Arial MT"/>
              </a:rPr>
              <a:t>Static</a:t>
            </a:r>
            <a:r>
              <a:rPr sz="2200" spc="-25" dirty="0">
                <a:latin typeface="Arial MT"/>
                <a:cs typeface="Arial MT"/>
              </a:rPr>
              <a:t> </a:t>
            </a:r>
            <a:r>
              <a:rPr sz="2200" spc="-30" dirty="0">
                <a:latin typeface="Arial MT"/>
                <a:cs typeface="Arial MT"/>
              </a:rPr>
              <a:t>implementation</a:t>
            </a:r>
            <a:endParaRPr sz="2200">
              <a:latin typeface="Arial MT"/>
              <a:cs typeface="Arial MT"/>
            </a:endParaRPr>
          </a:p>
          <a:p>
            <a:pPr marL="290830" marR="3959860" lvl="1" indent="-290830" algn="ctr">
              <a:lnSpc>
                <a:spcPct val="100000"/>
              </a:lnSpc>
              <a:spcBef>
                <a:spcPts val="295"/>
              </a:spcBef>
              <a:buChar char="—"/>
              <a:tabLst>
                <a:tab pos="290830" algn="l"/>
              </a:tabLst>
            </a:pPr>
            <a:r>
              <a:rPr sz="2150" spc="-100" dirty="0">
                <a:latin typeface="Arial MT"/>
                <a:cs typeface="Arial MT"/>
              </a:rPr>
              <a:t>Dynamic</a:t>
            </a:r>
            <a:r>
              <a:rPr sz="2150" spc="-15" dirty="0">
                <a:latin typeface="Arial MT"/>
                <a:cs typeface="Arial MT"/>
              </a:rPr>
              <a:t> </a:t>
            </a:r>
            <a:r>
              <a:rPr sz="2150" spc="-10" dirty="0">
                <a:latin typeface="Arial MT"/>
                <a:cs typeface="Arial MT"/>
              </a:rPr>
              <a:t>Implementation</a:t>
            </a:r>
            <a:endParaRPr sz="2150">
              <a:latin typeface="Arial MT"/>
              <a:cs typeface="Arial MT"/>
            </a:endParaRPr>
          </a:p>
          <a:p>
            <a:pPr marL="354965" indent="-342265">
              <a:lnSpc>
                <a:spcPct val="100000"/>
              </a:lnSpc>
              <a:spcBef>
                <a:spcPts val="445"/>
              </a:spcBef>
              <a:buChar char="•"/>
              <a:tabLst>
                <a:tab pos="354965" algn="l"/>
              </a:tabLst>
            </a:pPr>
            <a:r>
              <a:rPr sz="2500" spc="-30" dirty="0">
                <a:latin typeface="Arial MT"/>
                <a:cs typeface="Arial MT"/>
              </a:rPr>
              <a:t>Static</a:t>
            </a:r>
            <a:r>
              <a:rPr sz="2500" spc="-100" dirty="0">
                <a:latin typeface="Arial MT"/>
                <a:cs typeface="Arial MT"/>
              </a:rPr>
              <a:t> </a:t>
            </a:r>
            <a:r>
              <a:rPr sz="2500" spc="-10" dirty="0">
                <a:latin typeface="Arial MT"/>
                <a:cs typeface="Arial MT"/>
              </a:rPr>
              <a:t>Implementation</a:t>
            </a:r>
            <a:endParaRPr sz="2500">
              <a:latin typeface="Arial MT"/>
              <a:cs typeface="Arial MT"/>
            </a:endParaRPr>
          </a:p>
          <a:p>
            <a:pPr marL="758825" lvl="1" indent="-291465">
              <a:lnSpc>
                <a:spcPct val="100000"/>
              </a:lnSpc>
              <a:spcBef>
                <a:spcPts val="355"/>
              </a:spcBef>
              <a:buChar char="—"/>
              <a:tabLst>
                <a:tab pos="758825" algn="l"/>
                <a:tab pos="2286635" algn="l"/>
              </a:tabLst>
            </a:pPr>
            <a:r>
              <a:rPr sz="2100" spc="-40" dirty="0">
                <a:latin typeface="Arial MT"/>
                <a:cs typeface="Arial MT"/>
              </a:rPr>
              <a:t>Stacks</a:t>
            </a:r>
            <a:r>
              <a:rPr sz="2100" spc="-85" dirty="0">
                <a:latin typeface="Arial MT"/>
                <a:cs typeface="Arial MT"/>
              </a:rPr>
              <a:t> </a:t>
            </a:r>
            <a:r>
              <a:rPr sz="2100" spc="-20" dirty="0">
                <a:latin typeface="Arial MT"/>
                <a:cs typeface="Arial MT"/>
              </a:rPr>
              <a:t>have</a:t>
            </a:r>
            <a:r>
              <a:rPr sz="2100" dirty="0">
                <a:latin typeface="Arial MT"/>
                <a:cs typeface="Arial MT"/>
              </a:rPr>
              <a:t>	fixed</a:t>
            </a:r>
            <a:r>
              <a:rPr sz="2100" spc="-100" dirty="0">
                <a:latin typeface="Arial MT"/>
                <a:cs typeface="Arial MT"/>
              </a:rPr>
              <a:t> </a:t>
            </a:r>
            <a:r>
              <a:rPr sz="2100" dirty="0">
                <a:latin typeface="Arial MT"/>
                <a:cs typeface="Arial MT"/>
              </a:rPr>
              <a:t>size,</a:t>
            </a:r>
            <a:r>
              <a:rPr sz="2100" spc="-45" dirty="0">
                <a:latin typeface="Arial MT"/>
                <a:cs typeface="Arial MT"/>
              </a:rPr>
              <a:t> and</a:t>
            </a:r>
            <a:r>
              <a:rPr sz="2100" spc="-100" dirty="0">
                <a:latin typeface="Arial MT"/>
                <a:cs typeface="Arial MT"/>
              </a:rPr>
              <a:t> </a:t>
            </a:r>
            <a:r>
              <a:rPr sz="2100" spc="-20" dirty="0">
                <a:latin typeface="Arial MT"/>
                <a:cs typeface="Arial MT"/>
              </a:rPr>
              <a:t>are</a:t>
            </a:r>
            <a:r>
              <a:rPr sz="2100" spc="-50" dirty="0">
                <a:latin typeface="Arial MT"/>
                <a:cs typeface="Arial MT"/>
              </a:rPr>
              <a:t> </a:t>
            </a:r>
            <a:r>
              <a:rPr sz="2100" spc="-60" dirty="0">
                <a:latin typeface="Arial MT"/>
                <a:cs typeface="Arial MT"/>
              </a:rPr>
              <a:t>implemented</a:t>
            </a:r>
            <a:r>
              <a:rPr sz="2100" spc="170" dirty="0">
                <a:latin typeface="Arial MT"/>
                <a:cs typeface="Arial MT"/>
              </a:rPr>
              <a:t> </a:t>
            </a:r>
            <a:r>
              <a:rPr sz="2100" spc="-55" dirty="0">
                <a:latin typeface="Arial MT"/>
                <a:cs typeface="Arial MT"/>
              </a:rPr>
              <a:t>as</a:t>
            </a:r>
            <a:r>
              <a:rPr sz="2100" spc="-40" dirty="0">
                <a:latin typeface="Arial MT"/>
                <a:cs typeface="Arial MT"/>
              </a:rPr>
              <a:t> </a:t>
            </a:r>
            <a:r>
              <a:rPr sz="2100" spc="-10" dirty="0">
                <a:latin typeface="Arial MT"/>
                <a:cs typeface="Arial MT"/>
              </a:rPr>
              <a:t>arrays</a:t>
            </a:r>
            <a:endParaRPr sz="2100">
              <a:latin typeface="Arial MT"/>
              <a:cs typeface="Arial MT"/>
            </a:endParaRPr>
          </a:p>
          <a:p>
            <a:pPr marL="754380" lvl="1" indent="-287020">
              <a:lnSpc>
                <a:spcPct val="100000"/>
              </a:lnSpc>
              <a:spcBef>
                <a:spcPts val="310"/>
              </a:spcBef>
              <a:buChar char="—"/>
              <a:tabLst>
                <a:tab pos="754380" algn="l"/>
              </a:tabLst>
            </a:pPr>
            <a:r>
              <a:rPr sz="2150" dirty="0">
                <a:latin typeface="Arial MT"/>
                <a:cs typeface="Arial MT"/>
              </a:rPr>
              <a:t>It</a:t>
            </a:r>
            <a:r>
              <a:rPr sz="2150" spc="-150" dirty="0">
                <a:latin typeface="Arial MT"/>
                <a:cs typeface="Arial MT"/>
              </a:rPr>
              <a:t> </a:t>
            </a:r>
            <a:r>
              <a:rPr sz="2150" dirty="0">
                <a:latin typeface="Arial MT"/>
                <a:cs typeface="Arial MT"/>
              </a:rPr>
              <a:t>is</a:t>
            </a:r>
            <a:r>
              <a:rPr sz="2150" spc="-135" dirty="0">
                <a:latin typeface="Arial MT"/>
                <a:cs typeface="Arial MT"/>
              </a:rPr>
              <a:t> </a:t>
            </a:r>
            <a:r>
              <a:rPr sz="2150" spc="-100" dirty="0">
                <a:latin typeface="Arial MT"/>
                <a:cs typeface="Arial MT"/>
              </a:rPr>
              <a:t>also</a:t>
            </a:r>
            <a:r>
              <a:rPr sz="2150" spc="-50" dirty="0">
                <a:latin typeface="Arial MT"/>
                <a:cs typeface="Arial MT"/>
              </a:rPr>
              <a:t> </a:t>
            </a:r>
            <a:r>
              <a:rPr sz="2150" spc="-70" dirty="0">
                <a:latin typeface="Arial MT"/>
                <a:cs typeface="Arial MT"/>
              </a:rPr>
              <a:t>inefficient</a:t>
            </a:r>
            <a:r>
              <a:rPr sz="2150" spc="55" dirty="0">
                <a:latin typeface="Arial MT"/>
                <a:cs typeface="Arial MT"/>
              </a:rPr>
              <a:t> </a:t>
            </a:r>
            <a:r>
              <a:rPr sz="2150" spc="-80" dirty="0">
                <a:latin typeface="Arial MT"/>
                <a:cs typeface="Arial MT"/>
              </a:rPr>
              <a:t>for</a:t>
            </a:r>
            <a:r>
              <a:rPr sz="2150" spc="-75" dirty="0">
                <a:latin typeface="Arial MT"/>
                <a:cs typeface="Arial MT"/>
              </a:rPr>
              <a:t> </a:t>
            </a:r>
            <a:r>
              <a:rPr sz="2150" spc="-70" dirty="0">
                <a:latin typeface="Arial MT"/>
                <a:cs typeface="Arial MT"/>
              </a:rPr>
              <a:t>utilization</a:t>
            </a:r>
            <a:r>
              <a:rPr sz="2150" spc="30" dirty="0">
                <a:latin typeface="Arial MT"/>
                <a:cs typeface="Arial MT"/>
              </a:rPr>
              <a:t> </a:t>
            </a:r>
            <a:r>
              <a:rPr sz="2150" spc="-90" dirty="0">
                <a:latin typeface="Arial MT"/>
                <a:cs typeface="Arial MT"/>
              </a:rPr>
              <a:t>of</a:t>
            </a:r>
            <a:r>
              <a:rPr sz="2150" spc="-55" dirty="0">
                <a:latin typeface="Arial MT"/>
                <a:cs typeface="Arial MT"/>
              </a:rPr>
              <a:t> </a:t>
            </a:r>
            <a:r>
              <a:rPr sz="2150" spc="-10" dirty="0">
                <a:latin typeface="Arial MT"/>
                <a:cs typeface="Arial MT"/>
              </a:rPr>
              <a:t>memory</a:t>
            </a:r>
            <a:endParaRPr sz="2150">
              <a:latin typeface="Arial MT"/>
              <a:cs typeface="Arial MT"/>
            </a:endParaRPr>
          </a:p>
          <a:p>
            <a:pPr marL="361950" indent="-349250">
              <a:lnSpc>
                <a:spcPct val="100000"/>
              </a:lnSpc>
              <a:spcBef>
                <a:spcPts val="395"/>
              </a:spcBef>
              <a:buChar char="•"/>
              <a:tabLst>
                <a:tab pos="361950" algn="l"/>
              </a:tabLst>
            </a:pPr>
            <a:r>
              <a:rPr sz="2550" spc="-85" dirty="0">
                <a:latin typeface="Arial MT"/>
                <a:cs typeface="Arial MT"/>
              </a:rPr>
              <a:t>Dynamic</a:t>
            </a:r>
            <a:r>
              <a:rPr sz="2550" spc="-55" dirty="0">
                <a:latin typeface="Arial MT"/>
                <a:cs typeface="Arial MT"/>
              </a:rPr>
              <a:t> </a:t>
            </a:r>
            <a:r>
              <a:rPr sz="2550" spc="-10" dirty="0">
                <a:latin typeface="Arial MT"/>
                <a:cs typeface="Arial MT"/>
              </a:rPr>
              <a:t>Implementation</a:t>
            </a:r>
            <a:endParaRPr sz="2550">
              <a:latin typeface="Arial MT"/>
              <a:cs typeface="Arial MT"/>
            </a:endParaRPr>
          </a:p>
          <a:p>
            <a:pPr marL="758825" lvl="1" indent="-291465">
              <a:lnSpc>
                <a:spcPct val="100000"/>
              </a:lnSpc>
              <a:spcBef>
                <a:spcPts val="345"/>
              </a:spcBef>
              <a:buChar char="—"/>
              <a:tabLst>
                <a:tab pos="758825" algn="l"/>
              </a:tabLst>
            </a:pPr>
            <a:r>
              <a:rPr sz="2100" spc="-30" dirty="0">
                <a:latin typeface="Arial MT"/>
                <a:cs typeface="Arial MT"/>
              </a:rPr>
              <a:t>Stack</a:t>
            </a:r>
            <a:r>
              <a:rPr sz="2100" spc="5" dirty="0">
                <a:latin typeface="Arial MT"/>
                <a:cs typeface="Arial MT"/>
              </a:rPr>
              <a:t> </a:t>
            </a:r>
            <a:r>
              <a:rPr sz="2100" dirty="0">
                <a:latin typeface="Arial MT"/>
                <a:cs typeface="Arial MT"/>
              </a:rPr>
              <a:t>grow</a:t>
            </a:r>
            <a:r>
              <a:rPr sz="2100" spc="-5" dirty="0">
                <a:latin typeface="Arial MT"/>
                <a:cs typeface="Arial MT"/>
              </a:rPr>
              <a:t> </a:t>
            </a:r>
            <a:r>
              <a:rPr sz="2100" dirty="0">
                <a:latin typeface="Arial MT"/>
                <a:cs typeface="Arial MT"/>
              </a:rPr>
              <a:t>in</a:t>
            </a:r>
            <a:r>
              <a:rPr sz="2100" spc="15" dirty="0">
                <a:latin typeface="Arial MT"/>
                <a:cs typeface="Arial MT"/>
              </a:rPr>
              <a:t> </a:t>
            </a:r>
            <a:r>
              <a:rPr sz="2100" dirty="0">
                <a:latin typeface="Arial MT"/>
                <a:cs typeface="Arial MT"/>
              </a:rPr>
              <a:t>size</a:t>
            </a:r>
            <a:r>
              <a:rPr sz="2100" spc="-20" dirty="0">
                <a:latin typeface="Arial MT"/>
                <a:cs typeface="Arial MT"/>
              </a:rPr>
              <a:t> </a:t>
            </a:r>
            <a:r>
              <a:rPr sz="2100" dirty="0">
                <a:latin typeface="Arial MT"/>
                <a:cs typeface="Arial MT"/>
              </a:rPr>
              <a:t>as</a:t>
            </a:r>
            <a:r>
              <a:rPr sz="2100" spc="-40" dirty="0">
                <a:latin typeface="Arial MT"/>
                <a:cs typeface="Arial MT"/>
              </a:rPr>
              <a:t> </a:t>
            </a:r>
            <a:r>
              <a:rPr sz="2100" spc="-50" dirty="0">
                <a:latin typeface="Arial MT"/>
                <a:cs typeface="Arial MT"/>
              </a:rPr>
              <a:t>needed,</a:t>
            </a:r>
            <a:r>
              <a:rPr sz="2100" spc="100" dirty="0">
                <a:latin typeface="Arial MT"/>
                <a:cs typeface="Arial MT"/>
              </a:rPr>
              <a:t> </a:t>
            </a:r>
            <a:r>
              <a:rPr sz="2100" spc="-80" dirty="0">
                <a:latin typeface="Arial MT"/>
                <a:cs typeface="Arial MT"/>
              </a:rPr>
              <a:t>and</a:t>
            </a:r>
            <a:r>
              <a:rPr sz="2100" spc="-50" dirty="0">
                <a:latin typeface="Arial MT"/>
                <a:cs typeface="Arial MT"/>
              </a:rPr>
              <a:t> </a:t>
            </a:r>
            <a:r>
              <a:rPr sz="2100" spc="-55" dirty="0">
                <a:latin typeface="Arial MT"/>
                <a:cs typeface="Arial MT"/>
              </a:rPr>
              <a:t>implemented</a:t>
            </a:r>
            <a:r>
              <a:rPr sz="2100" spc="75" dirty="0">
                <a:latin typeface="Arial MT"/>
                <a:cs typeface="Arial MT"/>
              </a:rPr>
              <a:t> </a:t>
            </a:r>
            <a:r>
              <a:rPr sz="2100" dirty="0">
                <a:latin typeface="Arial MT"/>
                <a:cs typeface="Arial MT"/>
              </a:rPr>
              <a:t>as</a:t>
            </a:r>
            <a:r>
              <a:rPr sz="2100" spc="-35" dirty="0">
                <a:latin typeface="Arial MT"/>
                <a:cs typeface="Arial MT"/>
              </a:rPr>
              <a:t> </a:t>
            </a:r>
            <a:r>
              <a:rPr sz="2100" dirty="0">
                <a:latin typeface="Arial MT"/>
                <a:cs typeface="Arial MT"/>
              </a:rPr>
              <a:t>linked</a:t>
            </a:r>
            <a:r>
              <a:rPr sz="2100" spc="-60" dirty="0">
                <a:latin typeface="Arial MT"/>
                <a:cs typeface="Arial MT"/>
              </a:rPr>
              <a:t> </a:t>
            </a:r>
            <a:r>
              <a:rPr sz="2100" spc="60" dirty="0">
                <a:latin typeface="Arial MT"/>
                <a:cs typeface="Arial MT"/>
              </a:rPr>
              <a:t>lists</a:t>
            </a:r>
            <a:endParaRPr sz="2100">
              <a:latin typeface="Arial MT"/>
              <a:cs typeface="Arial MT"/>
            </a:endParaRPr>
          </a:p>
          <a:p>
            <a:pPr marL="758825" lvl="1" indent="-291465">
              <a:lnSpc>
                <a:spcPct val="100000"/>
              </a:lnSpc>
              <a:spcBef>
                <a:spcPts val="310"/>
              </a:spcBef>
              <a:buChar char="—"/>
              <a:tabLst>
                <a:tab pos="758825" algn="l"/>
              </a:tabLst>
            </a:pPr>
            <a:r>
              <a:rPr sz="2150" spc="-100" dirty="0">
                <a:latin typeface="Arial MT"/>
                <a:cs typeface="Arial MT"/>
              </a:rPr>
              <a:t>Dynamic</a:t>
            </a:r>
            <a:r>
              <a:rPr sz="2150" spc="10" dirty="0">
                <a:latin typeface="Arial MT"/>
                <a:cs typeface="Arial MT"/>
              </a:rPr>
              <a:t> </a:t>
            </a:r>
            <a:r>
              <a:rPr sz="2150" spc="-90" dirty="0">
                <a:latin typeface="Arial MT"/>
                <a:cs typeface="Arial MT"/>
              </a:rPr>
              <a:t>Implementation</a:t>
            </a:r>
            <a:r>
              <a:rPr sz="2150" spc="-65" dirty="0">
                <a:latin typeface="Arial MT"/>
                <a:cs typeface="Arial MT"/>
              </a:rPr>
              <a:t> </a:t>
            </a:r>
            <a:r>
              <a:rPr sz="2150" spc="-35" dirty="0">
                <a:latin typeface="Arial MT"/>
                <a:cs typeface="Arial MT"/>
              </a:rPr>
              <a:t>is</a:t>
            </a:r>
            <a:r>
              <a:rPr sz="2150" spc="-114" dirty="0">
                <a:latin typeface="Arial MT"/>
                <a:cs typeface="Arial MT"/>
              </a:rPr>
              <a:t> </a:t>
            </a:r>
            <a:r>
              <a:rPr sz="2150" spc="-90" dirty="0">
                <a:latin typeface="Arial MT"/>
                <a:cs typeface="Arial MT"/>
              </a:rPr>
              <a:t>done</a:t>
            </a:r>
            <a:r>
              <a:rPr sz="2150" spc="-20" dirty="0">
                <a:latin typeface="Arial MT"/>
                <a:cs typeface="Arial MT"/>
              </a:rPr>
              <a:t> </a:t>
            </a:r>
            <a:r>
              <a:rPr sz="2150" spc="-100" dirty="0">
                <a:latin typeface="Arial MT"/>
                <a:cs typeface="Arial MT"/>
              </a:rPr>
              <a:t>through</a:t>
            </a:r>
            <a:r>
              <a:rPr sz="2150" spc="-50" dirty="0">
                <a:latin typeface="Arial MT"/>
                <a:cs typeface="Arial MT"/>
              </a:rPr>
              <a:t> </a:t>
            </a:r>
            <a:r>
              <a:rPr sz="2150" spc="-10" dirty="0">
                <a:latin typeface="Arial MT"/>
                <a:cs typeface="Arial MT"/>
              </a:rPr>
              <a:t>pointers</a:t>
            </a:r>
            <a:endParaRPr sz="2150">
              <a:latin typeface="Arial MT"/>
              <a:cs typeface="Arial MT"/>
            </a:endParaRPr>
          </a:p>
          <a:p>
            <a:pPr marL="755650" lvl="1" indent="-288290">
              <a:lnSpc>
                <a:spcPct val="100000"/>
              </a:lnSpc>
              <a:spcBef>
                <a:spcPts val="355"/>
              </a:spcBef>
              <a:buChar char="—"/>
              <a:tabLst>
                <a:tab pos="755650" algn="l"/>
              </a:tabLst>
            </a:pPr>
            <a:r>
              <a:rPr sz="2100" spc="-45" dirty="0">
                <a:latin typeface="Arial MT"/>
                <a:cs typeface="Arial MT"/>
              </a:rPr>
              <a:t>The</a:t>
            </a:r>
            <a:r>
              <a:rPr sz="2100" spc="-105" dirty="0">
                <a:latin typeface="Arial MT"/>
                <a:cs typeface="Arial MT"/>
              </a:rPr>
              <a:t> </a:t>
            </a:r>
            <a:r>
              <a:rPr sz="2100" spc="-45" dirty="0">
                <a:latin typeface="Arial MT"/>
                <a:cs typeface="Arial MT"/>
              </a:rPr>
              <a:t>memory</a:t>
            </a:r>
            <a:r>
              <a:rPr sz="2100" spc="-100" dirty="0">
                <a:latin typeface="Arial MT"/>
                <a:cs typeface="Arial MT"/>
              </a:rPr>
              <a:t> </a:t>
            </a:r>
            <a:r>
              <a:rPr sz="2100" dirty="0">
                <a:latin typeface="Arial MT"/>
                <a:cs typeface="Arial MT"/>
              </a:rPr>
              <a:t>is</a:t>
            </a:r>
            <a:r>
              <a:rPr sz="2100" spc="-150" dirty="0">
                <a:latin typeface="Arial MT"/>
                <a:cs typeface="Arial MT"/>
              </a:rPr>
              <a:t> </a:t>
            </a:r>
            <a:r>
              <a:rPr sz="2100" spc="-30" dirty="0">
                <a:latin typeface="Arial MT"/>
                <a:cs typeface="Arial MT"/>
              </a:rPr>
              <a:t>efficiently</a:t>
            </a:r>
            <a:r>
              <a:rPr sz="2100" spc="-80" dirty="0">
                <a:latin typeface="Arial MT"/>
                <a:cs typeface="Arial MT"/>
              </a:rPr>
              <a:t> </a:t>
            </a:r>
            <a:r>
              <a:rPr sz="2100" spc="-35" dirty="0">
                <a:latin typeface="Arial MT"/>
                <a:cs typeface="Arial MT"/>
              </a:rPr>
              <a:t>utilize</a:t>
            </a:r>
            <a:r>
              <a:rPr sz="2100" spc="-25" dirty="0">
                <a:latin typeface="Arial MT"/>
                <a:cs typeface="Arial MT"/>
              </a:rPr>
              <a:t> </a:t>
            </a:r>
            <a:r>
              <a:rPr sz="2100" spc="-50" dirty="0">
                <a:latin typeface="Arial MT"/>
                <a:cs typeface="Arial MT"/>
              </a:rPr>
              <a:t>with</a:t>
            </a:r>
            <a:r>
              <a:rPr sz="2100" spc="-95" dirty="0">
                <a:latin typeface="Arial MT"/>
                <a:cs typeface="Arial MT"/>
              </a:rPr>
              <a:t> </a:t>
            </a:r>
            <a:r>
              <a:rPr sz="2100" spc="-50" dirty="0">
                <a:latin typeface="Arial MT"/>
                <a:cs typeface="Arial MT"/>
              </a:rPr>
              <a:t>Dynamic</a:t>
            </a:r>
            <a:r>
              <a:rPr sz="2100" spc="-30" dirty="0">
                <a:latin typeface="Arial MT"/>
                <a:cs typeface="Arial MT"/>
              </a:rPr>
              <a:t> </a:t>
            </a:r>
            <a:r>
              <a:rPr sz="2100" spc="-10" dirty="0">
                <a:latin typeface="Arial MT"/>
                <a:cs typeface="Arial MT"/>
              </a:rPr>
              <a:t>Implementations</a:t>
            </a:r>
            <a:endParaRPr sz="21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46608" y="2661046"/>
            <a:ext cx="4723804" cy="3277195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10490" rIns="0" bIns="0" rtlCol="0">
            <a:spAutoFit/>
          </a:bodyPr>
          <a:lstStyle/>
          <a:p>
            <a:pPr marL="2027555">
              <a:lnSpc>
                <a:spcPct val="100000"/>
              </a:lnSpc>
              <a:spcBef>
                <a:spcPts val="870"/>
              </a:spcBef>
            </a:pPr>
            <a:r>
              <a:rPr spc="-25" dirty="0"/>
              <a:t>Static</a:t>
            </a:r>
            <a:r>
              <a:rPr spc="-155" dirty="0"/>
              <a:t> </a:t>
            </a:r>
            <a:r>
              <a:rPr spc="-50" dirty="0"/>
              <a:t>Implementation</a:t>
            </a:r>
          </a:p>
          <a:p>
            <a:pPr marL="12700">
              <a:lnSpc>
                <a:spcPct val="100000"/>
              </a:lnSpc>
              <a:spcBef>
                <a:spcPts val="725"/>
              </a:spcBef>
            </a:pPr>
            <a:r>
              <a:rPr sz="3250" spc="-260" dirty="0"/>
              <a:t>A</a:t>
            </a:r>
            <a:r>
              <a:rPr sz="3250" spc="-90" dirty="0"/>
              <a:t> </a:t>
            </a:r>
            <a:r>
              <a:rPr sz="3250" spc="-10" dirty="0"/>
              <a:t>better</a:t>
            </a:r>
            <a:r>
              <a:rPr sz="3250" spc="-95" dirty="0"/>
              <a:t> </a:t>
            </a:r>
            <a:r>
              <a:rPr sz="3250" spc="-10" dirty="0"/>
              <a:t>Implementation:</a:t>
            </a:r>
            <a:endParaRPr sz="3250"/>
          </a:p>
        </p:txBody>
      </p:sp>
      <p:sp>
        <p:nvSpPr>
          <p:cNvPr id="6" name="object 6"/>
          <p:cNvSpPr txBox="1"/>
          <p:nvPr/>
        </p:nvSpPr>
        <p:spPr>
          <a:xfrm>
            <a:off x="929195" y="3518246"/>
            <a:ext cx="437515" cy="316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900" i="1" spc="-70" dirty="0">
                <a:latin typeface="Arial"/>
                <a:cs typeface="Arial"/>
              </a:rPr>
              <a:t>tO|0</a:t>
            </a:r>
            <a:endParaRPr sz="19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611025" y="5403155"/>
            <a:ext cx="1414780" cy="4273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600" i="1" spc="-35" dirty="0">
                <a:latin typeface="Calibri"/>
                <a:cs typeface="Calibri"/>
              </a:rPr>
              <a:t>maxlength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328732" y="3517367"/>
            <a:ext cx="2231390" cy="939165"/>
          </a:xfrm>
          <a:prstGeom prst="rect">
            <a:avLst/>
          </a:prstGeom>
        </p:spPr>
        <p:txBody>
          <a:bodyPr vert="horz" wrap="square" lIns="0" tIns="914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sz="2450" dirty="0">
                <a:latin typeface="Arial MT"/>
                <a:cs typeface="Arial MT"/>
              </a:rPr>
              <a:t>First</a:t>
            </a:r>
            <a:r>
              <a:rPr sz="2450" spc="-140" dirty="0">
                <a:latin typeface="Arial MT"/>
                <a:cs typeface="Arial MT"/>
              </a:rPr>
              <a:t> </a:t>
            </a:r>
            <a:r>
              <a:rPr sz="2450" spc="-10" dirty="0">
                <a:latin typeface="Arial MT"/>
                <a:cs typeface="Arial MT"/>
              </a:rPr>
              <a:t>Element</a:t>
            </a:r>
            <a:endParaRPr sz="2450">
              <a:latin typeface="Arial MT"/>
              <a:cs typeface="Arial MT"/>
            </a:endParaRPr>
          </a:p>
          <a:p>
            <a:pPr marL="14604">
              <a:lnSpc>
                <a:spcPct val="100000"/>
              </a:lnSpc>
              <a:spcBef>
                <a:spcPts val="630"/>
              </a:spcBef>
            </a:pPr>
            <a:r>
              <a:rPr sz="2500" spc="-70" dirty="0">
                <a:latin typeface="Arial MT"/>
                <a:cs typeface="Arial MT"/>
              </a:rPr>
              <a:t>Second</a:t>
            </a:r>
            <a:r>
              <a:rPr sz="2500" spc="-60" dirty="0">
                <a:latin typeface="Arial MT"/>
                <a:cs typeface="Arial MT"/>
              </a:rPr>
              <a:t> </a:t>
            </a:r>
            <a:r>
              <a:rPr sz="2500" spc="-70" dirty="0">
                <a:latin typeface="Arial MT"/>
                <a:cs typeface="Arial MT"/>
              </a:rPr>
              <a:t>Element</a:t>
            </a:r>
            <a:endParaRPr sz="2500">
              <a:latin typeface="Arial MT"/>
              <a:cs typeface="Arial M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327606" y="5573563"/>
            <a:ext cx="1782445" cy="40513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500" spc="105" dirty="0">
                <a:latin typeface="Calibri"/>
                <a:cs typeface="Calibri"/>
              </a:rPr>
              <a:t>Last</a:t>
            </a:r>
            <a:r>
              <a:rPr sz="2500" spc="120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Element</a:t>
            </a:r>
            <a:endParaRPr sz="25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46608" y="2661046"/>
            <a:ext cx="4723804" cy="3277195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10490" rIns="0" bIns="0" rtlCol="0">
            <a:spAutoFit/>
          </a:bodyPr>
          <a:lstStyle/>
          <a:p>
            <a:pPr marL="2027555">
              <a:lnSpc>
                <a:spcPct val="100000"/>
              </a:lnSpc>
              <a:spcBef>
                <a:spcPts val="870"/>
              </a:spcBef>
            </a:pPr>
            <a:r>
              <a:rPr spc="-25" dirty="0"/>
              <a:t>Static</a:t>
            </a:r>
            <a:r>
              <a:rPr spc="-155" dirty="0"/>
              <a:t> </a:t>
            </a:r>
            <a:r>
              <a:rPr spc="-50" dirty="0"/>
              <a:t>Implementation</a:t>
            </a:r>
          </a:p>
          <a:p>
            <a:pPr marL="12700">
              <a:lnSpc>
                <a:spcPct val="100000"/>
              </a:lnSpc>
              <a:spcBef>
                <a:spcPts val="725"/>
              </a:spcBef>
            </a:pPr>
            <a:r>
              <a:rPr sz="3250" spc="-260" dirty="0"/>
              <a:t>A</a:t>
            </a:r>
            <a:r>
              <a:rPr sz="3250" spc="-90" dirty="0"/>
              <a:t> </a:t>
            </a:r>
            <a:r>
              <a:rPr sz="3250" spc="-10" dirty="0"/>
              <a:t>better</a:t>
            </a:r>
            <a:r>
              <a:rPr sz="3250" spc="-95" dirty="0"/>
              <a:t> </a:t>
            </a:r>
            <a:r>
              <a:rPr sz="3250" spc="-10" dirty="0"/>
              <a:t>Implementation:</a:t>
            </a:r>
            <a:endParaRPr sz="3250"/>
          </a:p>
        </p:txBody>
      </p:sp>
      <p:sp>
        <p:nvSpPr>
          <p:cNvPr id="6" name="object 6"/>
          <p:cNvSpPr txBox="1"/>
          <p:nvPr/>
        </p:nvSpPr>
        <p:spPr>
          <a:xfrm>
            <a:off x="929195" y="3518246"/>
            <a:ext cx="437515" cy="316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900" i="1" spc="-70" dirty="0">
                <a:latin typeface="Arial"/>
                <a:cs typeface="Arial"/>
              </a:rPr>
              <a:t>tO|0</a:t>
            </a:r>
            <a:endParaRPr sz="19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611025" y="5403155"/>
            <a:ext cx="1414780" cy="4273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600" i="1" spc="-35" dirty="0">
                <a:latin typeface="Calibri"/>
                <a:cs typeface="Calibri"/>
              </a:rPr>
              <a:t>maxlength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328732" y="3517367"/>
            <a:ext cx="2231390" cy="939165"/>
          </a:xfrm>
          <a:prstGeom prst="rect">
            <a:avLst/>
          </a:prstGeom>
        </p:spPr>
        <p:txBody>
          <a:bodyPr vert="horz" wrap="square" lIns="0" tIns="914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sz="2450" dirty="0">
                <a:latin typeface="Arial MT"/>
                <a:cs typeface="Arial MT"/>
              </a:rPr>
              <a:t>First</a:t>
            </a:r>
            <a:r>
              <a:rPr sz="2450" spc="-140" dirty="0">
                <a:latin typeface="Arial MT"/>
                <a:cs typeface="Arial MT"/>
              </a:rPr>
              <a:t> </a:t>
            </a:r>
            <a:r>
              <a:rPr sz="2450" spc="-10" dirty="0">
                <a:latin typeface="Arial MT"/>
                <a:cs typeface="Arial MT"/>
              </a:rPr>
              <a:t>Element</a:t>
            </a:r>
            <a:endParaRPr sz="2450">
              <a:latin typeface="Arial MT"/>
              <a:cs typeface="Arial MT"/>
            </a:endParaRPr>
          </a:p>
          <a:p>
            <a:pPr marL="14604">
              <a:lnSpc>
                <a:spcPct val="100000"/>
              </a:lnSpc>
              <a:spcBef>
                <a:spcPts val="630"/>
              </a:spcBef>
            </a:pPr>
            <a:r>
              <a:rPr sz="2500" spc="-70" dirty="0">
                <a:latin typeface="Arial MT"/>
                <a:cs typeface="Arial MT"/>
              </a:rPr>
              <a:t>Second</a:t>
            </a:r>
            <a:r>
              <a:rPr sz="2500" spc="-60" dirty="0">
                <a:latin typeface="Arial MT"/>
                <a:cs typeface="Arial MT"/>
              </a:rPr>
              <a:t> </a:t>
            </a:r>
            <a:r>
              <a:rPr sz="2500" spc="-70" dirty="0">
                <a:latin typeface="Arial MT"/>
                <a:cs typeface="Arial MT"/>
              </a:rPr>
              <a:t>Element</a:t>
            </a:r>
            <a:endParaRPr sz="2500">
              <a:latin typeface="Arial MT"/>
              <a:cs typeface="Arial M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327606" y="5573563"/>
            <a:ext cx="1782445" cy="40513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500" spc="105" dirty="0">
                <a:latin typeface="Calibri"/>
                <a:cs typeface="Calibri"/>
              </a:rPr>
              <a:t>Last</a:t>
            </a:r>
            <a:r>
              <a:rPr sz="2500" spc="120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Element</a:t>
            </a:r>
            <a:endParaRPr sz="25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</TotalTime>
  <Words>621</Words>
  <Application>Microsoft Office PowerPoint</Application>
  <PresentationFormat>On-screen Show (4:3)</PresentationFormat>
  <Paragraphs>178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Arial MT</vt:lpstr>
      <vt:lpstr>Calibri</vt:lpstr>
      <vt:lpstr>Calibri Light</vt:lpstr>
      <vt:lpstr>Impact</vt:lpstr>
      <vt:lpstr>Times New Roman</vt:lpstr>
      <vt:lpstr>Office Theme</vt:lpstr>
      <vt:lpstr>PowerPoint Presentation</vt:lpstr>
      <vt:lpstr>Stacks</vt:lpstr>
      <vt:lpstr>PowerPoint Presentation</vt:lpstr>
      <vt:lpstr>Operation On Stack</vt:lpstr>
      <vt:lpstr>Push and Pop</vt:lpstr>
      <vt:lpstr>Stack-Reiated Terms</vt:lpstr>
      <vt:lpstr>Stack Impiementation</vt:lpstr>
      <vt:lpstr>Static Implementation A better Implementation:</vt:lpstr>
      <vt:lpstr>Static Implementation A better Implementation:</vt:lpstr>
      <vt:lpstr>Static Implementation A better Implementation:</vt:lpstr>
      <vt:lpstr>Static Implementation A better Implementation:</vt:lpstr>
      <vt:lpstr>A Simpie Stack Class</vt:lpstr>
      <vt:lpstr>PowerPoint Presentation</vt:lpstr>
      <vt:lpstr>Push()</vt:lpstr>
      <vt:lpstr>void IntStack::pop()</vt:lpstr>
      <vt:lpstr>Dynamic Implementation of Stacks</vt:lpstr>
      <vt:lpstr>Dynamic Implementation of Stack</vt:lpstr>
      <vt:lpstr>Push() Function</vt:lpstr>
      <vt:lpstr>Pop() Function</vt:lpstr>
      <vt:lpstr>Stack applications</vt:lpstr>
      <vt:lpstr>C++ Run-time Stack</vt:lpstr>
      <vt:lpstr>Dynamic Variables: ‘new’ operator</vt:lpstr>
      <vt:lpstr>Dynamic Variables: ‘delete’ operator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Structure and Aìgorithms</dc:title>
  <dc:creator>SYSTEM 8</dc:creator>
  <cp:lastModifiedBy>System 2</cp:lastModifiedBy>
  <cp:revision>9</cp:revision>
  <dcterms:created xsi:type="dcterms:W3CDTF">2024-07-11T06:22:10Z</dcterms:created>
  <dcterms:modified xsi:type="dcterms:W3CDTF">2024-07-12T06:08:28Z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2024-07-11T00:00:00Z</vt:filetime>
  </property>
  <property fmtid="{D5CDD505-2E9C-101B-9397-08002B2CF9AE}" pid="3" name="Producer">
    <vt:lpwstr>jsPDF 1.3.2 2016-09-30T20:33:17.116Z:jameshall</vt:lpwstr>
  </property>
  <property fmtid="{D5CDD505-2E9C-101B-9397-08002B2CF9AE}" pid="4" name="LastSaved">
    <vt:filetime>2024-07-11T00:00:00Z</vt:filetime>
  </property>
</Properties>
</file>