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8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696464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20" dirty="0"/>
              <a:t>2</a:t>
            </a:r>
            <a:fld id="{81D60167-4931-47E6-BA6A-407CBD079E47}" type="slidenum">
              <a:rPr spc="20" dirty="0"/>
              <a:t>‹#›</a:t>
            </a:fld>
            <a:endParaRPr spc="2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5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696464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20" dirty="0"/>
              <a:t>2</a:t>
            </a:r>
            <a:fld id="{81D60167-4931-47E6-BA6A-407CBD079E47}" type="slidenum">
              <a:rPr spc="20" dirty="0"/>
              <a:t>‹#›</a:t>
            </a:fld>
            <a:endParaRPr spc="2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696464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20" dirty="0"/>
              <a:t>2</a:t>
            </a:r>
            <a:fld id="{81D60167-4931-47E6-BA6A-407CBD079E47}" type="slidenum">
              <a:rPr spc="20" dirty="0"/>
              <a:t>‹#›</a:t>
            </a:fld>
            <a:endParaRPr spc="2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696464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20" dirty="0"/>
              <a:t>2</a:t>
            </a:r>
            <a:fld id="{81D60167-4931-47E6-BA6A-407CBD079E47}" type="slidenum">
              <a:rPr spc="20" dirty="0"/>
              <a:t>‹#›</a:t>
            </a:fld>
            <a:endParaRPr spc="2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696464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20" dirty="0"/>
              <a:t>2</a:t>
            </a:r>
            <a:fld id="{81D60167-4931-47E6-BA6A-407CBD079E47}" type="slidenum">
              <a:rPr spc="20" dirty="0"/>
              <a:t>‹#›</a:t>
            </a:fld>
            <a:endParaRPr spc="2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008" y="184404"/>
            <a:ext cx="9928860" cy="3702050"/>
          </a:xfrm>
          <a:custGeom>
            <a:avLst/>
            <a:gdLst/>
            <a:ahLst/>
            <a:cxnLst/>
            <a:rect l="l" t="t" r="r" b="b"/>
            <a:pathLst>
              <a:path w="9928860" h="3702050">
                <a:moveTo>
                  <a:pt x="13715" y="3701795"/>
                </a:moveTo>
                <a:lnTo>
                  <a:pt x="0" y="3701795"/>
                </a:lnTo>
                <a:lnTo>
                  <a:pt x="117" y="350520"/>
                </a:lnTo>
                <a:lnTo>
                  <a:pt x="7619" y="295656"/>
                </a:lnTo>
                <a:lnTo>
                  <a:pt x="28955" y="227076"/>
                </a:lnTo>
                <a:lnTo>
                  <a:pt x="62483" y="163067"/>
                </a:lnTo>
                <a:lnTo>
                  <a:pt x="108204" y="108203"/>
                </a:lnTo>
                <a:lnTo>
                  <a:pt x="149352" y="74676"/>
                </a:lnTo>
                <a:lnTo>
                  <a:pt x="163068" y="64007"/>
                </a:lnTo>
                <a:lnTo>
                  <a:pt x="178308" y="53339"/>
                </a:lnTo>
                <a:lnTo>
                  <a:pt x="193548" y="45719"/>
                </a:lnTo>
                <a:lnTo>
                  <a:pt x="210311" y="36576"/>
                </a:lnTo>
                <a:lnTo>
                  <a:pt x="260604" y="16764"/>
                </a:lnTo>
                <a:lnTo>
                  <a:pt x="313944" y="4571"/>
                </a:lnTo>
                <a:lnTo>
                  <a:pt x="370331" y="0"/>
                </a:lnTo>
                <a:lnTo>
                  <a:pt x="9558528" y="0"/>
                </a:lnTo>
                <a:lnTo>
                  <a:pt x="9614916" y="4571"/>
                </a:lnTo>
                <a:lnTo>
                  <a:pt x="9633204" y="7619"/>
                </a:lnTo>
                <a:lnTo>
                  <a:pt x="9651492" y="12191"/>
                </a:lnTo>
                <a:lnTo>
                  <a:pt x="9657080" y="13715"/>
                </a:lnTo>
                <a:lnTo>
                  <a:pt x="370331" y="13715"/>
                </a:lnTo>
                <a:lnTo>
                  <a:pt x="315468" y="18288"/>
                </a:lnTo>
                <a:lnTo>
                  <a:pt x="265176" y="30479"/>
                </a:lnTo>
                <a:lnTo>
                  <a:pt x="216408" y="48767"/>
                </a:lnTo>
                <a:lnTo>
                  <a:pt x="201168" y="57912"/>
                </a:lnTo>
                <a:lnTo>
                  <a:pt x="185928" y="65531"/>
                </a:lnTo>
                <a:lnTo>
                  <a:pt x="143256" y="96012"/>
                </a:lnTo>
                <a:lnTo>
                  <a:pt x="106680" y="131063"/>
                </a:lnTo>
                <a:lnTo>
                  <a:pt x="74676" y="170687"/>
                </a:lnTo>
                <a:lnTo>
                  <a:pt x="57911" y="201167"/>
                </a:lnTo>
                <a:lnTo>
                  <a:pt x="48767" y="216408"/>
                </a:lnTo>
                <a:lnTo>
                  <a:pt x="42671" y="231647"/>
                </a:lnTo>
                <a:lnTo>
                  <a:pt x="35051" y="248411"/>
                </a:lnTo>
                <a:lnTo>
                  <a:pt x="30479" y="263652"/>
                </a:lnTo>
                <a:lnTo>
                  <a:pt x="25907" y="281939"/>
                </a:lnTo>
                <a:lnTo>
                  <a:pt x="21335" y="298704"/>
                </a:lnTo>
                <a:lnTo>
                  <a:pt x="18287" y="315467"/>
                </a:lnTo>
                <a:lnTo>
                  <a:pt x="13715" y="370332"/>
                </a:lnTo>
                <a:lnTo>
                  <a:pt x="13715" y="3701795"/>
                </a:lnTo>
                <a:close/>
              </a:path>
              <a:path w="9928860" h="3702050">
                <a:moveTo>
                  <a:pt x="9928860" y="3701795"/>
                </a:moveTo>
                <a:lnTo>
                  <a:pt x="9915144" y="3701795"/>
                </a:lnTo>
                <a:lnTo>
                  <a:pt x="9915144" y="352043"/>
                </a:lnTo>
                <a:lnTo>
                  <a:pt x="9913620" y="333756"/>
                </a:lnTo>
                <a:lnTo>
                  <a:pt x="9910571" y="316991"/>
                </a:lnTo>
                <a:lnTo>
                  <a:pt x="9907524" y="298704"/>
                </a:lnTo>
                <a:lnTo>
                  <a:pt x="9893807" y="248411"/>
                </a:lnTo>
                <a:lnTo>
                  <a:pt x="9872471" y="201167"/>
                </a:lnTo>
                <a:lnTo>
                  <a:pt x="9843516" y="156971"/>
                </a:lnTo>
                <a:lnTo>
                  <a:pt x="9797796" y="106679"/>
                </a:lnTo>
                <a:lnTo>
                  <a:pt x="9758171" y="74676"/>
                </a:lnTo>
                <a:lnTo>
                  <a:pt x="9713976" y="50291"/>
                </a:lnTo>
                <a:lnTo>
                  <a:pt x="9665208" y="30479"/>
                </a:lnTo>
                <a:lnTo>
                  <a:pt x="9613392" y="18288"/>
                </a:lnTo>
                <a:lnTo>
                  <a:pt x="9558528" y="13715"/>
                </a:lnTo>
                <a:lnTo>
                  <a:pt x="9657080" y="13715"/>
                </a:lnTo>
                <a:lnTo>
                  <a:pt x="9703307" y="28955"/>
                </a:lnTo>
                <a:lnTo>
                  <a:pt x="9735312" y="45719"/>
                </a:lnTo>
                <a:lnTo>
                  <a:pt x="9750552" y="53339"/>
                </a:lnTo>
                <a:lnTo>
                  <a:pt x="9765792" y="64007"/>
                </a:lnTo>
                <a:lnTo>
                  <a:pt x="9779507" y="73152"/>
                </a:lnTo>
                <a:lnTo>
                  <a:pt x="9794748" y="85343"/>
                </a:lnTo>
                <a:lnTo>
                  <a:pt x="9806939" y="96012"/>
                </a:lnTo>
                <a:lnTo>
                  <a:pt x="9820656" y="108203"/>
                </a:lnTo>
                <a:lnTo>
                  <a:pt x="9832848" y="121919"/>
                </a:lnTo>
                <a:lnTo>
                  <a:pt x="9843516" y="135635"/>
                </a:lnTo>
                <a:lnTo>
                  <a:pt x="9855707" y="149352"/>
                </a:lnTo>
                <a:lnTo>
                  <a:pt x="9864852" y="163067"/>
                </a:lnTo>
                <a:lnTo>
                  <a:pt x="9875520" y="178308"/>
                </a:lnTo>
                <a:lnTo>
                  <a:pt x="9884664" y="193547"/>
                </a:lnTo>
                <a:lnTo>
                  <a:pt x="9892284" y="210311"/>
                </a:lnTo>
                <a:lnTo>
                  <a:pt x="9899903" y="225552"/>
                </a:lnTo>
                <a:lnTo>
                  <a:pt x="9906000" y="242315"/>
                </a:lnTo>
                <a:lnTo>
                  <a:pt x="9921239" y="295656"/>
                </a:lnTo>
                <a:lnTo>
                  <a:pt x="9928860" y="350520"/>
                </a:lnTo>
                <a:lnTo>
                  <a:pt x="9928860" y="37017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56581" y="136604"/>
            <a:ext cx="5290184" cy="629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9270" y="1199824"/>
            <a:ext cx="9127490" cy="51542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5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93724" y="7032859"/>
            <a:ext cx="1761489" cy="249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rgbClr val="696464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428480" y="7035311"/>
            <a:ext cx="280670" cy="247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20" dirty="0"/>
              <a:t>2</a:t>
            </a:r>
            <a:fld id="{81D60167-4931-47E6-BA6A-407CBD079E47}" type="slidenum">
              <a:rPr spc="20" dirty="0"/>
              <a:t>‹#›</a:t>
            </a:fld>
            <a:endParaRPr spc="2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14300"/>
            <a:ext cx="10058400" cy="3771900"/>
            <a:chOff x="0" y="114300"/>
            <a:chExt cx="10058400" cy="37719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14300"/>
              <a:ext cx="10058400" cy="37719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114300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3771900"/>
                  </a:moveTo>
                  <a:lnTo>
                    <a:pt x="0" y="3771900"/>
                  </a:lnTo>
                  <a:lnTo>
                    <a:pt x="0" y="0"/>
                  </a:lnTo>
                  <a:lnTo>
                    <a:pt x="10058400" y="0"/>
                  </a:lnTo>
                  <a:lnTo>
                    <a:pt x="10058400" y="37719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7" y="192023"/>
              <a:ext cx="9826752" cy="18897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3152" y="381000"/>
              <a:ext cx="9913619" cy="350520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65532" y="184404"/>
              <a:ext cx="9928860" cy="3702050"/>
            </a:xfrm>
            <a:custGeom>
              <a:avLst/>
              <a:gdLst/>
              <a:ahLst/>
              <a:cxnLst/>
              <a:rect l="l" t="t" r="r" b="b"/>
              <a:pathLst>
                <a:path w="9928860" h="3702050">
                  <a:moveTo>
                    <a:pt x="13715" y="3701795"/>
                  </a:moveTo>
                  <a:lnTo>
                    <a:pt x="0" y="3701795"/>
                  </a:lnTo>
                  <a:lnTo>
                    <a:pt x="117" y="350520"/>
                  </a:lnTo>
                  <a:lnTo>
                    <a:pt x="7619" y="295656"/>
                  </a:lnTo>
                  <a:lnTo>
                    <a:pt x="28955" y="227076"/>
                  </a:lnTo>
                  <a:lnTo>
                    <a:pt x="62483" y="163067"/>
                  </a:lnTo>
                  <a:lnTo>
                    <a:pt x="108204" y="108203"/>
                  </a:lnTo>
                  <a:lnTo>
                    <a:pt x="147828" y="74676"/>
                  </a:lnTo>
                  <a:lnTo>
                    <a:pt x="193548" y="45719"/>
                  </a:lnTo>
                  <a:lnTo>
                    <a:pt x="208787" y="36576"/>
                  </a:lnTo>
                  <a:lnTo>
                    <a:pt x="225551" y="28955"/>
                  </a:lnTo>
                  <a:lnTo>
                    <a:pt x="259080" y="16764"/>
                  </a:lnTo>
                  <a:lnTo>
                    <a:pt x="295655" y="7619"/>
                  </a:lnTo>
                  <a:lnTo>
                    <a:pt x="332231" y="1523"/>
                  </a:lnTo>
                  <a:lnTo>
                    <a:pt x="350520" y="1523"/>
                  </a:lnTo>
                  <a:lnTo>
                    <a:pt x="370331" y="0"/>
                  </a:lnTo>
                  <a:lnTo>
                    <a:pt x="9558528" y="0"/>
                  </a:lnTo>
                  <a:lnTo>
                    <a:pt x="9614916" y="4571"/>
                  </a:lnTo>
                  <a:lnTo>
                    <a:pt x="9633204" y="7619"/>
                  </a:lnTo>
                  <a:lnTo>
                    <a:pt x="9651492" y="12191"/>
                  </a:lnTo>
                  <a:lnTo>
                    <a:pt x="9657080" y="13715"/>
                  </a:lnTo>
                  <a:lnTo>
                    <a:pt x="370331" y="13715"/>
                  </a:lnTo>
                  <a:lnTo>
                    <a:pt x="315468" y="18288"/>
                  </a:lnTo>
                  <a:lnTo>
                    <a:pt x="298704" y="21335"/>
                  </a:lnTo>
                  <a:lnTo>
                    <a:pt x="280416" y="25907"/>
                  </a:lnTo>
                  <a:lnTo>
                    <a:pt x="263652" y="30479"/>
                  </a:lnTo>
                  <a:lnTo>
                    <a:pt x="248411" y="36576"/>
                  </a:lnTo>
                  <a:lnTo>
                    <a:pt x="231648" y="42671"/>
                  </a:lnTo>
                  <a:lnTo>
                    <a:pt x="216408" y="48767"/>
                  </a:lnTo>
                  <a:lnTo>
                    <a:pt x="201168" y="57912"/>
                  </a:lnTo>
                  <a:lnTo>
                    <a:pt x="185928" y="65531"/>
                  </a:lnTo>
                  <a:lnTo>
                    <a:pt x="143256" y="96012"/>
                  </a:lnTo>
                  <a:lnTo>
                    <a:pt x="106680" y="131063"/>
                  </a:lnTo>
                  <a:lnTo>
                    <a:pt x="74676" y="170687"/>
                  </a:lnTo>
                  <a:lnTo>
                    <a:pt x="48767" y="216408"/>
                  </a:lnTo>
                  <a:lnTo>
                    <a:pt x="42671" y="231647"/>
                  </a:lnTo>
                  <a:lnTo>
                    <a:pt x="35051" y="248411"/>
                  </a:lnTo>
                  <a:lnTo>
                    <a:pt x="21335" y="298704"/>
                  </a:lnTo>
                  <a:lnTo>
                    <a:pt x="15239" y="333756"/>
                  </a:lnTo>
                  <a:lnTo>
                    <a:pt x="15239" y="352044"/>
                  </a:lnTo>
                  <a:lnTo>
                    <a:pt x="13715" y="370332"/>
                  </a:lnTo>
                  <a:lnTo>
                    <a:pt x="13715" y="3701795"/>
                  </a:lnTo>
                  <a:close/>
                </a:path>
                <a:path w="9928860" h="3702050">
                  <a:moveTo>
                    <a:pt x="9928860" y="3701795"/>
                  </a:moveTo>
                  <a:lnTo>
                    <a:pt x="9915143" y="3701795"/>
                  </a:lnTo>
                  <a:lnTo>
                    <a:pt x="9915143" y="370332"/>
                  </a:lnTo>
                  <a:lnTo>
                    <a:pt x="9913620" y="352044"/>
                  </a:lnTo>
                  <a:lnTo>
                    <a:pt x="9913620" y="333756"/>
                  </a:lnTo>
                  <a:lnTo>
                    <a:pt x="9910572" y="315467"/>
                  </a:lnTo>
                  <a:lnTo>
                    <a:pt x="9907524" y="298704"/>
                  </a:lnTo>
                  <a:lnTo>
                    <a:pt x="9893808" y="248411"/>
                  </a:lnTo>
                  <a:lnTo>
                    <a:pt x="9886188" y="231647"/>
                  </a:lnTo>
                  <a:lnTo>
                    <a:pt x="9880092" y="216408"/>
                  </a:lnTo>
                  <a:lnTo>
                    <a:pt x="9854183" y="172211"/>
                  </a:lnTo>
                  <a:lnTo>
                    <a:pt x="9822179" y="131063"/>
                  </a:lnTo>
                  <a:lnTo>
                    <a:pt x="9785604" y="96012"/>
                  </a:lnTo>
                  <a:lnTo>
                    <a:pt x="9742932" y="65531"/>
                  </a:lnTo>
                  <a:lnTo>
                    <a:pt x="9697211" y="42671"/>
                  </a:lnTo>
                  <a:lnTo>
                    <a:pt x="9648444" y="25907"/>
                  </a:lnTo>
                  <a:lnTo>
                    <a:pt x="9558528" y="13715"/>
                  </a:lnTo>
                  <a:lnTo>
                    <a:pt x="9657080" y="13715"/>
                  </a:lnTo>
                  <a:lnTo>
                    <a:pt x="9703308" y="28955"/>
                  </a:lnTo>
                  <a:lnTo>
                    <a:pt x="9735311" y="45719"/>
                  </a:lnTo>
                  <a:lnTo>
                    <a:pt x="9750552" y="53339"/>
                  </a:lnTo>
                  <a:lnTo>
                    <a:pt x="9765792" y="64007"/>
                  </a:lnTo>
                  <a:lnTo>
                    <a:pt x="9779508" y="73152"/>
                  </a:lnTo>
                  <a:lnTo>
                    <a:pt x="9794747" y="85343"/>
                  </a:lnTo>
                  <a:lnTo>
                    <a:pt x="9832847" y="121919"/>
                  </a:lnTo>
                  <a:lnTo>
                    <a:pt x="9864852" y="163067"/>
                  </a:lnTo>
                  <a:lnTo>
                    <a:pt x="9875520" y="178308"/>
                  </a:lnTo>
                  <a:lnTo>
                    <a:pt x="9884664" y="193547"/>
                  </a:lnTo>
                  <a:lnTo>
                    <a:pt x="9892283" y="210311"/>
                  </a:lnTo>
                  <a:lnTo>
                    <a:pt x="9899904" y="225552"/>
                  </a:lnTo>
                  <a:lnTo>
                    <a:pt x="9916668" y="277367"/>
                  </a:lnTo>
                  <a:lnTo>
                    <a:pt x="9927336" y="332232"/>
                  </a:lnTo>
                  <a:lnTo>
                    <a:pt x="9928860" y="350520"/>
                  </a:lnTo>
                  <a:lnTo>
                    <a:pt x="9928860" y="37017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0103" y="1652016"/>
              <a:ext cx="9923145" cy="132715"/>
            </a:xfrm>
            <a:custGeom>
              <a:avLst/>
              <a:gdLst/>
              <a:ahLst/>
              <a:cxnLst/>
              <a:rect l="l" t="t" r="r" b="b"/>
              <a:pathLst>
                <a:path w="9923145" h="132714">
                  <a:moveTo>
                    <a:pt x="9922763" y="132587"/>
                  </a:moveTo>
                  <a:lnTo>
                    <a:pt x="0" y="132587"/>
                  </a:lnTo>
                  <a:lnTo>
                    <a:pt x="0" y="0"/>
                  </a:lnTo>
                  <a:lnTo>
                    <a:pt x="9922763" y="0"/>
                  </a:lnTo>
                  <a:lnTo>
                    <a:pt x="9922763" y="132587"/>
                  </a:lnTo>
                  <a:close/>
                </a:path>
              </a:pathLst>
            </a:custGeom>
            <a:solidFill>
              <a:srgbClr val="E6B1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0103" y="3389376"/>
              <a:ext cx="9923145" cy="121920"/>
            </a:xfrm>
            <a:custGeom>
              <a:avLst/>
              <a:gdLst/>
              <a:ahLst/>
              <a:cxnLst/>
              <a:rect l="l" t="t" r="r" b="b"/>
              <a:pathLst>
                <a:path w="9923145" h="121920">
                  <a:moveTo>
                    <a:pt x="9922763" y="121920"/>
                  </a:moveTo>
                  <a:lnTo>
                    <a:pt x="0" y="121920"/>
                  </a:lnTo>
                  <a:lnTo>
                    <a:pt x="0" y="0"/>
                  </a:lnTo>
                  <a:lnTo>
                    <a:pt x="9922763" y="0"/>
                  </a:lnTo>
                  <a:lnTo>
                    <a:pt x="9922763" y="121920"/>
                  </a:lnTo>
                  <a:close/>
                </a:path>
              </a:pathLst>
            </a:custGeom>
            <a:solidFill>
              <a:srgbClr val="9083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0103" y="1784604"/>
            <a:ext cx="9923145" cy="1605280"/>
          </a:xfrm>
          <a:prstGeom prst="rect">
            <a:avLst/>
          </a:prstGeom>
          <a:solidFill>
            <a:srgbClr val="D34816"/>
          </a:solidFill>
        </p:spPr>
        <p:txBody>
          <a:bodyPr vert="horz" wrap="square" lIns="0" tIns="417830" rIns="0" bIns="0" rtlCol="0">
            <a:spAutoFit/>
          </a:bodyPr>
          <a:lstStyle/>
          <a:p>
            <a:pPr marR="1905" algn="ctr">
              <a:lnSpc>
                <a:spcPct val="100000"/>
              </a:lnSpc>
              <a:spcBef>
                <a:spcPts val="3290"/>
              </a:spcBef>
              <a:tabLst>
                <a:tab pos="3288665" algn="l"/>
              </a:tabLst>
            </a:pPr>
            <a:r>
              <a:rPr sz="4400" spc="-475" dirty="0">
                <a:solidFill>
                  <a:srgbClr val="FFFFFF"/>
                </a:solidFill>
              </a:rPr>
              <a:t>P</a:t>
            </a:r>
            <a:r>
              <a:rPr sz="4400" spc="-265" dirty="0">
                <a:solidFill>
                  <a:srgbClr val="FFFFFF"/>
                </a:solidFill>
              </a:rPr>
              <a:t>r</a:t>
            </a:r>
            <a:r>
              <a:rPr sz="4400" spc="-114" dirty="0">
                <a:solidFill>
                  <a:srgbClr val="FFFFFF"/>
                </a:solidFill>
              </a:rPr>
              <a:t>e</a:t>
            </a:r>
            <a:r>
              <a:rPr sz="4400" spc="-425" dirty="0">
                <a:solidFill>
                  <a:srgbClr val="FFFFFF"/>
                </a:solidFill>
              </a:rPr>
              <a:t>s</a:t>
            </a:r>
            <a:r>
              <a:rPr sz="4400" spc="-114" dirty="0">
                <a:solidFill>
                  <a:srgbClr val="FFFFFF"/>
                </a:solidFill>
              </a:rPr>
              <a:t>e</a:t>
            </a:r>
            <a:r>
              <a:rPr sz="4400" spc="-315" dirty="0">
                <a:solidFill>
                  <a:srgbClr val="FFFFFF"/>
                </a:solidFill>
              </a:rPr>
              <a:t>n</a:t>
            </a:r>
            <a:r>
              <a:rPr sz="4400" spc="-105" dirty="0">
                <a:solidFill>
                  <a:srgbClr val="FFFFFF"/>
                </a:solidFill>
              </a:rPr>
              <a:t>t</a:t>
            </a:r>
            <a:r>
              <a:rPr sz="4400" spc="-160" dirty="0">
                <a:solidFill>
                  <a:srgbClr val="FFFFFF"/>
                </a:solidFill>
              </a:rPr>
              <a:t>a</a:t>
            </a:r>
            <a:r>
              <a:rPr sz="4400" spc="-65" dirty="0">
                <a:solidFill>
                  <a:srgbClr val="FFFFFF"/>
                </a:solidFill>
              </a:rPr>
              <a:t>t</a:t>
            </a:r>
            <a:r>
              <a:rPr sz="4400" spc="-260" dirty="0">
                <a:solidFill>
                  <a:srgbClr val="FFFFFF"/>
                </a:solidFill>
              </a:rPr>
              <a:t>i</a:t>
            </a:r>
            <a:r>
              <a:rPr sz="4400" spc="-400" dirty="0">
                <a:solidFill>
                  <a:srgbClr val="FFFFFF"/>
                </a:solidFill>
              </a:rPr>
              <a:t>o</a:t>
            </a:r>
            <a:r>
              <a:rPr sz="4400" spc="-305" dirty="0">
                <a:solidFill>
                  <a:srgbClr val="FFFFFF"/>
                </a:solidFill>
              </a:rPr>
              <a:t>n</a:t>
            </a:r>
            <a:r>
              <a:rPr sz="4400" dirty="0">
                <a:solidFill>
                  <a:srgbClr val="FFFFFF"/>
                </a:solidFill>
              </a:rPr>
              <a:t>	</a:t>
            </a:r>
            <a:r>
              <a:rPr sz="4400" spc="-400" dirty="0">
                <a:solidFill>
                  <a:srgbClr val="FFFFFF"/>
                </a:solidFill>
              </a:rPr>
              <a:t>o</a:t>
            </a:r>
            <a:r>
              <a:rPr sz="4400" spc="-305" dirty="0">
                <a:solidFill>
                  <a:srgbClr val="FFFFFF"/>
                </a:solidFill>
              </a:rPr>
              <a:t>n</a:t>
            </a:r>
            <a:r>
              <a:rPr sz="4400" spc="-135" dirty="0">
                <a:solidFill>
                  <a:srgbClr val="FFFFFF"/>
                </a:solidFill>
              </a:rPr>
              <a:t> </a:t>
            </a:r>
            <a:r>
              <a:rPr sz="4400" spc="-890" dirty="0">
                <a:solidFill>
                  <a:srgbClr val="FFFFFF"/>
                </a:solidFill>
              </a:rPr>
              <a:t>A</a:t>
            </a:r>
            <a:r>
              <a:rPr sz="4400" spc="-270" dirty="0">
                <a:solidFill>
                  <a:srgbClr val="FFFFFF"/>
                </a:solidFill>
              </a:rPr>
              <a:t>u</a:t>
            </a:r>
            <a:r>
              <a:rPr sz="4400" spc="-315" dirty="0">
                <a:solidFill>
                  <a:srgbClr val="FFFFFF"/>
                </a:solidFill>
              </a:rPr>
              <a:t>d</a:t>
            </a:r>
            <a:r>
              <a:rPr sz="4400" spc="-215" dirty="0">
                <a:solidFill>
                  <a:srgbClr val="FFFFFF"/>
                </a:solidFill>
              </a:rPr>
              <a:t>i</a:t>
            </a:r>
            <a:r>
              <a:rPr sz="4400" spc="-105" dirty="0">
                <a:solidFill>
                  <a:srgbClr val="FFFFFF"/>
                </a:solidFill>
              </a:rPr>
              <a:t>t</a:t>
            </a:r>
            <a:r>
              <a:rPr sz="4400" spc="-215" dirty="0">
                <a:solidFill>
                  <a:srgbClr val="FFFFFF"/>
                </a:solidFill>
              </a:rPr>
              <a:t>i</a:t>
            </a:r>
            <a:r>
              <a:rPr sz="4400" spc="-315" dirty="0">
                <a:solidFill>
                  <a:srgbClr val="FFFFFF"/>
                </a:solidFill>
              </a:rPr>
              <a:t>n</a:t>
            </a:r>
            <a:r>
              <a:rPr sz="4400" spc="-525" dirty="0">
                <a:solidFill>
                  <a:srgbClr val="FFFFFF"/>
                </a:solidFill>
              </a:rPr>
              <a:t>g</a:t>
            </a:r>
            <a:endParaRPr sz="4400"/>
          </a:p>
        </p:txBody>
      </p:sp>
      <p:grpSp>
        <p:nvGrpSpPr>
          <p:cNvPr id="11" name="object 11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3886200"/>
              <a:ext cx="10058400" cy="3771899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0" y="3886200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3771900"/>
                  </a:moveTo>
                  <a:lnTo>
                    <a:pt x="0" y="3771900"/>
                  </a:lnTo>
                  <a:lnTo>
                    <a:pt x="0" y="0"/>
                  </a:lnTo>
                  <a:lnTo>
                    <a:pt x="10058400" y="0"/>
                  </a:lnTo>
                  <a:lnTo>
                    <a:pt x="10058400" y="37719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3152" y="3886200"/>
              <a:ext cx="9913619" cy="3429000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6011" y="7315200"/>
              <a:ext cx="9868661" cy="237744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65532" y="3886200"/>
              <a:ext cx="9928860" cy="3674745"/>
            </a:xfrm>
            <a:custGeom>
              <a:avLst/>
              <a:gdLst/>
              <a:ahLst/>
              <a:cxnLst/>
              <a:rect l="l" t="t" r="r" b="b"/>
              <a:pathLst>
                <a:path w="9928860" h="3674745">
                  <a:moveTo>
                    <a:pt x="9558528" y="3674364"/>
                  </a:moveTo>
                  <a:lnTo>
                    <a:pt x="370331" y="3674364"/>
                  </a:lnTo>
                  <a:lnTo>
                    <a:pt x="313944" y="3669792"/>
                  </a:lnTo>
                  <a:lnTo>
                    <a:pt x="260604" y="3657600"/>
                  </a:lnTo>
                  <a:lnTo>
                    <a:pt x="210311" y="3637788"/>
                  </a:lnTo>
                  <a:lnTo>
                    <a:pt x="193548" y="3628644"/>
                  </a:lnTo>
                  <a:lnTo>
                    <a:pt x="178308" y="3621023"/>
                  </a:lnTo>
                  <a:lnTo>
                    <a:pt x="163068" y="3610356"/>
                  </a:lnTo>
                  <a:lnTo>
                    <a:pt x="149351" y="3601212"/>
                  </a:lnTo>
                  <a:lnTo>
                    <a:pt x="134111" y="3589020"/>
                  </a:lnTo>
                  <a:lnTo>
                    <a:pt x="96011" y="3552444"/>
                  </a:lnTo>
                  <a:lnTo>
                    <a:pt x="64007" y="3511296"/>
                  </a:lnTo>
                  <a:lnTo>
                    <a:pt x="53339" y="3496056"/>
                  </a:lnTo>
                  <a:lnTo>
                    <a:pt x="44195" y="3480816"/>
                  </a:lnTo>
                  <a:lnTo>
                    <a:pt x="36575" y="3464052"/>
                  </a:lnTo>
                  <a:lnTo>
                    <a:pt x="28955" y="3448812"/>
                  </a:lnTo>
                  <a:lnTo>
                    <a:pt x="12191" y="3396996"/>
                  </a:lnTo>
                  <a:lnTo>
                    <a:pt x="1523" y="3342132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4032"/>
                  </a:lnTo>
                  <a:lnTo>
                    <a:pt x="15239" y="3322320"/>
                  </a:lnTo>
                  <a:lnTo>
                    <a:pt x="15239" y="3340607"/>
                  </a:lnTo>
                  <a:lnTo>
                    <a:pt x="18287" y="3358896"/>
                  </a:lnTo>
                  <a:lnTo>
                    <a:pt x="21335" y="3375660"/>
                  </a:lnTo>
                  <a:lnTo>
                    <a:pt x="35051" y="3425952"/>
                  </a:lnTo>
                  <a:lnTo>
                    <a:pt x="42671" y="3442716"/>
                  </a:lnTo>
                  <a:lnTo>
                    <a:pt x="48767" y="3457956"/>
                  </a:lnTo>
                  <a:lnTo>
                    <a:pt x="74676" y="3503676"/>
                  </a:lnTo>
                  <a:lnTo>
                    <a:pt x="106680" y="3543300"/>
                  </a:lnTo>
                  <a:lnTo>
                    <a:pt x="143256" y="3578352"/>
                  </a:lnTo>
                  <a:lnTo>
                    <a:pt x="185928" y="3608832"/>
                  </a:lnTo>
                  <a:lnTo>
                    <a:pt x="231648" y="3631692"/>
                  </a:lnTo>
                  <a:lnTo>
                    <a:pt x="280416" y="3648456"/>
                  </a:lnTo>
                  <a:lnTo>
                    <a:pt x="370331" y="3660648"/>
                  </a:lnTo>
                  <a:lnTo>
                    <a:pt x="9657588" y="3660648"/>
                  </a:lnTo>
                  <a:lnTo>
                    <a:pt x="9633204" y="3666744"/>
                  </a:lnTo>
                  <a:lnTo>
                    <a:pt x="9614916" y="3669792"/>
                  </a:lnTo>
                  <a:lnTo>
                    <a:pt x="9558528" y="3674364"/>
                  </a:lnTo>
                  <a:close/>
                </a:path>
                <a:path w="9928860" h="3674745">
                  <a:moveTo>
                    <a:pt x="9657588" y="3660648"/>
                  </a:moveTo>
                  <a:lnTo>
                    <a:pt x="9558528" y="3660648"/>
                  </a:lnTo>
                  <a:lnTo>
                    <a:pt x="9613392" y="3656076"/>
                  </a:lnTo>
                  <a:lnTo>
                    <a:pt x="9630156" y="3653028"/>
                  </a:lnTo>
                  <a:lnTo>
                    <a:pt x="9648444" y="3648456"/>
                  </a:lnTo>
                  <a:lnTo>
                    <a:pt x="9665208" y="3643884"/>
                  </a:lnTo>
                  <a:lnTo>
                    <a:pt x="9680448" y="3637788"/>
                  </a:lnTo>
                  <a:lnTo>
                    <a:pt x="9697211" y="3631692"/>
                  </a:lnTo>
                  <a:lnTo>
                    <a:pt x="9742932" y="3608832"/>
                  </a:lnTo>
                  <a:lnTo>
                    <a:pt x="9785604" y="3578352"/>
                  </a:lnTo>
                  <a:lnTo>
                    <a:pt x="9822179" y="3543300"/>
                  </a:lnTo>
                  <a:lnTo>
                    <a:pt x="9854183" y="3503676"/>
                  </a:lnTo>
                  <a:lnTo>
                    <a:pt x="9863328" y="3488436"/>
                  </a:lnTo>
                  <a:lnTo>
                    <a:pt x="9872472" y="3474720"/>
                  </a:lnTo>
                  <a:lnTo>
                    <a:pt x="9880092" y="3457956"/>
                  </a:lnTo>
                  <a:lnTo>
                    <a:pt x="9886188" y="3442716"/>
                  </a:lnTo>
                  <a:lnTo>
                    <a:pt x="9893808" y="3425952"/>
                  </a:lnTo>
                  <a:lnTo>
                    <a:pt x="9907524" y="3375660"/>
                  </a:lnTo>
                  <a:lnTo>
                    <a:pt x="9913620" y="3340607"/>
                  </a:lnTo>
                  <a:lnTo>
                    <a:pt x="9913620" y="3322320"/>
                  </a:lnTo>
                  <a:lnTo>
                    <a:pt x="9915143" y="3304032"/>
                  </a:lnTo>
                  <a:lnTo>
                    <a:pt x="9915143" y="0"/>
                  </a:lnTo>
                  <a:lnTo>
                    <a:pt x="9928860" y="0"/>
                  </a:lnTo>
                  <a:lnTo>
                    <a:pt x="9928743" y="3323844"/>
                  </a:lnTo>
                  <a:lnTo>
                    <a:pt x="9921240" y="3378707"/>
                  </a:lnTo>
                  <a:lnTo>
                    <a:pt x="9899904" y="3447288"/>
                  </a:lnTo>
                  <a:lnTo>
                    <a:pt x="9866376" y="3511296"/>
                  </a:lnTo>
                  <a:lnTo>
                    <a:pt x="9820656" y="3566160"/>
                  </a:lnTo>
                  <a:lnTo>
                    <a:pt x="9781032" y="3599688"/>
                  </a:lnTo>
                  <a:lnTo>
                    <a:pt x="9735311" y="3628644"/>
                  </a:lnTo>
                  <a:lnTo>
                    <a:pt x="9720072" y="3637788"/>
                  </a:lnTo>
                  <a:lnTo>
                    <a:pt x="9703308" y="3645407"/>
                  </a:lnTo>
                  <a:lnTo>
                    <a:pt x="9669780" y="3657600"/>
                  </a:lnTo>
                  <a:lnTo>
                    <a:pt x="9657588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607385" y="3541403"/>
            <a:ext cx="6677659" cy="19702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5310" marR="1838960" algn="ctr">
              <a:lnSpc>
                <a:spcPct val="120400"/>
              </a:lnSpc>
              <a:spcBef>
                <a:spcPts val="100"/>
              </a:spcBef>
            </a:pPr>
            <a:r>
              <a:rPr lang="en-US" sz="2650" b="1" spc="-15" smtClean="0">
                <a:latin typeface="Times New Roman"/>
                <a:cs typeface="Times New Roman"/>
              </a:rPr>
              <a:t>Mr.K.PRABU</a:t>
            </a:r>
            <a:r>
              <a:rPr sz="2650" b="1" spc="30" smtClean="0">
                <a:latin typeface="Times New Roman"/>
                <a:cs typeface="Times New Roman"/>
              </a:rPr>
              <a:t> </a:t>
            </a:r>
            <a:r>
              <a:rPr sz="2650" b="1" spc="-20" dirty="0" smtClean="0">
                <a:latin typeface="Times New Roman"/>
                <a:cs typeface="Times New Roman"/>
              </a:rPr>
              <a:t>Ass</a:t>
            </a:r>
            <a:r>
              <a:rPr lang="en-US" sz="2650" b="1" spc="-20" dirty="0" smtClean="0">
                <a:latin typeface="Times New Roman"/>
                <a:cs typeface="Times New Roman"/>
              </a:rPr>
              <a:t>istant</a:t>
            </a:r>
            <a:r>
              <a:rPr sz="2650" b="1" spc="-95" dirty="0" smtClean="0">
                <a:latin typeface="Times New Roman"/>
                <a:cs typeface="Times New Roman"/>
              </a:rPr>
              <a:t> </a:t>
            </a:r>
            <a:r>
              <a:rPr sz="2650" b="1" spc="-45" dirty="0">
                <a:latin typeface="Times New Roman"/>
                <a:cs typeface="Times New Roman"/>
              </a:rPr>
              <a:t>Professor</a:t>
            </a:r>
            <a:endParaRPr sz="2650" dirty="0">
              <a:latin typeface="Times New Roman"/>
              <a:cs typeface="Times New Roman"/>
            </a:endParaRPr>
          </a:p>
          <a:p>
            <a:pPr marL="12065" marR="5080" indent="635" algn="ctr">
              <a:lnSpc>
                <a:spcPct val="120400"/>
              </a:lnSpc>
            </a:pPr>
            <a:r>
              <a:rPr sz="2650" b="1" spc="-5" dirty="0">
                <a:latin typeface="Times New Roman"/>
                <a:cs typeface="Times New Roman"/>
              </a:rPr>
              <a:t>Department </a:t>
            </a:r>
            <a:r>
              <a:rPr sz="2650" b="1" spc="15" dirty="0">
                <a:latin typeface="Times New Roman"/>
                <a:cs typeface="Times New Roman"/>
              </a:rPr>
              <a:t>of </a:t>
            </a:r>
            <a:r>
              <a:rPr lang="en-US" sz="2650" b="1" spc="15" dirty="0" smtClean="0">
                <a:latin typeface="Times New Roman"/>
                <a:cs typeface="Times New Roman"/>
              </a:rPr>
              <a:t>Commerce</a:t>
            </a:r>
          </a:p>
          <a:p>
            <a:pPr marL="12065" marR="5080" indent="635" algn="ctr">
              <a:lnSpc>
                <a:spcPct val="120400"/>
              </a:lnSpc>
            </a:pPr>
            <a:r>
              <a:rPr lang="en-US" sz="2650" b="1" spc="15" dirty="0" smtClean="0">
                <a:latin typeface="Times New Roman"/>
                <a:cs typeface="Times New Roman"/>
              </a:rPr>
              <a:t>Sri </a:t>
            </a:r>
            <a:r>
              <a:rPr lang="en-US" sz="2650" b="1" spc="15" dirty="0">
                <a:latin typeface="Times New Roman"/>
                <a:cs typeface="Times New Roman"/>
              </a:rPr>
              <a:t>G</a:t>
            </a:r>
            <a:r>
              <a:rPr lang="en-US" sz="2650" b="1" spc="15" dirty="0" smtClean="0">
                <a:latin typeface="Times New Roman"/>
                <a:cs typeface="Times New Roman"/>
              </a:rPr>
              <a:t>anesh College of Arts &amp; Science</a:t>
            </a:r>
            <a:endParaRPr sz="265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486403" y="7019024"/>
            <a:ext cx="140335" cy="2597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9280" y="472048"/>
            <a:ext cx="780351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380" dirty="0"/>
              <a:t>S</a:t>
            </a:r>
            <a:r>
              <a:rPr spc="-105" dirty="0"/>
              <a:t>e</a:t>
            </a:r>
            <a:r>
              <a:rPr spc="-380" dirty="0"/>
              <a:t>c</a:t>
            </a:r>
            <a:r>
              <a:rPr spc="-360" dirty="0"/>
              <a:t>o</a:t>
            </a:r>
            <a:r>
              <a:rPr spc="-240" dirty="0"/>
              <a:t>n</a:t>
            </a:r>
            <a:r>
              <a:rPr spc="-280" dirty="0"/>
              <a:t>d</a:t>
            </a:r>
            <a:r>
              <a:rPr spc="-140" dirty="0"/>
              <a:t>a</a:t>
            </a:r>
            <a:r>
              <a:rPr spc="-114" dirty="0"/>
              <a:t>r</a:t>
            </a:r>
            <a:r>
              <a:rPr spc="-555" dirty="0"/>
              <a:t>y</a:t>
            </a:r>
            <a:r>
              <a:rPr spc="-130" dirty="0"/>
              <a:t> </a:t>
            </a:r>
            <a:r>
              <a:rPr spc="-580" dirty="0"/>
              <a:t>O</a:t>
            </a:r>
            <a:r>
              <a:rPr spc="-280" dirty="0"/>
              <a:t>b</a:t>
            </a:r>
            <a:r>
              <a:rPr spc="-195" dirty="0"/>
              <a:t>j</a:t>
            </a:r>
            <a:r>
              <a:rPr spc="-105" dirty="0"/>
              <a:t>e</a:t>
            </a:r>
            <a:r>
              <a:rPr spc="-340" dirty="0"/>
              <a:t>c</a:t>
            </a:r>
            <a:r>
              <a:rPr spc="-95" dirty="0"/>
              <a:t>t</a:t>
            </a:r>
            <a:r>
              <a:rPr spc="-229" dirty="0"/>
              <a:t>i</a:t>
            </a:r>
            <a:r>
              <a:rPr spc="-459" dirty="0"/>
              <a:t>v</a:t>
            </a:r>
            <a:r>
              <a:rPr spc="-145" dirty="0"/>
              <a:t>e</a:t>
            </a:r>
            <a:r>
              <a:rPr spc="-360" dirty="0"/>
              <a:t>s</a:t>
            </a:r>
            <a:r>
              <a:rPr spc="-165" dirty="0"/>
              <a:t> </a:t>
            </a:r>
            <a:r>
              <a:rPr spc="-360" dirty="0"/>
              <a:t>o</a:t>
            </a:r>
            <a:r>
              <a:rPr spc="-130" dirty="0"/>
              <a:t>f</a:t>
            </a:r>
            <a:r>
              <a:rPr spc="-110" dirty="0"/>
              <a:t> </a:t>
            </a:r>
            <a:r>
              <a:rPr spc="-760" dirty="0"/>
              <a:t>A</a:t>
            </a:r>
            <a:r>
              <a:rPr spc="-280" dirty="0"/>
              <a:t>ud</a:t>
            </a:r>
            <a:r>
              <a:rPr spc="-190" dirty="0"/>
              <a:t>i</a:t>
            </a:r>
            <a:r>
              <a:rPr spc="-100" dirty="0"/>
              <a:t>t</a:t>
            </a:r>
            <a:r>
              <a:rPr spc="-140" dirty="0"/>
              <a:t> </a:t>
            </a:r>
            <a:r>
              <a:rPr spc="-560" dirty="0"/>
              <a:t>C</a:t>
            </a:r>
            <a:r>
              <a:rPr spc="-360" dirty="0"/>
              <a:t>o</a:t>
            </a:r>
            <a:r>
              <a:rPr spc="-240" dirty="0"/>
              <a:t>n</a:t>
            </a:r>
            <a:r>
              <a:rPr spc="-95" dirty="0"/>
              <a:t>t</a:t>
            </a:r>
            <a:r>
              <a:rPr spc="-1000" dirty="0"/>
              <a:t>…</a:t>
            </a:r>
          </a:p>
        </p:txBody>
      </p:sp>
      <p:sp>
        <p:nvSpPr>
          <p:cNvPr id="3" name="object 3"/>
          <p:cNvSpPr/>
          <p:nvPr/>
        </p:nvSpPr>
        <p:spPr>
          <a:xfrm>
            <a:off x="1013460" y="1025652"/>
            <a:ext cx="7780020" cy="24765"/>
          </a:xfrm>
          <a:custGeom>
            <a:avLst/>
            <a:gdLst/>
            <a:ahLst/>
            <a:cxnLst/>
            <a:rect l="l" t="t" r="r" b="b"/>
            <a:pathLst>
              <a:path w="7780020" h="24765">
                <a:moveTo>
                  <a:pt x="7780020" y="24383"/>
                </a:moveTo>
                <a:lnTo>
                  <a:pt x="0" y="24383"/>
                </a:lnTo>
                <a:lnTo>
                  <a:pt x="0" y="0"/>
                </a:lnTo>
                <a:lnTo>
                  <a:pt x="7780020" y="0"/>
                </a:lnTo>
                <a:lnTo>
                  <a:pt x="7780020" y="24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7616" y="1568195"/>
            <a:ext cx="2798445" cy="17145"/>
          </a:xfrm>
          <a:custGeom>
            <a:avLst/>
            <a:gdLst/>
            <a:ahLst/>
            <a:cxnLst/>
            <a:rect l="l" t="t" r="r" b="b"/>
            <a:pathLst>
              <a:path w="2798445" h="17144">
                <a:moveTo>
                  <a:pt x="2798064" y="16763"/>
                </a:moveTo>
                <a:lnTo>
                  <a:pt x="0" y="16763"/>
                </a:lnTo>
                <a:lnTo>
                  <a:pt x="0" y="0"/>
                </a:lnTo>
                <a:lnTo>
                  <a:pt x="2798064" y="0"/>
                </a:lnTo>
                <a:lnTo>
                  <a:pt x="2798064" y="167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6" name="object 6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23133" y="1110402"/>
            <a:ext cx="9046845" cy="5842635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314325" indent="-302260" algn="just">
              <a:lnSpc>
                <a:spcPct val="100000"/>
              </a:lnSpc>
              <a:spcBef>
                <a:spcPts val="750"/>
              </a:spcBef>
              <a:buClr>
                <a:srgbClr val="D34816"/>
              </a:buClr>
              <a:buSzPct val="84905"/>
              <a:buFont typeface="Times New Roman"/>
              <a:buChar char="●"/>
              <a:tabLst>
                <a:tab pos="314960" algn="l"/>
              </a:tabLst>
            </a:pPr>
            <a:r>
              <a:rPr sz="2650" b="1" spc="35" dirty="0">
                <a:latin typeface="Times New Roman"/>
                <a:cs typeface="Times New Roman"/>
              </a:rPr>
              <a:t>Detection</a:t>
            </a:r>
            <a:r>
              <a:rPr sz="2650" b="1" spc="-105" dirty="0">
                <a:latin typeface="Times New Roman"/>
                <a:cs typeface="Times New Roman"/>
              </a:rPr>
              <a:t> </a:t>
            </a:r>
            <a:r>
              <a:rPr sz="2650" b="1" spc="15" dirty="0">
                <a:latin typeface="Times New Roman"/>
                <a:cs typeface="Times New Roman"/>
              </a:rPr>
              <a:t>of</a:t>
            </a:r>
            <a:r>
              <a:rPr sz="2650" b="1" spc="-100" dirty="0">
                <a:latin typeface="Times New Roman"/>
                <a:cs typeface="Times New Roman"/>
              </a:rPr>
              <a:t> Frauds</a:t>
            </a:r>
            <a:endParaRPr sz="2650">
              <a:latin typeface="Times New Roman"/>
              <a:cs typeface="Times New Roman"/>
            </a:endParaRPr>
          </a:p>
          <a:p>
            <a:pPr marL="314325" marR="5080" indent="-302260" algn="just">
              <a:lnSpc>
                <a:spcPts val="3170"/>
              </a:lnSpc>
              <a:spcBef>
                <a:spcPts val="760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150" dirty="0">
                <a:latin typeface="Times New Roman"/>
                <a:cs typeface="Times New Roman"/>
              </a:rPr>
              <a:t>Frauds </a:t>
            </a:r>
            <a:r>
              <a:rPr sz="2650" spc="-114" dirty="0">
                <a:latin typeface="Times New Roman"/>
                <a:cs typeface="Times New Roman"/>
              </a:rPr>
              <a:t>connected with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35" dirty="0">
                <a:latin typeface="Times New Roman"/>
                <a:cs typeface="Times New Roman"/>
              </a:rPr>
              <a:t>accounts </a:t>
            </a:r>
            <a:r>
              <a:rPr sz="2650" spc="-240" dirty="0">
                <a:latin typeface="Times New Roman"/>
                <a:cs typeface="Times New Roman"/>
              </a:rPr>
              <a:t>may</a:t>
            </a:r>
            <a:r>
              <a:rPr sz="2650" spc="-235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take </a:t>
            </a:r>
            <a:r>
              <a:rPr sz="2650" spc="-145" dirty="0">
                <a:latin typeface="Times New Roman"/>
                <a:cs typeface="Times New Roman"/>
              </a:rPr>
              <a:t>place </a:t>
            </a:r>
            <a:r>
              <a:rPr sz="2650" spc="-80" dirty="0">
                <a:latin typeface="Times New Roman"/>
                <a:cs typeface="Times New Roman"/>
              </a:rPr>
              <a:t>either (1) </a:t>
            </a:r>
            <a:r>
              <a:rPr sz="2650" spc="-210" dirty="0">
                <a:latin typeface="Times New Roman"/>
                <a:cs typeface="Times New Roman"/>
              </a:rPr>
              <a:t>by</a:t>
            </a:r>
            <a:r>
              <a:rPr sz="2650" spc="-204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misappropriation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95" dirty="0">
                <a:latin typeface="Times New Roman"/>
                <a:cs typeface="Times New Roman"/>
              </a:rPr>
              <a:t>cash</a:t>
            </a:r>
            <a:r>
              <a:rPr sz="2650" spc="-19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goods,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60" dirty="0">
                <a:latin typeface="Times New Roman"/>
                <a:cs typeface="Times New Roman"/>
              </a:rPr>
              <a:t>or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80" dirty="0">
                <a:latin typeface="Times New Roman"/>
                <a:cs typeface="Times New Roman"/>
              </a:rPr>
              <a:t>(2)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225" dirty="0">
                <a:latin typeface="Times New Roman"/>
                <a:cs typeface="Times New Roman"/>
              </a:rPr>
              <a:t>by</a:t>
            </a:r>
            <a:r>
              <a:rPr sz="2650" spc="-22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49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falsification</a:t>
            </a:r>
            <a:r>
              <a:rPr sz="2650" spc="36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accounts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without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any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misappropriation</a:t>
            </a:r>
            <a:endParaRPr sz="2650">
              <a:latin typeface="Times New Roman"/>
              <a:cs typeface="Times New Roman"/>
            </a:endParaRPr>
          </a:p>
          <a:p>
            <a:pPr marL="314325" indent="-302260" algn="just">
              <a:lnSpc>
                <a:spcPct val="100000"/>
              </a:lnSpc>
              <a:spcBef>
                <a:spcPts val="540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b="1" i="1" spc="-70" dirty="0">
                <a:latin typeface="Times New Roman"/>
                <a:cs typeface="Times New Roman"/>
              </a:rPr>
              <a:t>Misappropriation</a:t>
            </a:r>
            <a:r>
              <a:rPr sz="2650" b="1" i="1" spc="-110" dirty="0">
                <a:latin typeface="Times New Roman"/>
                <a:cs typeface="Times New Roman"/>
              </a:rPr>
              <a:t> </a:t>
            </a:r>
            <a:r>
              <a:rPr sz="2650" b="1" i="1" spc="-125" dirty="0">
                <a:latin typeface="Times New Roman"/>
                <a:cs typeface="Times New Roman"/>
              </a:rPr>
              <a:t>of</a:t>
            </a:r>
            <a:r>
              <a:rPr sz="2650" b="1" i="1" spc="-55" dirty="0">
                <a:latin typeface="Times New Roman"/>
                <a:cs typeface="Times New Roman"/>
              </a:rPr>
              <a:t> </a:t>
            </a:r>
            <a:r>
              <a:rPr sz="2650" b="1" i="1" spc="-125" dirty="0">
                <a:latin typeface="Times New Roman"/>
                <a:cs typeface="Times New Roman"/>
              </a:rPr>
              <a:t>cash</a:t>
            </a:r>
            <a:r>
              <a:rPr sz="2650" b="1" i="1" spc="-85" dirty="0">
                <a:latin typeface="Times New Roman"/>
                <a:cs typeface="Times New Roman"/>
              </a:rPr>
              <a:t> </a:t>
            </a:r>
            <a:r>
              <a:rPr sz="2650" spc="-235" dirty="0">
                <a:latin typeface="Times New Roman"/>
                <a:cs typeface="Times New Roman"/>
              </a:rPr>
              <a:t>may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take</a:t>
            </a:r>
            <a:r>
              <a:rPr sz="2650" spc="-4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place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in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two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80" dirty="0">
                <a:latin typeface="Times New Roman"/>
                <a:cs typeface="Times New Roman"/>
              </a:rPr>
              <a:t>ways:</a:t>
            </a:r>
            <a:endParaRPr sz="2650">
              <a:latin typeface="Times New Roman"/>
              <a:cs typeface="Times New Roman"/>
            </a:endParaRPr>
          </a:p>
          <a:p>
            <a:pPr marL="314325" marR="7620" indent="-302260">
              <a:lnSpc>
                <a:spcPts val="3170"/>
              </a:lnSpc>
              <a:spcBef>
                <a:spcPts val="765"/>
              </a:spcBef>
              <a:buClr>
                <a:srgbClr val="D34816"/>
              </a:buClr>
              <a:buSzPct val="84905"/>
              <a:buFont typeface="Wingdings"/>
              <a:buChar char=""/>
              <a:tabLst>
                <a:tab pos="314960" algn="l"/>
                <a:tab pos="810895" algn="l"/>
                <a:tab pos="2061845" algn="l"/>
                <a:tab pos="2489200" algn="l"/>
                <a:tab pos="3619500" algn="l"/>
                <a:tab pos="4235450" algn="l"/>
                <a:tab pos="6233160" algn="l"/>
                <a:tab pos="6541134" algn="l"/>
                <a:tab pos="7405370" algn="l"/>
                <a:tab pos="8511540" algn="l"/>
              </a:tabLst>
            </a:pPr>
            <a:r>
              <a:rPr sz="2650" spc="-425" dirty="0">
                <a:latin typeface="Times New Roman"/>
                <a:cs typeface="Times New Roman"/>
              </a:rPr>
              <a:t>B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45" dirty="0">
                <a:latin typeface="Times New Roman"/>
                <a:cs typeface="Times New Roman"/>
              </a:rPr>
              <a:t>p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00" dirty="0">
                <a:latin typeface="Times New Roman"/>
                <a:cs typeface="Times New Roman"/>
              </a:rPr>
              <a:t>c</a:t>
            </a:r>
            <a:r>
              <a:rPr sz="2650" spc="-195" dirty="0">
                <a:latin typeface="Times New Roman"/>
                <a:cs typeface="Times New Roman"/>
              </a:rPr>
              <a:t>k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95" dirty="0">
                <a:latin typeface="Times New Roman"/>
                <a:cs typeface="Times New Roman"/>
              </a:rPr>
              <a:t>o</a:t>
            </a:r>
            <a:r>
              <a:rPr sz="2650" spc="-150" dirty="0">
                <a:latin typeface="Times New Roman"/>
                <a:cs typeface="Times New Roman"/>
              </a:rPr>
              <a:t>w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165" dirty="0">
                <a:latin typeface="Times New Roman"/>
                <a:cs typeface="Times New Roman"/>
              </a:rPr>
              <a:t>g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5" dirty="0">
                <a:latin typeface="Times New Roman"/>
                <a:cs typeface="Times New Roman"/>
              </a:rPr>
              <a:t>g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15" dirty="0">
                <a:latin typeface="Times New Roman"/>
                <a:cs typeface="Times New Roman"/>
              </a:rPr>
              <a:t>ss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14" dirty="0">
                <a:latin typeface="Times New Roman"/>
                <a:cs typeface="Times New Roman"/>
              </a:rPr>
              <a:t>ou</a:t>
            </a:r>
            <a:r>
              <a:rPr sz="2650" spc="-145" dirty="0">
                <a:latin typeface="Times New Roman"/>
                <a:cs typeface="Times New Roman"/>
              </a:rPr>
              <a:t>n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80" dirty="0">
                <a:latin typeface="Times New Roman"/>
                <a:cs typeface="Times New Roman"/>
              </a:rPr>
              <a:t>n 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35" dirty="0">
                <a:latin typeface="Times New Roman"/>
                <a:cs typeface="Times New Roman"/>
              </a:rPr>
              <a:t>l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14325" marR="7620" indent="-302260">
              <a:lnSpc>
                <a:spcPts val="3170"/>
              </a:lnSpc>
              <a:spcBef>
                <a:spcPts val="655"/>
              </a:spcBef>
              <a:buClr>
                <a:srgbClr val="D34816"/>
              </a:buClr>
              <a:buSzPct val="84905"/>
              <a:buFont typeface="Wingdings"/>
              <a:buChar char=""/>
              <a:tabLst>
                <a:tab pos="314960" algn="l"/>
                <a:tab pos="753110" algn="l"/>
                <a:tab pos="1964055" algn="l"/>
                <a:tab pos="2332355" algn="l"/>
                <a:tab pos="3515995" algn="l"/>
                <a:tab pos="8511540" algn="l"/>
              </a:tabLst>
            </a:pPr>
            <a:r>
              <a:rPr sz="2650" spc="-425" dirty="0">
                <a:latin typeface="Times New Roman"/>
                <a:cs typeface="Times New Roman"/>
              </a:rPr>
              <a:t>B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35" dirty="0">
                <a:latin typeface="Times New Roman"/>
                <a:cs typeface="Times New Roman"/>
              </a:rPr>
              <a:t>l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ou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310" dirty="0">
                <a:latin typeface="Times New Roman"/>
                <a:cs typeface="Times New Roman"/>
              </a:rPr>
              <a:t>a</a:t>
            </a:r>
            <a:r>
              <a:rPr sz="2650" spc="-245" dirty="0">
                <a:latin typeface="Times New Roman"/>
                <a:cs typeface="Times New Roman"/>
              </a:rPr>
              <a:t>y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dirty="0">
                <a:latin typeface="Times New Roman"/>
                <a:cs typeface="Times New Roman"/>
              </a:rPr>
              <a:t> </a:t>
            </a:r>
            <a:r>
              <a:rPr sz="2650" spc="-33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spc="325" dirty="0">
                <a:latin typeface="Times New Roman"/>
                <a:cs typeface="Times New Roman"/>
              </a:rPr>
              <a:t> 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5" dirty="0">
                <a:latin typeface="Times New Roman"/>
                <a:cs typeface="Times New Roman"/>
              </a:rPr>
              <a:t>g</a:t>
            </a:r>
            <a:r>
              <a:rPr sz="2650" spc="320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32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310" dirty="0">
                <a:latin typeface="Times New Roman"/>
                <a:cs typeface="Times New Roman"/>
              </a:rPr>
              <a:t>a</a:t>
            </a:r>
            <a:r>
              <a:rPr sz="2650" spc="-220" dirty="0">
                <a:latin typeface="Times New Roman"/>
                <a:cs typeface="Times New Roman"/>
              </a:rPr>
              <a:t>y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80" dirty="0">
                <a:latin typeface="Times New Roman"/>
                <a:cs typeface="Times New Roman"/>
              </a:rPr>
              <a:t>n  </a:t>
            </a:r>
            <a:r>
              <a:rPr sz="2650" spc="-145" dirty="0">
                <a:latin typeface="Times New Roman"/>
                <a:cs typeface="Times New Roman"/>
              </a:rPr>
              <a:t>actually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made</a:t>
            </a:r>
            <a:endParaRPr sz="2650">
              <a:latin typeface="Times New Roman"/>
              <a:cs typeface="Times New Roman"/>
            </a:endParaRPr>
          </a:p>
          <a:p>
            <a:pPr marL="314325" marR="9525" indent="-302260">
              <a:lnSpc>
                <a:spcPts val="3170"/>
              </a:lnSpc>
              <a:spcBef>
                <a:spcPts val="655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  <a:tab pos="3924300" algn="l"/>
              </a:tabLst>
            </a:pPr>
            <a:r>
              <a:rPr sz="2650" b="1" i="1" spc="-70" dirty="0">
                <a:latin typeface="Times New Roman"/>
                <a:cs typeface="Times New Roman"/>
              </a:rPr>
              <a:t>Misappropriation</a:t>
            </a:r>
            <a:r>
              <a:rPr sz="2650" b="1" i="1" spc="95" dirty="0">
                <a:latin typeface="Times New Roman"/>
                <a:cs typeface="Times New Roman"/>
              </a:rPr>
              <a:t> </a:t>
            </a:r>
            <a:r>
              <a:rPr sz="2650" b="1" i="1" spc="-125" dirty="0">
                <a:latin typeface="Times New Roman"/>
                <a:cs typeface="Times New Roman"/>
              </a:rPr>
              <a:t>of</a:t>
            </a:r>
            <a:r>
              <a:rPr sz="2650" b="1" i="1" spc="85" dirty="0">
                <a:latin typeface="Times New Roman"/>
                <a:cs typeface="Times New Roman"/>
              </a:rPr>
              <a:t> </a:t>
            </a:r>
            <a:r>
              <a:rPr sz="2650" b="1" i="1" spc="-130" dirty="0">
                <a:latin typeface="Times New Roman"/>
                <a:cs typeface="Times New Roman"/>
              </a:rPr>
              <a:t>goods	</a:t>
            </a:r>
            <a:r>
              <a:rPr sz="2650" spc="-110" dirty="0">
                <a:latin typeface="Times New Roman"/>
                <a:cs typeface="Times New Roman"/>
              </a:rPr>
              <a:t>are</a:t>
            </a:r>
            <a:r>
              <a:rPr sz="2650" spc="5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greater</a:t>
            </a:r>
            <a:r>
              <a:rPr sz="2650" spc="1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in</a:t>
            </a:r>
            <a:r>
              <a:rPr sz="2650" spc="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case</a:t>
            </a:r>
            <a:r>
              <a:rPr sz="2650" spc="-2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goods</a:t>
            </a:r>
            <a:r>
              <a:rPr sz="2650" spc="-1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which</a:t>
            </a:r>
            <a:r>
              <a:rPr sz="2650" spc="2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are</a:t>
            </a:r>
            <a:r>
              <a:rPr sz="2650" spc="-20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less </a:t>
            </a:r>
            <a:r>
              <a:rPr sz="2650" spc="-64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b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65" dirty="0">
                <a:latin typeface="Times New Roman"/>
                <a:cs typeface="Times New Roman"/>
              </a:rPr>
              <a:t>k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b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245" dirty="0">
                <a:latin typeface="Times New Roman"/>
                <a:cs typeface="Times New Roman"/>
              </a:rPr>
              <a:t>v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95" dirty="0">
                <a:latin typeface="Times New Roman"/>
                <a:cs typeface="Times New Roman"/>
              </a:rPr>
              <a:t>b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50" dirty="0">
                <a:latin typeface="Times New Roman"/>
                <a:cs typeface="Times New Roman"/>
              </a:rPr>
              <a:t>e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14325" marR="5715" indent="-302260">
              <a:lnSpc>
                <a:spcPts val="3170"/>
              </a:lnSpc>
              <a:spcBef>
                <a:spcPts val="650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b="1" i="1" spc="-100" dirty="0">
                <a:latin typeface="Times New Roman"/>
                <a:cs typeface="Times New Roman"/>
              </a:rPr>
              <a:t>Falsification</a:t>
            </a:r>
            <a:r>
              <a:rPr sz="2650" b="1" i="1" spc="50" dirty="0">
                <a:latin typeface="Times New Roman"/>
                <a:cs typeface="Times New Roman"/>
              </a:rPr>
              <a:t> </a:t>
            </a:r>
            <a:r>
              <a:rPr sz="2650" b="1" i="1" spc="-125" dirty="0">
                <a:latin typeface="Times New Roman"/>
                <a:cs typeface="Times New Roman"/>
              </a:rPr>
              <a:t>of</a:t>
            </a:r>
            <a:r>
              <a:rPr sz="2650" b="1" i="1" spc="65" dirty="0">
                <a:latin typeface="Times New Roman"/>
                <a:cs typeface="Times New Roman"/>
              </a:rPr>
              <a:t> </a:t>
            </a:r>
            <a:r>
              <a:rPr sz="2650" b="1" i="1" spc="-120" dirty="0">
                <a:latin typeface="Times New Roman"/>
                <a:cs typeface="Times New Roman"/>
              </a:rPr>
              <a:t>accounts</a:t>
            </a:r>
            <a:r>
              <a:rPr sz="2650" b="1" i="1" spc="7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is</a:t>
            </a:r>
            <a:r>
              <a:rPr sz="2650" spc="40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undertaken</a:t>
            </a:r>
            <a:r>
              <a:rPr sz="2650" spc="85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</a:t>
            </a:r>
            <a:r>
              <a:rPr sz="2650" spc="55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conceal</a:t>
            </a:r>
            <a:r>
              <a:rPr sz="2650" spc="7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65" dirty="0">
                <a:latin typeface="Times New Roman"/>
                <a:cs typeface="Times New Roman"/>
              </a:rPr>
              <a:t> </a:t>
            </a:r>
            <a:r>
              <a:rPr sz="2650" spc="-25" dirty="0">
                <a:latin typeface="Times New Roman"/>
                <a:cs typeface="Times New Roman"/>
              </a:rPr>
              <a:t>true</a:t>
            </a:r>
            <a:r>
              <a:rPr sz="2650" spc="6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position</a:t>
            </a:r>
            <a:r>
              <a:rPr sz="2650" spc="8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65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70" dirty="0">
                <a:latin typeface="Times New Roman"/>
                <a:cs typeface="Times New Roman"/>
              </a:rPr>
              <a:t>concern.</a:t>
            </a:r>
            <a:endParaRPr sz="265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0111" y="487071"/>
            <a:ext cx="86753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320" dirty="0"/>
              <a:t>Secondary</a:t>
            </a:r>
            <a:r>
              <a:rPr sz="4400" spc="-145" dirty="0"/>
              <a:t> </a:t>
            </a:r>
            <a:r>
              <a:rPr sz="4400" spc="-315" dirty="0"/>
              <a:t>Objectives</a:t>
            </a:r>
            <a:r>
              <a:rPr sz="4400" spc="-185" dirty="0"/>
              <a:t> </a:t>
            </a:r>
            <a:r>
              <a:rPr sz="4400" spc="-275" dirty="0"/>
              <a:t>of</a:t>
            </a:r>
            <a:r>
              <a:rPr sz="4400" spc="-125" dirty="0"/>
              <a:t> </a:t>
            </a:r>
            <a:r>
              <a:rPr sz="4400" spc="-360" dirty="0"/>
              <a:t>Audit</a:t>
            </a:r>
            <a:r>
              <a:rPr sz="4400" spc="-150" dirty="0"/>
              <a:t> </a:t>
            </a:r>
            <a:r>
              <a:rPr sz="4400" spc="-505" dirty="0"/>
              <a:t>Cont…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662939" y="1101852"/>
            <a:ext cx="8648700" cy="27940"/>
          </a:xfrm>
          <a:custGeom>
            <a:avLst/>
            <a:gdLst/>
            <a:ahLst/>
            <a:cxnLst/>
            <a:rect l="l" t="t" r="r" b="b"/>
            <a:pathLst>
              <a:path w="8648700" h="27940">
                <a:moveTo>
                  <a:pt x="8648699" y="27431"/>
                </a:moveTo>
                <a:lnTo>
                  <a:pt x="0" y="27431"/>
                </a:lnTo>
                <a:lnTo>
                  <a:pt x="0" y="0"/>
                </a:lnTo>
                <a:lnTo>
                  <a:pt x="8648699" y="0"/>
                </a:lnTo>
                <a:lnTo>
                  <a:pt x="8648699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3795" y="1677924"/>
            <a:ext cx="4837430" cy="18415"/>
          </a:xfrm>
          <a:custGeom>
            <a:avLst/>
            <a:gdLst/>
            <a:ahLst/>
            <a:cxnLst/>
            <a:rect l="l" t="t" r="r" b="b"/>
            <a:pathLst>
              <a:path w="4837430" h="18414">
                <a:moveTo>
                  <a:pt x="4837175" y="18287"/>
                </a:moveTo>
                <a:lnTo>
                  <a:pt x="0" y="18287"/>
                </a:lnTo>
                <a:lnTo>
                  <a:pt x="0" y="0"/>
                </a:lnTo>
                <a:lnTo>
                  <a:pt x="4837175" y="0"/>
                </a:lnTo>
                <a:lnTo>
                  <a:pt x="4837175" y="18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39270" y="1190680"/>
            <a:ext cx="9127490" cy="428371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14325" indent="-302260" algn="just">
              <a:lnSpc>
                <a:spcPct val="100000"/>
              </a:lnSpc>
              <a:spcBef>
                <a:spcPts val="770"/>
              </a:spcBef>
              <a:buClr>
                <a:srgbClr val="D34816"/>
              </a:buClr>
              <a:buSzPct val="84210"/>
              <a:buFont typeface="Times New Roman"/>
              <a:buChar char="●"/>
              <a:tabLst>
                <a:tab pos="314960" algn="l"/>
              </a:tabLst>
            </a:pPr>
            <a:r>
              <a:rPr sz="2850" b="1" spc="-5" dirty="0">
                <a:latin typeface="Times New Roman"/>
                <a:cs typeface="Times New Roman"/>
              </a:rPr>
              <a:t>Prevention</a:t>
            </a:r>
            <a:r>
              <a:rPr sz="2850" b="1" spc="-70" dirty="0">
                <a:latin typeface="Times New Roman"/>
                <a:cs typeface="Times New Roman"/>
              </a:rPr>
              <a:t> </a:t>
            </a:r>
            <a:r>
              <a:rPr sz="2850" b="1" spc="40" dirty="0">
                <a:latin typeface="Times New Roman"/>
                <a:cs typeface="Times New Roman"/>
              </a:rPr>
              <a:t>of</a:t>
            </a:r>
            <a:r>
              <a:rPr sz="2850" b="1" spc="-65" dirty="0">
                <a:latin typeface="Times New Roman"/>
                <a:cs typeface="Times New Roman"/>
              </a:rPr>
              <a:t> </a:t>
            </a:r>
            <a:r>
              <a:rPr sz="2850" b="1" spc="-15" dirty="0">
                <a:latin typeface="Times New Roman"/>
                <a:cs typeface="Times New Roman"/>
              </a:rPr>
              <a:t>errors</a:t>
            </a:r>
            <a:r>
              <a:rPr sz="2850" b="1" spc="-80" dirty="0">
                <a:latin typeface="Times New Roman"/>
                <a:cs typeface="Times New Roman"/>
              </a:rPr>
              <a:t> </a:t>
            </a:r>
            <a:r>
              <a:rPr sz="2850" b="1" spc="-20" dirty="0">
                <a:latin typeface="Times New Roman"/>
                <a:cs typeface="Times New Roman"/>
              </a:rPr>
              <a:t>and</a:t>
            </a:r>
            <a:r>
              <a:rPr sz="2850" b="1" spc="-65" dirty="0">
                <a:latin typeface="Times New Roman"/>
                <a:cs typeface="Times New Roman"/>
              </a:rPr>
              <a:t> </a:t>
            </a:r>
            <a:r>
              <a:rPr sz="2850" b="1" spc="-50" dirty="0">
                <a:latin typeface="Times New Roman"/>
                <a:cs typeface="Times New Roman"/>
              </a:rPr>
              <a:t>frauds</a:t>
            </a:r>
            <a:endParaRPr sz="2850">
              <a:latin typeface="Times New Roman"/>
              <a:cs typeface="Times New Roman"/>
            </a:endParaRPr>
          </a:p>
          <a:p>
            <a:pPr marL="314325" marR="6350" indent="-302260" algn="just">
              <a:lnSpc>
                <a:spcPct val="100400"/>
              </a:lnSpc>
              <a:spcBef>
                <a:spcPts val="655"/>
              </a:spcBef>
              <a:buClr>
                <a:srgbClr val="D34816"/>
              </a:buClr>
              <a:buSzPct val="84210"/>
              <a:buFont typeface="Wingdings"/>
              <a:buChar char=""/>
              <a:tabLst>
                <a:tab pos="314960" algn="l"/>
              </a:tabLst>
            </a:pPr>
            <a:r>
              <a:rPr sz="2850" spc="-114" dirty="0">
                <a:latin typeface="Times New Roman"/>
                <a:cs typeface="Times New Roman"/>
              </a:rPr>
              <a:t>Prevention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-155" dirty="0">
                <a:latin typeface="Times New Roman"/>
                <a:cs typeface="Times New Roman"/>
              </a:rPr>
              <a:t> </a:t>
            </a:r>
            <a:r>
              <a:rPr sz="2850" spc="-45" dirty="0">
                <a:latin typeface="Times New Roman"/>
                <a:cs typeface="Times New Roman"/>
              </a:rPr>
              <a:t>errors </a:t>
            </a:r>
            <a:r>
              <a:rPr sz="2850" spc="-160" dirty="0">
                <a:latin typeface="Times New Roman"/>
                <a:cs typeface="Times New Roman"/>
              </a:rPr>
              <a:t>and</a:t>
            </a:r>
            <a:r>
              <a:rPr sz="2850" spc="-15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frauds </a:t>
            </a:r>
            <a:r>
              <a:rPr sz="2850" spc="-180" dirty="0">
                <a:latin typeface="Times New Roman"/>
                <a:cs typeface="Times New Roman"/>
              </a:rPr>
              <a:t>is</a:t>
            </a:r>
            <a:r>
              <a:rPr sz="2850" spc="350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possible</a:t>
            </a:r>
            <a:r>
              <a:rPr sz="2850" spc="40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only </a:t>
            </a:r>
            <a:r>
              <a:rPr sz="2850" spc="-204" dirty="0">
                <a:latin typeface="Times New Roman"/>
                <a:cs typeface="Times New Roman"/>
              </a:rPr>
              <a:t>by</a:t>
            </a:r>
            <a:r>
              <a:rPr sz="2850" spc="30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35" dirty="0">
                <a:latin typeface="Times New Roman"/>
                <a:cs typeface="Times New Roman"/>
              </a:rPr>
              <a:t>application </a:t>
            </a:r>
            <a:r>
              <a:rPr sz="2850" spc="-70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140" dirty="0">
                <a:latin typeface="Times New Roman"/>
                <a:cs typeface="Times New Roman"/>
              </a:rPr>
              <a:t>sound </a:t>
            </a:r>
            <a:r>
              <a:rPr sz="2850" spc="-155" dirty="0">
                <a:latin typeface="Times New Roman"/>
                <a:cs typeface="Times New Roman"/>
              </a:rPr>
              <a:t>system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80" dirty="0">
                <a:latin typeface="Times New Roman"/>
                <a:cs typeface="Times New Roman"/>
              </a:rPr>
              <a:t>internal </a:t>
            </a:r>
            <a:r>
              <a:rPr sz="2850" spc="-135" dirty="0">
                <a:latin typeface="Times New Roman"/>
                <a:cs typeface="Times New Roman"/>
              </a:rPr>
              <a:t>check </a:t>
            </a:r>
            <a:r>
              <a:rPr sz="2850" spc="-160" dirty="0">
                <a:latin typeface="Times New Roman"/>
                <a:cs typeface="Times New Roman"/>
              </a:rPr>
              <a:t>and </a:t>
            </a:r>
            <a:r>
              <a:rPr sz="2850" spc="-130" dirty="0">
                <a:latin typeface="Times New Roman"/>
                <a:cs typeface="Times New Roman"/>
              </a:rPr>
              <a:t>efficient </a:t>
            </a:r>
            <a:r>
              <a:rPr sz="2850" spc="-145" dirty="0">
                <a:latin typeface="Times New Roman"/>
                <a:cs typeface="Times New Roman"/>
              </a:rPr>
              <a:t>management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95" dirty="0">
                <a:latin typeface="Times New Roman"/>
                <a:cs typeface="Times New Roman"/>
              </a:rPr>
              <a:t>the 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70" dirty="0">
                <a:latin typeface="Times New Roman"/>
                <a:cs typeface="Times New Roman"/>
              </a:rPr>
              <a:t>concern.</a:t>
            </a:r>
            <a:endParaRPr sz="2850">
              <a:latin typeface="Times New Roman"/>
              <a:cs typeface="Times New Roman"/>
            </a:endParaRPr>
          </a:p>
          <a:p>
            <a:pPr marL="314325" marR="5080" indent="-302260" algn="just">
              <a:lnSpc>
                <a:spcPct val="100400"/>
              </a:lnSpc>
              <a:spcBef>
                <a:spcPts val="660"/>
              </a:spcBef>
              <a:buClr>
                <a:srgbClr val="D34816"/>
              </a:buClr>
              <a:buSzPct val="84210"/>
              <a:buFont typeface="Wingdings"/>
              <a:buChar char=""/>
              <a:tabLst>
                <a:tab pos="314960" algn="l"/>
              </a:tabLst>
            </a:pPr>
            <a:r>
              <a:rPr sz="2850" spc="-204" dirty="0">
                <a:latin typeface="Times New Roman"/>
                <a:cs typeface="Times New Roman"/>
              </a:rPr>
              <a:t>Such</a:t>
            </a:r>
            <a:r>
              <a:rPr sz="2850" spc="-20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moral</a:t>
            </a:r>
            <a:r>
              <a:rPr sz="2850" spc="-110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check</a:t>
            </a:r>
            <a:r>
              <a:rPr sz="2850" spc="-130" dirty="0">
                <a:latin typeface="Times New Roman"/>
                <a:cs typeface="Times New Roman"/>
              </a:rPr>
              <a:t> </a:t>
            </a:r>
            <a:r>
              <a:rPr sz="2850" spc="-180" dirty="0">
                <a:latin typeface="Times New Roman"/>
                <a:cs typeface="Times New Roman"/>
              </a:rPr>
              <a:t>is</a:t>
            </a:r>
            <a:r>
              <a:rPr sz="2850" spc="-175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imposed</a:t>
            </a:r>
            <a:r>
              <a:rPr sz="2850" spc="-140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on</a:t>
            </a:r>
            <a:r>
              <a:rPr sz="2850" spc="-125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the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employees</a:t>
            </a:r>
            <a:r>
              <a:rPr sz="2850" spc="-155" dirty="0">
                <a:latin typeface="Times New Roman"/>
                <a:cs typeface="Times New Roman"/>
              </a:rPr>
              <a:t> </a:t>
            </a:r>
            <a:r>
              <a:rPr sz="2850" spc="-175" dirty="0">
                <a:latin typeface="Times New Roman"/>
                <a:cs typeface="Times New Roman"/>
              </a:rPr>
              <a:t>of</a:t>
            </a:r>
            <a:r>
              <a:rPr sz="2850" spc="-17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client </a:t>
            </a:r>
            <a:r>
              <a:rPr sz="2850" spc="-9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automatically </a:t>
            </a:r>
            <a:r>
              <a:rPr sz="2850" spc="-150" dirty="0">
                <a:latin typeface="Times New Roman"/>
                <a:cs typeface="Times New Roman"/>
              </a:rPr>
              <a:t>since </a:t>
            </a:r>
            <a:r>
              <a:rPr sz="2850" spc="-135" dirty="0">
                <a:latin typeface="Times New Roman"/>
                <a:cs typeface="Times New Roman"/>
              </a:rPr>
              <a:t>they </a:t>
            </a:r>
            <a:r>
              <a:rPr sz="2850" spc="-145" dirty="0">
                <a:latin typeface="Times New Roman"/>
                <a:cs typeface="Times New Roman"/>
              </a:rPr>
              <a:t>would </a:t>
            </a:r>
            <a:r>
              <a:rPr sz="2850" spc="-125" dirty="0">
                <a:latin typeface="Times New Roman"/>
                <a:cs typeface="Times New Roman"/>
              </a:rPr>
              <a:t>be </a:t>
            </a:r>
            <a:r>
              <a:rPr sz="2850" spc="-225" dirty="0">
                <a:latin typeface="Times New Roman"/>
                <a:cs typeface="Times New Roman"/>
              </a:rPr>
              <a:t>always </a:t>
            </a:r>
            <a:r>
              <a:rPr sz="2850" spc="-50" dirty="0">
                <a:latin typeface="Times New Roman"/>
                <a:cs typeface="Times New Roman"/>
              </a:rPr>
              <a:t>alert </a:t>
            </a:r>
            <a:r>
              <a:rPr sz="2850" spc="-160" dirty="0">
                <a:latin typeface="Times New Roman"/>
                <a:cs typeface="Times New Roman"/>
              </a:rPr>
              <a:t>and </a:t>
            </a:r>
            <a:r>
              <a:rPr sz="2850" spc="-145" dirty="0">
                <a:latin typeface="Times New Roman"/>
                <a:cs typeface="Times New Roman"/>
              </a:rPr>
              <a:t>would </a:t>
            </a:r>
            <a:r>
              <a:rPr sz="2850" spc="-65" dirty="0">
                <a:latin typeface="Times New Roman"/>
                <a:cs typeface="Times New Roman"/>
              </a:rPr>
              <a:t>not </a:t>
            </a:r>
            <a:r>
              <a:rPr sz="2850" spc="-90" dirty="0">
                <a:latin typeface="Times New Roman"/>
                <a:cs typeface="Times New Roman"/>
              </a:rPr>
              <a:t>carry 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75" dirty="0">
                <a:latin typeface="Times New Roman"/>
                <a:cs typeface="Times New Roman"/>
              </a:rPr>
              <a:t>n</a:t>
            </a:r>
            <a:r>
              <a:rPr sz="2850" spc="-235" dirty="0">
                <a:latin typeface="Times New Roman"/>
                <a:cs typeface="Times New Roman"/>
              </a:rPr>
              <a:t>y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d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14" dirty="0">
                <a:latin typeface="Times New Roman"/>
                <a:cs typeface="Times New Roman"/>
              </a:rPr>
              <a:t>on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-200" dirty="0">
                <a:latin typeface="Times New Roman"/>
                <a:cs typeface="Times New Roman"/>
              </a:rPr>
              <a:t>s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200" dirty="0">
                <a:latin typeface="Times New Roman"/>
                <a:cs typeface="Times New Roman"/>
              </a:rPr>
              <a:t>s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290" dirty="0">
                <a:latin typeface="Times New Roman"/>
                <a:cs typeface="Times New Roman"/>
              </a:rPr>
              <a:t>s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314325" marR="6985" indent="-302260" algn="just">
              <a:lnSpc>
                <a:spcPct val="100299"/>
              </a:lnSpc>
              <a:spcBef>
                <a:spcPts val="660"/>
              </a:spcBef>
              <a:buClr>
                <a:srgbClr val="D34816"/>
              </a:buClr>
              <a:buSzPct val="84210"/>
              <a:buFont typeface="Wingdings"/>
              <a:buChar char=""/>
              <a:tabLst>
                <a:tab pos="314960" algn="l"/>
              </a:tabLst>
            </a:pPr>
            <a:r>
              <a:rPr sz="2850" spc="-130" dirty="0">
                <a:latin typeface="Times New Roman"/>
                <a:cs typeface="Times New Roman"/>
              </a:rPr>
              <a:t>He </a:t>
            </a:r>
            <a:r>
              <a:rPr sz="2850" spc="-150" dirty="0">
                <a:latin typeface="Times New Roman"/>
                <a:cs typeface="Times New Roman"/>
              </a:rPr>
              <a:t>should </a:t>
            </a:r>
            <a:r>
              <a:rPr sz="2850" spc="-180" dirty="0">
                <a:latin typeface="Times New Roman"/>
                <a:cs typeface="Times New Roman"/>
              </a:rPr>
              <a:t>make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10" dirty="0">
                <a:latin typeface="Times New Roman"/>
                <a:cs typeface="Times New Roman"/>
              </a:rPr>
              <a:t>detailed </a:t>
            </a:r>
            <a:r>
              <a:rPr sz="2850" spc="-140" dirty="0">
                <a:latin typeface="Times New Roman"/>
                <a:cs typeface="Times New Roman"/>
              </a:rPr>
              <a:t>study, </a:t>
            </a:r>
            <a:r>
              <a:rPr sz="2850" spc="-190" dirty="0">
                <a:latin typeface="Times New Roman"/>
                <a:cs typeface="Times New Roman"/>
              </a:rPr>
              <a:t>analysis </a:t>
            </a:r>
            <a:r>
              <a:rPr sz="2850" spc="-150" dirty="0">
                <a:latin typeface="Times New Roman"/>
                <a:cs typeface="Times New Roman"/>
              </a:rPr>
              <a:t>and evaluation </a:t>
            </a:r>
            <a:r>
              <a:rPr sz="2850" spc="-175" dirty="0">
                <a:latin typeface="Times New Roman"/>
                <a:cs typeface="Times New Roman"/>
              </a:rPr>
              <a:t>of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internal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control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system</a:t>
            </a:r>
            <a:r>
              <a:rPr sz="2850" spc="-20" dirty="0">
                <a:latin typeface="Times New Roman"/>
                <a:cs typeface="Times New Roman"/>
              </a:rPr>
              <a:t> </a:t>
            </a:r>
            <a:r>
              <a:rPr sz="2850" spc="-175" dirty="0">
                <a:latin typeface="Times New Roman"/>
                <a:cs typeface="Times New Roman"/>
              </a:rPr>
              <a:t>of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the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70" dirty="0">
                <a:latin typeface="Times New Roman"/>
                <a:cs typeface="Times New Roman"/>
              </a:rPr>
              <a:t>enterprise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and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find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75" dirty="0">
                <a:latin typeface="Times New Roman"/>
                <a:cs typeface="Times New Roman"/>
              </a:rPr>
              <a:t>out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its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weakness.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404627" y="7035311"/>
            <a:ext cx="330835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937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11</a:t>
            </a:fld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6148" y="487071"/>
            <a:ext cx="327977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heavy" spc="-8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sz="4400" u="heavy" spc="-64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y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p</a:t>
            </a:r>
            <a:r>
              <a:rPr sz="4400" u="heavy" spc="-1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sz="4400" u="heavy" spc="-4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</a:t>
            </a:r>
            <a:r>
              <a:rPr sz="4400" u="heavy" spc="-1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35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sz="4400" u="heavy" spc="-14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f</a:t>
            </a:r>
            <a:r>
              <a:rPr sz="4400" u="heavy" spc="-16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8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sz="4400" u="heavy" spc="-2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u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sz="4400" u="heavy" spc="-2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sz="4400" u="heavy" spc="-114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9270" y="1199870"/>
            <a:ext cx="8473440" cy="565658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2850" spc="-145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5" dirty="0">
                <a:latin typeface="Times New Roman"/>
                <a:cs typeface="Times New Roman"/>
              </a:rPr>
              <a:t>r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5" dirty="0">
                <a:latin typeface="Times New Roman"/>
                <a:cs typeface="Times New Roman"/>
              </a:rPr>
              <a:t>r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285" dirty="0">
                <a:latin typeface="Times New Roman"/>
                <a:cs typeface="Times New Roman"/>
              </a:rPr>
              <a:t>v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75" dirty="0">
                <a:latin typeface="Times New Roman"/>
                <a:cs typeface="Times New Roman"/>
              </a:rPr>
              <a:t>r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ou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29" dirty="0">
                <a:latin typeface="Times New Roman"/>
                <a:cs typeface="Times New Roman"/>
              </a:rPr>
              <a:t>y</a:t>
            </a:r>
            <a:r>
              <a:rPr sz="2850" spc="-114" dirty="0">
                <a:latin typeface="Times New Roman"/>
                <a:cs typeface="Times New Roman"/>
              </a:rPr>
              <a:t>p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315" dirty="0">
                <a:latin typeface="Times New Roman"/>
                <a:cs typeface="Times New Roman"/>
              </a:rPr>
              <a:t> </a:t>
            </a:r>
            <a:r>
              <a:rPr sz="2850" spc="-434" dirty="0">
                <a:latin typeface="Times New Roman"/>
                <a:cs typeface="Times New Roman"/>
              </a:rPr>
              <a:t>A</a:t>
            </a:r>
            <a:r>
              <a:rPr sz="2850" spc="-145" dirty="0">
                <a:latin typeface="Times New Roman"/>
                <a:cs typeface="Times New Roman"/>
              </a:rPr>
              <a:t>u</a:t>
            </a:r>
            <a:r>
              <a:rPr sz="2850" spc="-114" dirty="0">
                <a:latin typeface="Times New Roman"/>
                <a:cs typeface="Times New Roman"/>
              </a:rPr>
              <a:t>d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35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w</a:t>
            </a:r>
            <a:r>
              <a:rPr sz="2850" spc="-200" dirty="0">
                <a:latin typeface="Times New Roman"/>
                <a:cs typeface="Times New Roman"/>
              </a:rPr>
              <a:t>h</a:t>
            </a:r>
            <a:r>
              <a:rPr sz="2850" spc="-110" dirty="0">
                <a:latin typeface="Times New Roman"/>
                <a:cs typeface="Times New Roman"/>
              </a:rPr>
              <a:t>i</a:t>
            </a:r>
            <a:r>
              <a:rPr sz="2850" spc="-130" dirty="0">
                <a:latin typeface="Times New Roman"/>
                <a:cs typeface="Times New Roman"/>
              </a:rPr>
              <a:t>c</a:t>
            </a:r>
            <a:r>
              <a:rPr sz="2850" spc="-175" dirty="0">
                <a:latin typeface="Times New Roman"/>
                <a:cs typeface="Times New Roman"/>
              </a:rPr>
              <a:t>h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65" dirty="0">
                <a:latin typeface="Times New Roman"/>
                <a:cs typeface="Times New Roman"/>
              </a:rPr>
              <a:t>m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on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b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14" dirty="0">
                <a:latin typeface="Times New Roman"/>
                <a:cs typeface="Times New Roman"/>
              </a:rPr>
              <a:t>l</a:t>
            </a:r>
            <a:r>
              <a:rPr sz="2850" spc="-200" dirty="0">
                <a:latin typeface="Times New Roman"/>
                <a:cs typeface="Times New Roman"/>
              </a:rPr>
              <a:t>o</a:t>
            </a:r>
            <a:r>
              <a:rPr sz="2850" spc="-150" dirty="0">
                <a:latin typeface="Times New Roman"/>
                <a:cs typeface="Times New Roman"/>
              </a:rPr>
              <a:t>w</a:t>
            </a:r>
            <a:r>
              <a:rPr sz="2850" spc="40" dirty="0">
                <a:latin typeface="Times New Roman"/>
                <a:cs typeface="Times New Roman"/>
              </a:rPr>
              <a:t>:</a:t>
            </a:r>
            <a:r>
              <a:rPr sz="2850" spc="-204" dirty="0">
                <a:latin typeface="Times New Roman"/>
                <a:cs typeface="Times New Roman"/>
              </a:rPr>
              <a:t> </a:t>
            </a:r>
            <a:r>
              <a:rPr sz="2850" spc="-60" dirty="0">
                <a:latin typeface="Times New Roman"/>
                <a:cs typeface="Times New Roman"/>
              </a:rPr>
              <a:t>-</a:t>
            </a:r>
            <a:endParaRPr sz="2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2850" b="1" spc="-45" dirty="0">
                <a:latin typeface="Times New Roman"/>
                <a:cs typeface="Times New Roman"/>
              </a:rPr>
              <a:t>Based</a:t>
            </a:r>
            <a:r>
              <a:rPr sz="2850" b="1" spc="-80" dirty="0">
                <a:latin typeface="Times New Roman"/>
                <a:cs typeface="Times New Roman"/>
              </a:rPr>
              <a:t> </a:t>
            </a:r>
            <a:r>
              <a:rPr sz="2850" b="1" spc="65" dirty="0">
                <a:latin typeface="Times New Roman"/>
                <a:cs typeface="Times New Roman"/>
              </a:rPr>
              <a:t>on</a:t>
            </a:r>
            <a:r>
              <a:rPr sz="2850" b="1" spc="-80" dirty="0">
                <a:latin typeface="Times New Roman"/>
                <a:cs typeface="Times New Roman"/>
              </a:rPr>
              <a:t> </a:t>
            </a:r>
            <a:r>
              <a:rPr sz="2850" b="1" spc="-20" dirty="0">
                <a:latin typeface="Times New Roman"/>
                <a:cs typeface="Times New Roman"/>
              </a:rPr>
              <a:t>Organizational</a:t>
            </a:r>
            <a:r>
              <a:rPr sz="2850" b="1" spc="-50" dirty="0">
                <a:latin typeface="Times New Roman"/>
                <a:cs typeface="Times New Roman"/>
              </a:rPr>
              <a:t> </a:t>
            </a:r>
            <a:r>
              <a:rPr sz="2850" b="1" spc="-15" dirty="0">
                <a:latin typeface="Times New Roman"/>
                <a:cs typeface="Times New Roman"/>
              </a:rPr>
              <a:t>Structure</a:t>
            </a:r>
            <a:endParaRPr sz="28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320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390" dirty="0">
                <a:latin typeface="Times New Roman"/>
                <a:cs typeface="Times New Roman"/>
              </a:rPr>
              <a:t>S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70" dirty="0">
                <a:latin typeface="Times New Roman"/>
                <a:cs typeface="Times New Roman"/>
              </a:rPr>
              <a:t>a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45" dirty="0">
                <a:latin typeface="Times New Roman"/>
                <a:cs typeface="Times New Roman"/>
              </a:rPr>
              <a:t>r</a:t>
            </a:r>
            <a:r>
              <a:rPr sz="2850" spc="-235" dirty="0">
                <a:latin typeface="Times New Roman"/>
                <a:cs typeface="Times New Roman"/>
              </a:rPr>
              <a:t>y</a:t>
            </a:r>
            <a:r>
              <a:rPr sz="2850" spc="-250" dirty="0">
                <a:latin typeface="Times New Roman"/>
                <a:cs typeface="Times New Roman"/>
              </a:rPr>
              <a:t> </a:t>
            </a:r>
            <a:r>
              <a:rPr sz="2850" spc="-465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ud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endParaRPr sz="28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325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150" dirty="0">
                <a:latin typeface="Times New Roman"/>
                <a:cs typeface="Times New Roman"/>
              </a:rPr>
              <a:t>N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70" dirty="0">
                <a:latin typeface="Times New Roman"/>
                <a:cs typeface="Times New Roman"/>
              </a:rPr>
              <a:t>-</a:t>
            </a:r>
            <a:r>
              <a:rPr sz="2850" spc="-390" dirty="0">
                <a:latin typeface="Times New Roman"/>
                <a:cs typeface="Times New Roman"/>
              </a:rPr>
              <a:t>S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75" dirty="0">
                <a:latin typeface="Times New Roman"/>
                <a:cs typeface="Times New Roman"/>
              </a:rPr>
              <a:t>r</a:t>
            </a:r>
            <a:r>
              <a:rPr sz="2850" spc="-235" dirty="0">
                <a:latin typeface="Times New Roman"/>
                <a:cs typeface="Times New Roman"/>
              </a:rPr>
              <a:t>y</a:t>
            </a:r>
            <a:r>
              <a:rPr sz="2850" spc="-250" dirty="0">
                <a:latin typeface="Times New Roman"/>
                <a:cs typeface="Times New Roman"/>
              </a:rPr>
              <a:t> </a:t>
            </a:r>
            <a:r>
              <a:rPr sz="2850" spc="-465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ud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endParaRPr sz="28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340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180" dirty="0">
                <a:latin typeface="Times New Roman"/>
                <a:cs typeface="Times New Roman"/>
              </a:rPr>
              <a:t>G</a:t>
            </a:r>
            <a:r>
              <a:rPr sz="2850" spc="-229" dirty="0">
                <a:latin typeface="Times New Roman"/>
                <a:cs typeface="Times New Roman"/>
              </a:rPr>
              <a:t>ov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r>
              <a:rPr sz="2850" spc="-405" dirty="0">
                <a:latin typeface="Times New Roman"/>
                <a:cs typeface="Times New Roman"/>
              </a:rPr>
              <a:t> </a:t>
            </a:r>
            <a:r>
              <a:rPr sz="2850" spc="-434" dirty="0">
                <a:latin typeface="Times New Roman"/>
                <a:cs typeface="Times New Roman"/>
              </a:rPr>
              <a:t>A</a:t>
            </a:r>
            <a:r>
              <a:rPr sz="2850" spc="-145" dirty="0">
                <a:latin typeface="Times New Roman"/>
                <a:cs typeface="Times New Roman"/>
              </a:rPr>
              <a:t>u</a:t>
            </a:r>
            <a:r>
              <a:rPr sz="2850" spc="-114" dirty="0">
                <a:latin typeface="Times New Roman"/>
                <a:cs typeface="Times New Roman"/>
              </a:rPr>
              <a:t>d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endParaRPr sz="2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2850" spc="-150" dirty="0">
                <a:latin typeface="Times New Roman"/>
                <a:cs typeface="Times New Roman"/>
              </a:rPr>
              <a:t>N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35" dirty="0">
                <a:latin typeface="Times New Roman"/>
                <a:cs typeface="Times New Roman"/>
              </a:rPr>
              <a:t>n</a:t>
            </a:r>
            <a:r>
              <a:rPr sz="2850" spc="-70" dirty="0">
                <a:latin typeface="Times New Roman"/>
                <a:cs typeface="Times New Roman"/>
              </a:rPr>
              <a:t>-</a:t>
            </a:r>
            <a:r>
              <a:rPr sz="2850" spc="-390" dirty="0">
                <a:latin typeface="Times New Roman"/>
                <a:cs typeface="Times New Roman"/>
              </a:rPr>
              <a:t>S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70" dirty="0">
                <a:latin typeface="Times New Roman"/>
                <a:cs typeface="Times New Roman"/>
              </a:rPr>
              <a:t>a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45" dirty="0">
                <a:latin typeface="Times New Roman"/>
                <a:cs typeface="Times New Roman"/>
              </a:rPr>
              <a:t>r</a:t>
            </a:r>
            <a:r>
              <a:rPr sz="2850" spc="-235" dirty="0">
                <a:latin typeface="Times New Roman"/>
                <a:cs typeface="Times New Roman"/>
              </a:rPr>
              <a:t>y</a:t>
            </a:r>
            <a:r>
              <a:rPr sz="2850" spc="-220" dirty="0">
                <a:latin typeface="Times New Roman"/>
                <a:cs typeface="Times New Roman"/>
              </a:rPr>
              <a:t> </a:t>
            </a:r>
            <a:r>
              <a:rPr sz="2850" spc="-465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-145" dirty="0">
                <a:latin typeface="Times New Roman"/>
                <a:cs typeface="Times New Roman"/>
              </a:rPr>
              <a:t>d</a:t>
            </a:r>
            <a:r>
              <a:rPr sz="2850" spc="-11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130" dirty="0">
                <a:latin typeface="Times New Roman"/>
                <a:cs typeface="Times New Roman"/>
              </a:rPr>
              <a:t>r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00" dirty="0">
                <a:latin typeface="Times New Roman"/>
                <a:cs typeface="Times New Roman"/>
              </a:rPr>
              <a:t>h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30" dirty="0">
                <a:latin typeface="Times New Roman"/>
                <a:cs typeface="Times New Roman"/>
              </a:rPr>
              <a:t>r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185" dirty="0">
                <a:latin typeface="Times New Roman"/>
                <a:cs typeface="Times New Roman"/>
              </a:rPr>
              <a:t>c</a:t>
            </a:r>
            <a:r>
              <a:rPr sz="2850" spc="-114" dirty="0">
                <a:latin typeface="Times New Roman"/>
                <a:cs typeface="Times New Roman"/>
              </a:rPr>
              <a:t>l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229" dirty="0">
                <a:latin typeface="Times New Roman"/>
                <a:cs typeface="Times New Roman"/>
              </a:rPr>
              <a:t>ss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35" dirty="0">
                <a:latin typeface="Times New Roman"/>
                <a:cs typeface="Times New Roman"/>
              </a:rPr>
              <a:t>:</a:t>
            </a:r>
            <a:r>
              <a:rPr sz="2850" spc="-60" dirty="0">
                <a:latin typeface="Times New Roman"/>
                <a:cs typeface="Times New Roman"/>
              </a:rPr>
              <a:t>-</a:t>
            </a:r>
            <a:endParaRPr sz="2850">
              <a:latin typeface="Times New Roman"/>
              <a:cs typeface="Times New Roman"/>
            </a:endParaRPr>
          </a:p>
          <a:p>
            <a:pPr marL="314325" marR="5080" indent="-302260">
              <a:lnSpc>
                <a:spcPts val="3080"/>
              </a:lnSpc>
              <a:spcBef>
                <a:spcPts val="725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120" dirty="0">
                <a:latin typeface="Times New Roman"/>
                <a:cs typeface="Times New Roman"/>
              </a:rPr>
              <a:t>Private</a:t>
            </a:r>
            <a:r>
              <a:rPr sz="2850" spc="-27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Audit</a:t>
            </a:r>
            <a:r>
              <a:rPr sz="2850" spc="-20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which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includes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90" dirty="0">
                <a:latin typeface="Times New Roman"/>
                <a:cs typeface="Times New Roman"/>
              </a:rPr>
              <a:t>Sole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Proprietorship</a:t>
            </a:r>
            <a:r>
              <a:rPr sz="2850" spc="-35" dirty="0">
                <a:latin typeface="Times New Roman"/>
                <a:cs typeface="Times New Roman"/>
              </a:rPr>
              <a:t> </a:t>
            </a:r>
            <a:r>
              <a:rPr sz="2850" spc="120" dirty="0">
                <a:latin typeface="Times New Roman"/>
                <a:cs typeface="Times New Roman"/>
              </a:rPr>
              <a:t>,</a:t>
            </a:r>
            <a:r>
              <a:rPr sz="2850" spc="-170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Partnership </a:t>
            </a:r>
            <a:r>
              <a:rPr sz="2850" spc="-700" dirty="0">
                <a:latin typeface="Times New Roman"/>
                <a:cs typeface="Times New Roman"/>
              </a:rPr>
              <a:t> 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130" dirty="0">
                <a:latin typeface="Times New Roman"/>
                <a:cs typeface="Times New Roman"/>
              </a:rPr>
              <a:t>r</a:t>
            </a:r>
            <a:r>
              <a:rPr sz="2850" spc="-165" dirty="0">
                <a:latin typeface="Times New Roman"/>
                <a:cs typeface="Times New Roman"/>
              </a:rPr>
              <a:t>m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N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60" dirty="0">
                <a:latin typeface="Times New Roman"/>
                <a:cs typeface="Times New Roman"/>
              </a:rPr>
              <a:t>-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P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185" dirty="0">
                <a:latin typeface="Times New Roman"/>
                <a:cs typeface="Times New Roman"/>
              </a:rPr>
              <a:t>f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20" dirty="0">
                <a:latin typeface="Times New Roman"/>
                <a:cs typeface="Times New Roman"/>
              </a:rPr>
              <a:t>O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229" dirty="0">
                <a:latin typeface="Times New Roman"/>
                <a:cs typeface="Times New Roman"/>
              </a:rPr>
              <a:t>g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15" dirty="0">
                <a:latin typeface="Times New Roman"/>
                <a:cs typeface="Times New Roman"/>
              </a:rPr>
              <a:t>z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2850" b="1" spc="-45" dirty="0">
                <a:latin typeface="Times New Roman"/>
                <a:cs typeface="Times New Roman"/>
              </a:rPr>
              <a:t>Based</a:t>
            </a:r>
            <a:r>
              <a:rPr sz="2850" b="1" spc="-85" dirty="0">
                <a:latin typeface="Times New Roman"/>
                <a:cs typeface="Times New Roman"/>
              </a:rPr>
              <a:t> </a:t>
            </a:r>
            <a:r>
              <a:rPr sz="2850" b="1" spc="65" dirty="0">
                <a:latin typeface="Times New Roman"/>
                <a:cs typeface="Times New Roman"/>
              </a:rPr>
              <a:t>on</a:t>
            </a:r>
            <a:r>
              <a:rPr sz="2850" b="1" spc="-85" dirty="0">
                <a:latin typeface="Times New Roman"/>
                <a:cs typeface="Times New Roman"/>
              </a:rPr>
              <a:t> </a:t>
            </a:r>
            <a:r>
              <a:rPr sz="2850" b="1" spc="5" dirty="0">
                <a:latin typeface="Times New Roman"/>
                <a:cs typeface="Times New Roman"/>
              </a:rPr>
              <a:t>Scope</a:t>
            </a:r>
            <a:endParaRPr sz="28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335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65" dirty="0">
                <a:latin typeface="Times New Roman"/>
                <a:cs typeface="Times New Roman"/>
              </a:rPr>
              <a:t>m</a:t>
            </a:r>
            <a:r>
              <a:rPr sz="2850" spc="-114" dirty="0">
                <a:latin typeface="Times New Roman"/>
                <a:cs typeface="Times New Roman"/>
              </a:rPr>
              <a:t>pl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275" dirty="0">
                <a:latin typeface="Times New Roman"/>
                <a:cs typeface="Times New Roman"/>
              </a:rPr>
              <a:t> </a:t>
            </a:r>
            <a:r>
              <a:rPr sz="2850" spc="-434" dirty="0">
                <a:latin typeface="Times New Roman"/>
                <a:cs typeface="Times New Roman"/>
              </a:rPr>
              <a:t>A</a:t>
            </a:r>
            <a:r>
              <a:rPr sz="2850" spc="-145" dirty="0">
                <a:latin typeface="Times New Roman"/>
                <a:cs typeface="Times New Roman"/>
              </a:rPr>
              <a:t>u</a:t>
            </a:r>
            <a:r>
              <a:rPr sz="2850" spc="-114" dirty="0">
                <a:latin typeface="Times New Roman"/>
                <a:cs typeface="Times New Roman"/>
              </a:rPr>
              <a:t>d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endParaRPr sz="28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325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250" dirty="0">
                <a:latin typeface="Times New Roman"/>
                <a:cs typeface="Times New Roman"/>
              </a:rPr>
              <a:t>P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130" dirty="0">
                <a:latin typeface="Times New Roman"/>
                <a:cs typeface="Times New Roman"/>
              </a:rPr>
              <a:t>r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0" dirty="0">
                <a:latin typeface="Times New Roman"/>
                <a:cs typeface="Times New Roman"/>
              </a:rPr>
              <a:t>l</a:t>
            </a:r>
            <a:r>
              <a:rPr sz="2850" spc="-260" dirty="0">
                <a:latin typeface="Times New Roman"/>
                <a:cs typeface="Times New Roman"/>
              </a:rPr>
              <a:t> </a:t>
            </a:r>
            <a:r>
              <a:rPr sz="2850" spc="-465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ud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endParaRPr sz="28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335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150" dirty="0">
                <a:latin typeface="Times New Roman"/>
                <a:cs typeface="Times New Roman"/>
              </a:rPr>
              <a:t>D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l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spc="-310" dirty="0">
                <a:latin typeface="Times New Roman"/>
                <a:cs typeface="Times New Roman"/>
              </a:rPr>
              <a:t> </a:t>
            </a:r>
            <a:r>
              <a:rPr sz="2850" spc="-434" dirty="0">
                <a:latin typeface="Times New Roman"/>
                <a:cs typeface="Times New Roman"/>
              </a:rPr>
              <a:t>A</a:t>
            </a:r>
            <a:r>
              <a:rPr sz="2850" spc="-145" dirty="0">
                <a:latin typeface="Times New Roman"/>
                <a:cs typeface="Times New Roman"/>
              </a:rPr>
              <a:t>u</a:t>
            </a:r>
            <a:r>
              <a:rPr sz="2850" spc="-114" dirty="0">
                <a:latin typeface="Times New Roman"/>
                <a:cs typeface="Times New Roman"/>
              </a:rPr>
              <a:t>d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428480" y="7035311"/>
            <a:ext cx="255270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2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1084" y="555786"/>
            <a:ext cx="432117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755" dirty="0">
                <a:solidFill>
                  <a:srgbClr val="696464"/>
                </a:solidFill>
              </a:rPr>
              <a:t>T</a:t>
            </a:r>
            <a:r>
              <a:rPr spc="-540" dirty="0">
                <a:solidFill>
                  <a:srgbClr val="696464"/>
                </a:solidFill>
              </a:rPr>
              <a:t>y</a:t>
            </a:r>
            <a:r>
              <a:rPr spc="-280" dirty="0">
                <a:solidFill>
                  <a:srgbClr val="696464"/>
                </a:solidFill>
              </a:rPr>
              <a:t>p</a:t>
            </a:r>
            <a:r>
              <a:rPr spc="-145" dirty="0">
                <a:solidFill>
                  <a:srgbClr val="696464"/>
                </a:solidFill>
              </a:rPr>
              <a:t>e</a:t>
            </a:r>
            <a:r>
              <a:rPr spc="-360" dirty="0">
                <a:solidFill>
                  <a:srgbClr val="696464"/>
                </a:solidFill>
              </a:rPr>
              <a:t>s</a:t>
            </a:r>
            <a:r>
              <a:rPr spc="-125" dirty="0">
                <a:solidFill>
                  <a:srgbClr val="696464"/>
                </a:solidFill>
              </a:rPr>
              <a:t> </a:t>
            </a:r>
            <a:r>
              <a:rPr spc="-360" dirty="0">
                <a:solidFill>
                  <a:srgbClr val="696464"/>
                </a:solidFill>
              </a:rPr>
              <a:t>o</a:t>
            </a:r>
            <a:r>
              <a:rPr spc="-130" dirty="0">
                <a:solidFill>
                  <a:srgbClr val="696464"/>
                </a:solidFill>
              </a:rPr>
              <a:t>f</a:t>
            </a:r>
            <a:r>
              <a:rPr spc="-110" dirty="0">
                <a:solidFill>
                  <a:srgbClr val="696464"/>
                </a:solidFill>
              </a:rPr>
              <a:t> </a:t>
            </a:r>
            <a:r>
              <a:rPr spc="-800" dirty="0">
                <a:solidFill>
                  <a:srgbClr val="696464"/>
                </a:solidFill>
              </a:rPr>
              <a:t>A</a:t>
            </a:r>
            <a:r>
              <a:rPr spc="-240" dirty="0">
                <a:solidFill>
                  <a:srgbClr val="696464"/>
                </a:solidFill>
              </a:rPr>
              <a:t>u</a:t>
            </a:r>
            <a:r>
              <a:rPr spc="-280" dirty="0">
                <a:solidFill>
                  <a:srgbClr val="696464"/>
                </a:solidFill>
              </a:rPr>
              <a:t>d</a:t>
            </a:r>
            <a:r>
              <a:rPr spc="-190" dirty="0">
                <a:solidFill>
                  <a:srgbClr val="696464"/>
                </a:solidFill>
              </a:rPr>
              <a:t>i</a:t>
            </a:r>
            <a:r>
              <a:rPr spc="-100" dirty="0">
                <a:solidFill>
                  <a:srgbClr val="696464"/>
                </a:solidFill>
              </a:rPr>
              <a:t>t</a:t>
            </a:r>
            <a:r>
              <a:rPr spc="-180" dirty="0">
                <a:solidFill>
                  <a:srgbClr val="696464"/>
                </a:solidFill>
              </a:rPr>
              <a:t> </a:t>
            </a:r>
            <a:r>
              <a:rPr spc="-520" dirty="0">
                <a:solidFill>
                  <a:srgbClr val="696464"/>
                </a:solidFill>
              </a:rPr>
              <a:t>C</a:t>
            </a:r>
            <a:r>
              <a:rPr spc="-360" dirty="0">
                <a:solidFill>
                  <a:srgbClr val="696464"/>
                </a:solidFill>
              </a:rPr>
              <a:t>o</a:t>
            </a:r>
            <a:r>
              <a:rPr spc="-280" dirty="0">
                <a:solidFill>
                  <a:srgbClr val="696464"/>
                </a:solidFill>
              </a:rPr>
              <a:t>n</a:t>
            </a:r>
            <a:r>
              <a:rPr spc="-75" dirty="0">
                <a:solidFill>
                  <a:srgbClr val="696464"/>
                </a:solidFill>
              </a:rPr>
              <a:t>t</a:t>
            </a:r>
            <a:r>
              <a:rPr sz="2750" spc="-705" dirty="0">
                <a:solidFill>
                  <a:srgbClr val="696464"/>
                </a:solidFill>
              </a:rPr>
              <a:t>…</a:t>
            </a:r>
            <a:endParaRPr sz="2750"/>
          </a:p>
        </p:txBody>
      </p:sp>
      <p:sp>
        <p:nvSpPr>
          <p:cNvPr id="3" name="object 3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23133" y="1119773"/>
            <a:ext cx="2628900" cy="537781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14325">
              <a:lnSpc>
                <a:spcPct val="100000"/>
              </a:lnSpc>
              <a:spcBef>
                <a:spcPts val="434"/>
              </a:spcBef>
            </a:pPr>
            <a:r>
              <a:rPr sz="2650" b="1" spc="-160" dirty="0">
                <a:latin typeface="Times New Roman"/>
                <a:cs typeface="Times New Roman"/>
              </a:rPr>
              <a:t>B</a:t>
            </a:r>
            <a:r>
              <a:rPr sz="2650" b="1" spc="-114" dirty="0">
                <a:latin typeface="Times New Roman"/>
                <a:cs typeface="Times New Roman"/>
              </a:rPr>
              <a:t>a</a:t>
            </a:r>
            <a:r>
              <a:rPr sz="2650" b="1" spc="-60" dirty="0">
                <a:latin typeface="Times New Roman"/>
                <a:cs typeface="Times New Roman"/>
              </a:rPr>
              <a:t>s</a:t>
            </a:r>
            <a:r>
              <a:rPr sz="2650" b="1" spc="35" dirty="0">
                <a:latin typeface="Times New Roman"/>
                <a:cs typeface="Times New Roman"/>
              </a:rPr>
              <a:t>ed</a:t>
            </a:r>
            <a:r>
              <a:rPr sz="2650" b="1" spc="-65" dirty="0">
                <a:latin typeface="Times New Roman"/>
                <a:cs typeface="Times New Roman"/>
              </a:rPr>
              <a:t> </a:t>
            </a:r>
            <a:r>
              <a:rPr sz="2650" b="1" spc="-165" dirty="0">
                <a:latin typeface="Times New Roman"/>
                <a:cs typeface="Times New Roman"/>
              </a:rPr>
              <a:t>O</a:t>
            </a:r>
            <a:r>
              <a:rPr sz="2650" b="1" spc="10" dirty="0">
                <a:latin typeface="Times New Roman"/>
                <a:cs typeface="Times New Roman"/>
              </a:rPr>
              <a:t>n</a:t>
            </a:r>
            <a:r>
              <a:rPr sz="2650" b="1" spc="-409" dirty="0">
                <a:latin typeface="Times New Roman"/>
                <a:cs typeface="Times New Roman"/>
              </a:rPr>
              <a:t> </a:t>
            </a:r>
            <a:r>
              <a:rPr sz="2650" b="1" spc="-270" dirty="0">
                <a:latin typeface="Times New Roman"/>
                <a:cs typeface="Times New Roman"/>
              </a:rPr>
              <a:t>T</a:t>
            </a:r>
            <a:r>
              <a:rPr sz="2650" b="1" spc="20" dirty="0">
                <a:latin typeface="Times New Roman"/>
                <a:cs typeface="Times New Roman"/>
              </a:rPr>
              <a:t>i</a:t>
            </a:r>
            <a:r>
              <a:rPr sz="2650" b="1" spc="-100" dirty="0">
                <a:latin typeface="Times New Roman"/>
                <a:cs typeface="Times New Roman"/>
              </a:rPr>
              <a:t>m</a:t>
            </a:r>
            <a:r>
              <a:rPr sz="2650" b="1" spc="60" dirty="0">
                <a:latin typeface="Times New Roman"/>
                <a:cs typeface="Times New Roman"/>
              </a:rPr>
              <a:t>e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335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160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nuou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305" dirty="0">
                <a:latin typeface="Times New Roman"/>
                <a:cs typeface="Times New Roman"/>
              </a:rPr>
              <a:t> </a:t>
            </a:r>
            <a:r>
              <a:rPr sz="2650" spc="-440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ud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325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260" dirty="0">
                <a:latin typeface="Times New Roman"/>
                <a:cs typeface="Times New Roman"/>
              </a:rPr>
              <a:t>F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05" dirty="0">
                <a:latin typeface="Times New Roman"/>
                <a:cs typeface="Times New Roman"/>
              </a:rPr>
              <a:t>l</a:t>
            </a:r>
            <a:r>
              <a:rPr sz="2650" spc="-270" dirty="0">
                <a:latin typeface="Times New Roman"/>
                <a:cs typeface="Times New Roman"/>
              </a:rPr>
              <a:t> </a:t>
            </a:r>
            <a:r>
              <a:rPr sz="2650" spc="-440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ud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335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200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90" dirty="0">
                <a:latin typeface="Times New Roman"/>
                <a:cs typeface="Times New Roman"/>
              </a:rPr>
              <a:t>r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265" dirty="0">
                <a:latin typeface="Times New Roman"/>
                <a:cs typeface="Times New Roman"/>
              </a:rPr>
              <a:t> </a:t>
            </a:r>
            <a:r>
              <a:rPr sz="2650" spc="-40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145" dirty="0">
                <a:latin typeface="Times New Roman"/>
                <a:cs typeface="Times New Roman"/>
              </a:rPr>
              <a:t>d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endParaRPr sz="2650">
              <a:latin typeface="Times New Roman"/>
              <a:cs typeface="Times New Roman"/>
            </a:endParaRPr>
          </a:p>
          <a:p>
            <a:pPr marL="314325">
              <a:lnSpc>
                <a:spcPct val="100000"/>
              </a:lnSpc>
              <a:spcBef>
                <a:spcPts val="325"/>
              </a:spcBef>
            </a:pPr>
            <a:r>
              <a:rPr sz="2650" b="1" spc="-55" dirty="0">
                <a:latin typeface="Times New Roman"/>
                <a:cs typeface="Times New Roman"/>
              </a:rPr>
              <a:t>Based</a:t>
            </a:r>
            <a:r>
              <a:rPr sz="2650" b="1" spc="-100" dirty="0">
                <a:latin typeface="Times New Roman"/>
                <a:cs typeface="Times New Roman"/>
              </a:rPr>
              <a:t> </a:t>
            </a:r>
            <a:r>
              <a:rPr sz="2650" b="1" spc="50" dirty="0">
                <a:latin typeface="Times New Roman"/>
                <a:cs typeface="Times New Roman"/>
              </a:rPr>
              <a:t>on</a:t>
            </a:r>
            <a:r>
              <a:rPr sz="2650" b="1" spc="-95" dirty="0">
                <a:latin typeface="Times New Roman"/>
                <a:cs typeface="Times New Roman"/>
              </a:rPr>
              <a:t> </a:t>
            </a:r>
            <a:r>
              <a:rPr sz="2650" b="1" spc="-30" dirty="0">
                <a:latin typeface="Times New Roman"/>
                <a:cs typeface="Times New Roman"/>
              </a:rPr>
              <a:t>Object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335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370" dirty="0">
                <a:latin typeface="Times New Roman"/>
                <a:cs typeface="Times New Roman"/>
              </a:rPr>
              <a:t>S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05" dirty="0">
                <a:latin typeface="Times New Roman"/>
                <a:cs typeface="Times New Roman"/>
              </a:rPr>
              <a:t>l</a:t>
            </a:r>
            <a:r>
              <a:rPr sz="2650" spc="-270" dirty="0">
                <a:latin typeface="Times New Roman"/>
                <a:cs typeface="Times New Roman"/>
              </a:rPr>
              <a:t> </a:t>
            </a:r>
            <a:r>
              <a:rPr sz="2650" spc="-440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ud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340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160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300" dirty="0">
                <a:latin typeface="Times New Roman"/>
                <a:cs typeface="Times New Roman"/>
              </a:rPr>
              <a:t> </a:t>
            </a:r>
            <a:r>
              <a:rPr sz="2650" spc="-40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145" dirty="0">
                <a:latin typeface="Times New Roman"/>
                <a:cs typeface="Times New Roman"/>
              </a:rPr>
              <a:t>d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320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330" dirty="0">
                <a:latin typeface="Times New Roman"/>
                <a:cs typeface="Times New Roman"/>
              </a:rPr>
              <a:t>M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220" dirty="0">
                <a:latin typeface="Times New Roman"/>
                <a:cs typeface="Times New Roman"/>
              </a:rPr>
              <a:t>g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275" dirty="0">
                <a:latin typeface="Times New Roman"/>
                <a:cs typeface="Times New Roman"/>
              </a:rPr>
              <a:t> </a:t>
            </a:r>
            <a:r>
              <a:rPr sz="2650" spc="-440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ud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340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200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114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05" dirty="0">
                <a:latin typeface="Times New Roman"/>
                <a:cs typeface="Times New Roman"/>
              </a:rPr>
              <a:t>l</a:t>
            </a:r>
            <a:r>
              <a:rPr sz="2650" spc="-270" dirty="0">
                <a:latin typeface="Times New Roman"/>
                <a:cs typeface="Times New Roman"/>
              </a:rPr>
              <a:t> </a:t>
            </a:r>
            <a:r>
              <a:rPr sz="2650" spc="-440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ud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320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370" dirty="0">
                <a:latin typeface="Times New Roman"/>
                <a:cs typeface="Times New Roman"/>
              </a:rPr>
              <a:t>S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05" dirty="0">
                <a:latin typeface="Times New Roman"/>
                <a:cs typeface="Times New Roman"/>
              </a:rPr>
              <a:t>l</a:t>
            </a:r>
            <a:r>
              <a:rPr sz="2650" spc="-270" dirty="0">
                <a:latin typeface="Times New Roman"/>
                <a:cs typeface="Times New Roman"/>
              </a:rPr>
              <a:t> </a:t>
            </a:r>
            <a:r>
              <a:rPr sz="2650" spc="-440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ud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335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409" dirty="0">
                <a:latin typeface="Times New Roman"/>
                <a:cs typeface="Times New Roman"/>
              </a:rPr>
              <a:t>T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20" dirty="0">
                <a:latin typeface="Times New Roman"/>
                <a:cs typeface="Times New Roman"/>
              </a:rPr>
              <a:t>x</a:t>
            </a:r>
            <a:r>
              <a:rPr sz="2650" spc="-290" dirty="0">
                <a:latin typeface="Times New Roman"/>
                <a:cs typeface="Times New Roman"/>
              </a:rPr>
              <a:t> </a:t>
            </a:r>
            <a:r>
              <a:rPr sz="2650" spc="-40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145" dirty="0">
                <a:latin typeface="Times New Roman"/>
                <a:cs typeface="Times New Roman"/>
              </a:rPr>
              <a:t>d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340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155" dirty="0">
                <a:latin typeface="Times New Roman"/>
                <a:cs typeface="Times New Roman"/>
              </a:rPr>
              <a:t>P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45" dirty="0">
                <a:latin typeface="Times New Roman"/>
                <a:cs typeface="Times New Roman"/>
              </a:rPr>
              <a:t>p</a:t>
            </a:r>
            <a:r>
              <a:rPr sz="2650" spc="90" dirty="0">
                <a:latin typeface="Times New Roman"/>
                <a:cs typeface="Times New Roman"/>
              </a:rPr>
              <a:t>r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spc="-285" dirty="0">
                <a:latin typeface="Times New Roman"/>
                <a:cs typeface="Times New Roman"/>
              </a:rPr>
              <a:t> </a:t>
            </a:r>
            <a:r>
              <a:rPr sz="2650" spc="-40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ud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23133" y="6575035"/>
            <a:ext cx="2832735" cy="707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95"/>
              </a:lnSpc>
              <a:tabLst>
                <a:tab pos="314325" algn="l"/>
              </a:tabLst>
            </a:pPr>
            <a:r>
              <a:rPr sz="2250" spc="-195" dirty="0">
                <a:solidFill>
                  <a:srgbClr val="D34816"/>
                </a:solidFill>
                <a:latin typeface="Times New Roman"/>
                <a:cs typeface="Times New Roman"/>
              </a:rPr>
              <a:t>	</a:t>
            </a:r>
            <a:r>
              <a:rPr sz="2650" spc="-275" dirty="0">
                <a:latin typeface="Times New Roman"/>
                <a:cs typeface="Times New Roman"/>
              </a:rPr>
              <a:t>E</a:t>
            </a:r>
            <a:r>
              <a:rPr sz="2650" spc="-170" dirty="0">
                <a:latin typeface="Times New Roman"/>
                <a:cs typeface="Times New Roman"/>
              </a:rPr>
              <a:t>n</a:t>
            </a:r>
            <a:r>
              <a:rPr sz="2650" spc="-220" dirty="0">
                <a:latin typeface="Times New Roman"/>
                <a:cs typeface="Times New Roman"/>
              </a:rPr>
              <a:t>v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5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on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05" dirty="0">
                <a:latin typeface="Times New Roman"/>
                <a:cs typeface="Times New Roman"/>
              </a:rPr>
              <a:t>l</a:t>
            </a:r>
            <a:r>
              <a:rPr sz="2650" spc="-295" dirty="0">
                <a:latin typeface="Times New Roman"/>
                <a:cs typeface="Times New Roman"/>
              </a:rPr>
              <a:t> </a:t>
            </a:r>
            <a:r>
              <a:rPr sz="2650" spc="-440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ud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endParaRPr sz="2650">
              <a:latin typeface="Times New Roman"/>
              <a:cs typeface="Times New Roman"/>
            </a:endParaRPr>
          </a:p>
          <a:p>
            <a:pPr marL="683260">
              <a:lnSpc>
                <a:spcPct val="100000"/>
              </a:lnSpc>
              <a:spcBef>
                <a:spcPts val="670"/>
              </a:spcBef>
            </a:pPr>
            <a:r>
              <a:rPr sz="1500" spc="-70" dirty="0">
                <a:solidFill>
                  <a:srgbClr val="696464"/>
                </a:solidFill>
                <a:latin typeface="Times New Roman"/>
                <a:cs typeface="Times New Roman"/>
              </a:rPr>
              <a:t>P</a:t>
            </a:r>
            <a:r>
              <a:rPr sz="1500" spc="15" dirty="0">
                <a:solidFill>
                  <a:srgbClr val="696464"/>
                </a:solidFill>
                <a:latin typeface="Times New Roman"/>
                <a:cs typeface="Times New Roman"/>
              </a:rPr>
              <a:t>r</a:t>
            </a:r>
            <a:r>
              <a:rPr sz="1500" spc="-55" dirty="0">
                <a:solidFill>
                  <a:srgbClr val="696464"/>
                </a:solidFill>
                <a:latin typeface="Times New Roman"/>
                <a:cs typeface="Times New Roman"/>
              </a:rPr>
              <a:t>e</a:t>
            </a:r>
            <a:r>
              <a:rPr sz="1500" spc="-110" dirty="0">
                <a:solidFill>
                  <a:srgbClr val="696464"/>
                </a:solidFill>
                <a:latin typeface="Times New Roman"/>
                <a:cs typeface="Times New Roman"/>
              </a:rPr>
              <a:t>s</a:t>
            </a:r>
            <a:r>
              <a:rPr sz="1500" spc="-40" dirty="0">
                <a:solidFill>
                  <a:srgbClr val="696464"/>
                </a:solidFill>
                <a:latin typeface="Times New Roman"/>
                <a:cs typeface="Times New Roman"/>
              </a:rPr>
              <a:t>e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n</a:t>
            </a:r>
            <a:r>
              <a:rPr sz="1500" spc="25" dirty="0">
                <a:solidFill>
                  <a:srgbClr val="696464"/>
                </a:solidFill>
                <a:latin typeface="Times New Roman"/>
                <a:cs typeface="Times New Roman"/>
              </a:rPr>
              <a:t>t</a:t>
            </a:r>
            <a:r>
              <a:rPr sz="1500" spc="-114" dirty="0">
                <a:solidFill>
                  <a:srgbClr val="696464"/>
                </a:solidFill>
                <a:latin typeface="Times New Roman"/>
                <a:cs typeface="Times New Roman"/>
              </a:rPr>
              <a:t>a</a:t>
            </a:r>
            <a:r>
              <a:rPr sz="1500" spc="25" dirty="0">
                <a:solidFill>
                  <a:srgbClr val="696464"/>
                </a:solidFill>
                <a:latin typeface="Times New Roman"/>
                <a:cs typeface="Times New Roman"/>
              </a:rPr>
              <a:t>t</a:t>
            </a:r>
            <a:r>
              <a:rPr sz="1500" spc="-65" dirty="0">
                <a:solidFill>
                  <a:srgbClr val="696464"/>
                </a:solidFill>
                <a:latin typeface="Times New Roman"/>
                <a:cs typeface="Times New Roman"/>
              </a:rPr>
              <a:t>i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on</a:t>
            </a:r>
            <a:r>
              <a:rPr sz="1500" spc="-35" dirty="0">
                <a:solidFill>
                  <a:srgbClr val="696464"/>
                </a:solidFill>
                <a:latin typeface="Times New Roman"/>
                <a:cs typeface="Times New Roman"/>
              </a:rPr>
              <a:t> 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on</a:t>
            </a:r>
            <a:r>
              <a:rPr sz="1500" spc="-160" dirty="0">
                <a:solidFill>
                  <a:srgbClr val="696464"/>
                </a:solidFill>
                <a:latin typeface="Times New Roman"/>
                <a:cs typeface="Times New Roman"/>
              </a:rPr>
              <a:t> </a:t>
            </a:r>
            <a:r>
              <a:rPr sz="1500" spc="-229" dirty="0">
                <a:solidFill>
                  <a:srgbClr val="696464"/>
                </a:solidFill>
                <a:latin typeface="Times New Roman"/>
                <a:cs typeface="Times New Roman"/>
              </a:rPr>
              <a:t>A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ud</a:t>
            </a:r>
            <a:r>
              <a:rPr sz="1500" spc="-65" dirty="0">
                <a:solidFill>
                  <a:srgbClr val="696464"/>
                </a:solidFill>
                <a:latin typeface="Times New Roman"/>
                <a:cs typeface="Times New Roman"/>
              </a:rPr>
              <a:t>i</a:t>
            </a:r>
            <a:r>
              <a:rPr sz="1500" spc="25" dirty="0">
                <a:solidFill>
                  <a:srgbClr val="696464"/>
                </a:solidFill>
                <a:latin typeface="Times New Roman"/>
                <a:cs typeface="Times New Roman"/>
              </a:rPr>
              <a:t>t</a:t>
            </a:r>
            <a:r>
              <a:rPr sz="1500" spc="-65" dirty="0">
                <a:solidFill>
                  <a:srgbClr val="696464"/>
                </a:solidFill>
                <a:latin typeface="Times New Roman"/>
                <a:cs typeface="Times New Roman"/>
              </a:rPr>
              <a:t>i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n</a:t>
            </a:r>
            <a:r>
              <a:rPr sz="1500" spc="-110" dirty="0">
                <a:solidFill>
                  <a:srgbClr val="696464"/>
                </a:solidFill>
                <a:latin typeface="Times New Roman"/>
                <a:cs typeface="Times New Roman"/>
              </a:rPr>
              <a:t>g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430027" y="7035311"/>
            <a:ext cx="253365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3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70031" y="337723"/>
            <a:ext cx="7036434" cy="1232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30475" marR="5080" indent="-2518410">
              <a:lnSpc>
                <a:spcPct val="100299"/>
              </a:lnSpc>
              <a:spcBef>
                <a:spcPts val="95"/>
              </a:spcBef>
            </a:pPr>
            <a:r>
              <a:rPr u="heavy" spc="-8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u="heavy" spc="-24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u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u="heavy" spc="-1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u="heavy" spc="-9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u="heavy" spc="-1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u="heavy" spc="-4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g</a:t>
            </a:r>
            <a:r>
              <a:rPr u="heavy" spc="-15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4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B</a:t>
            </a:r>
            <a:r>
              <a:rPr u="heavy" spc="-6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u="heavy" spc="-3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</a:t>
            </a:r>
            <a:r>
              <a:rPr u="heavy" spc="-1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u="heavy" spc="-2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u="heavy" spc="-1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32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u="heavy" spc="-2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u="heavy" spc="-12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5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u="heavy" spc="-23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r</a:t>
            </a:r>
            <a:r>
              <a:rPr u="heavy" spc="-44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g</a:t>
            </a:r>
            <a:r>
              <a:rPr u="heavy" spc="-1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u="heavy" spc="-1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z</a:t>
            </a:r>
            <a:r>
              <a:rPr u="heavy" spc="-1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u="heavy" spc="-9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u="heavy" spc="-1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u="heavy" spc="-3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u="heavy" spc="-24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u="heavy" spc="-14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u="heavy" spc="-1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l </a:t>
            </a:r>
            <a:r>
              <a:rPr spc="-190" dirty="0">
                <a:solidFill>
                  <a:srgbClr val="696464"/>
                </a:solidFill>
              </a:rPr>
              <a:t> </a:t>
            </a:r>
            <a:r>
              <a:rPr u="heavy" spc="-22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Structure</a:t>
            </a:r>
          </a:p>
        </p:txBody>
      </p:sp>
      <p:sp>
        <p:nvSpPr>
          <p:cNvPr id="3" name="object 3"/>
          <p:cNvSpPr/>
          <p:nvPr/>
        </p:nvSpPr>
        <p:spPr>
          <a:xfrm>
            <a:off x="653795" y="2063495"/>
            <a:ext cx="2173605" cy="18415"/>
          </a:xfrm>
          <a:custGeom>
            <a:avLst/>
            <a:gdLst/>
            <a:ahLst/>
            <a:cxnLst/>
            <a:rect l="l" t="t" r="r" b="b"/>
            <a:pathLst>
              <a:path w="2173605" h="18414">
                <a:moveTo>
                  <a:pt x="2173223" y="18287"/>
                </a:moveTo>
                <a:lnTo>
                  <a:pt x="0" y="18287"/>
                </a:lnTo>
                <a:lnTo>
                  <a:pt x="0" y="0"/>
                </a:lnTo>
                <a:lnTo>
                  <a:pt x="2173223" y="0"/>
                </a:lnTo>
                <a:lnTo>
                  <a:pt x="2173223" y="18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39270" y="1618698"/>
            <a:ext cx="9142095" cy="498665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14325" indent="-302260" algn="just">
              <a:lnSpc>
                <a:spcPct val="100000"/>
              </a:lnSpc>
              <a:spcBef>
                <a:spcPts val="434"/>
              </a:spcBef>
              <a:buClr>
                <a:srgbClr val="D34816"/>
              </a:buClr>
              <a:buSzPct val="84210"/>
              <a:buFont typeface="Times New Roman"/>
              <a:buChar char="●"/>
              <a:tabLst>
                <a:tab pos="314960" algn="l"/>
              </a:tabLst>
            </a:pPr>
            <a:r>
              <a:rPr sz="2850" b="1" i="1" spc="-330" dirty="0">
                <a:latin typeface="Times New Roman"/>
                <a:cs typeface="Times New Roman"/>
              </a:rPr>
              <a:t>S</a:t>
            </a:r>
            <a:r>
              <a:rPr sz="2850" b="1" i="1" spc="145" dirty="0">
                <a:latin typeface="Times New Roman"/>
                <a:cs typeface="Times New Roman"/>
              </a:rPr>
              <a:t>t</a:t>
            </a:r>
            <a:r>
              <a:rPr sz="2850" b="1" i="1" spc="-30" dirty="0">
                <a:latin typeface="Times New Roman"/>
                <a:cs typeface="Times New Roman"/>
              </a:rPr>
              <a:t>a</a:t>
            </a:r>
            <a:r>
              <a:rPr sz="2850" b="1" i="1" spc="145" dirty="0">
                <a:latin typeface="Times New Roman"/>
                <a:cs typeface="Times New Roman"/>
              </a:rPr>
              <a:t>t</a:t>
            </a:r>
            <a:r>
              <a:rPr sz="2850" b="1" i="1" spc="-130" dirty="0">
                <a:latin typeface="Times New Roman"/>
                <a:cs typeface="Times New Roman"/>
              </a:rPr>
              <a:t>u</a:t>
            </a:r>
            <a:r>
              <a:rPr sz="2850" b="1" i="1" spc="145" dirty="0">
                <a:latin typeface="Times New Roman"/>
                <a:cs typeface="Times New Roman"/>
              </a:rPr>
              <a:t>t</a:t>
            </a:r>
            <a:r>
              <a:rPr sz="2850" b="1" i="1" spc="-204" dirty="0">
                <a:latin typeface="Times New Roman"/>
                <a:cs typeface="Times New Roman"/>
              </a:rPr>
              <a:t>o</a:t>
            </a:r>
            <a:r>
              <a:rPr sz="2850" b="1" i="1" spc="-30" dirty="0">
                <a:latin typeface="Times New Roman"/>
                <a:cs typeface="Times New Roman"/>
              </a:rPr>
              <a:t>r</a:t>
            </a:r>
            <a:r>
              <a:rPr sz="2850" b="1" i="1" spc="-110" dirty="0">
                <a:latin typeface="Times New Roman"/>
                <a:cs typeface="Times New Roman"/>
              </a:rPr>
              <a:t>y</a:t>
            </a:r>
            <a:r>
              <a:rPr sz="2850" b="1" i="1" spc="-245" dirty="0">
                <a:latin typeface="Times New Roman"/>
                <a:cs typeface="Times New Roman"/>
              </a:rPr>
              <a:t> </a:t>
            </a:r>
            <a:r>
              <a:rPr sz="2850" b="1" i="1" spc="-280" dirty="0">
                <a:latin typeface="Times New Roman"/>
                <a:cs typeface="Times New Roman"/>
              </a:rPr>
              <a:t>A</a:t>
            </a:r>
            <a:r>
              <a:rPr sz="2850" b="1" i="1" spc="-130" dirty="0">
                <a:latin typeface="Times New Roman"/>
                <a:cs typeface="Times New Roman"/>
              </a:rPr>
              <a:t>u</a:t>
            </a:r>
            <a:r>
              <a:rPr sz="2850" b="1" i="1" spc="-30" dirty="0">
                <a:latin typeface="Times New Roman"/>
                <a:cs typeface="Times New Roman"/>
              </a:rPr>
              <a:t>d</a:t>
            </a:r>
            <a:r>
              <a:rPr sz="2850" b="1" i="1" spc="5" dirty="0">
                <a:latin typeface="Times New Roman"/>
                <a:cs typeface="Times New Roman"/>
              </a:rPr>
              <a:t>i</a:t>
            </a:r>
            <a:r>
              <a:rPr sz="2850" b="1" i="1" spc="145" dirty="0">
                <a:latin typeface="Times New Roman"/>
                <a:cs typeface="Times New Roman"/>
              </a:rPr>
              <a:t>t</a:t>
            </a:r>
            <a:r>
              <a:rPr sz="2850" i="1" spc="-210" dirty="0">
                <a:latin typeface="Times New Roman"/>
                <a:cs typeface="Times New Roman"/>
              </a:rPr>
              <a:t>:</a:t>
            </a:r>
            <a:endParaRPr sz="2850">
              <a:latin typeface="Times New Roman"/>
              <a:cs typeface="Times New Roman"/>
            </a:endParaRPr>
          </a:p>
          <a:p>
            <a:pPr marL="314325" marR="5080" indent="-302260" algn="just">
              <a:lnSpc>
                <a:spcPct val="90300"/>
              </a:lnSpc>
              <a:spcBef>
                <a:spcPts val="670"/>
              </a:spcBef>
            </a:pPr>
            <a:r>
              <a:rPr sz="2850" spc="-105" dirty="0">
                <a:latin typeface="Times New Roman"/>
                <a:cs typeface="Times New Roman"/>
              </a:rPr>
              <a:t>Statutory</a:t>
            </a:r>
            <a:r>
              <a:rPr sz="2850" spc="-100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Audit</a:t>
            </a:r>
            <a:r>
              <a:rPr sz="2850" spc="-150" dirty="0">
                <a:latin typeface="Times New Roman"/>
                <a:cs typeface="Times New Roman"/>
              </a:rPr>
              <a:t> </a:t>
            </a:r>
            <a:r>
              <a:rPr sz="2850" spc="-180" dirty="0">
                <a:latin typeface="Times New Roman"/>
                <a:cs typeface="Times New Roman"/>
              </a:rPr>
              <a:t>is</a:t>
            </a:r>
            <a:r>
              <a:rPr sz="2850" spc="-175" dirty="0">
                <a:latin typeface="Times New Roman"/>
                <a:cs typeface="Times New Roman"/>
              </a:rPr>
              <a:t> </a:t>
            </a:r>
            <a:r>
              <a:rPr sz="2850" b="1" i="1" spc="-125" dirty="0">
                <a:latin typeface="Times New Roman"/>
                <a:cs typeface="Times New Roman"/>
              </a:rPr>
              <a:t>compulsory</a:t>
            </a:r>
            <a:r>
              <a:rPr sz="2850" b="1" i="1" spc="459" dirty="0">
                <a:latin typeface="Times New Roman"/>
                <a:cs typeface="Times New Roman"/>
              </a:rPr>
              <a:t> </a:t>
            </a:r>
            <a:r>
              <a:rPr sz="2850" b="1" i="1" dirty="0">
                <a:latin typeface="Times New Roman"/>
                <a:cs typeface="Times New Roman"/>
              </a:rPr>
              <a:t>audit </a:t>
            </a:r>
            <a:r>
              <a:rPr sz="2850" spc="-105" dirty="0">
                <a:latin typeface="Times New Roman"/>
                <a:cs typeface="Times New Roman"/>
              </a:rPr>
              <a:t>prescribed </a:t>
            </a:r>
            <a:r>
              <a:rPr sz="2850" spc="-90" dirty="0">
                <a:latin typeface="Times New Roman"/>
                <a:cs typeface="Times New Roman"/>
              </a:rPr>
              <a:t>under </a:t>
            </a:r>
            <a:r>
              <a:rPr sz="2850" spc="-85" dirty="0">
                <a:latin typeface="Times New Roman"/>
                <a:cs typeface="Times New Roman"/>
              </a:rPr>
              <a:t>statute </a:t>
            </a:r>
            <a:r>
              <a:rPr sz="2850" spc="-15" dirty="0">
                <a:latin typeface="Times New Roman"/>
                <a:cs typeface="Times New Roman"/>
              </a:rPr>
              <a:t>i.e. </a:t>
            </a:r>
            <a:r>
              <a:rPr sz="2850" spc="-10" dirty="0">
                <a:latin typeface="Times New Roman"/>
                <a:cs typeface="Times New Roman"/>
              </a:rPr>
              <a:t> </a:t>
            </a:r>
            <a:r>
              <a:rPr sz="2850" spc="-204" dirty="0">
                <a:latin typeface="Times New Roman"/>
                <a:cs typeface="Times New Roman"/>
              </a:rPr>
              <a:t>law.</a:t>
            </a:r>
            <a:r>
              <a:rPr sz="2850" spc="-200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Appointments</a:t>
            </a:r>
            <a:r>
              <a:rPr sz="2850" spc="-125" dirty="0">
                <a:latin typeface="Times New Roman"/>
                <a:cs typeface="Times New Roman"/>
              </a:rPr>
              <a:t> </a:t>
            </a:r>
            <a:r>
              <a:rPr sz="2850" spc="-175" dirty="0">
                <a:latin typeface="Times New Roman"/>
                <a:cs typeface="Times New Roman"/>
              </a:rPr>
              <a:t>of</a:t>
            </a:r>
            <a:r>
              <a:rPr sz="2850" spc="-170" dirty="0">
                <a:latin typeface="Times New Roman"/>
                <a:cs typeface="Times New Roman"/>
              </a:rPr>
              <a:t> </a:t>
            </a:r>
            <a:r>
              <a:rPr sz="2850" spc="-80" dirty="0">
                <a:latin typeface="Times New Roman"/>
                <a:cs typeface="Times New Roman"/>
              </a:rPr>
              <a:t>auditors,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20" dirty="0">
                <a:latin typeface="Times New Roman"/>
                <a:cs typeface="Times New Roman"/>
              </a:rPr>
              <a:t>removal,</a:t>
            </a:r>
            <a:r>
              <a:rPr sz="2850" spc="-114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remuneration,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75" dirty="0">
                <a:latin typeface="Times New Roman"/>
                <a:cs typeface="Times New Roman"/>
              </a:rPr>
              <a:t>rights, 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80" dirty="0">
                <a:latin typeface="Times New Roman"/>
                <a:cs typeface="Times New Roman"/>
              </a:rPr>
              <a:t>duties,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liabilities</a:t>
            </a:r>
            <a:r>
              <a:rPr sz="2850" spc="-125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are</a:t>
            </a:r>
            <a:r>
              <a:rPr sz="2850" spc="-105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governed</a:t>
            </a:r>
            <a:r>
              <a:rPr sz="2850" spc="-130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as</a:t>
            </a:r>
            <a:r>
              <a:rPr sz="2850" spc="-210" dirty="0">
                <a:latin typeface="Times New Roman"/>
                <a:cs typeface="Times New Roman"/>
              </a:rPr>
              <a:t> </a:t>
            </a:r>
            <a:r>
              <a:rPr sz="2850" spc="-70" dirty="0">
                <a:latin typeface="Times New Roman"/>
                <a:cs typeface="Times New Roman"/>
              </a:rPr>
              <a:t>per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75" dirty="0">
                <a:latin typeface="Times New Roman"/>
                <a:cs typeface="Times New Roman"/>
              </a:rPr>
              <a:t>the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Provisions</a:t>
            </a:r>
            <a:r>
              <a:rPr sz="2850" spc="40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395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respective </a:t>
            </a:r>
            <a:r>
              <a:rPr sz="2850" spc="-200" dirty="0">
                <a:latin typeface="Times New Roman"/>
                <a:cs typeface="Times New Roman"/>
              </a:rPr>
              <a:t>law</a:t>
            </a:r>
            <a:r>
              <a:rPr sz="2850" spc="-195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applicable</a:t>
            </a:r>
            <a:r>
              <a:rPr sz="2850" spc="-145" dirty="0">
                <a:latin typeface="Times New Roman"/>
                <a:cs typeface="Times New Roman"/>
              </a:rPr>
              <a:t>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14" dirty="0">
                <a:latin typeface="Times New Roman"/>
                <a:cs typeface="Times New Roman"/>
              </a:rPr>
              <a:t>organization. </a:t>
            </a:r>
            <a:r>
              <a:rPr sz="2850" spc="-180" dirty="0">
                <a:latin typeface="Times New Roman"/>
                <a:cs typeface="Times New Roman"/>
              </a:rPr>
              <a:t>Scope</a:t>
            </a:r>
            <a:r>
              <a:rPr sz="2850" spc="-175" dirty="0">
                <a:latin typeface="Times New Roman"/>
                <a:cs typeface="Times New Roman"/>
              </a:rPr>
              <a:t> of</a:t>
            </a:r>
            <a:r>
              <a:rPr sz="2850" spc="-17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the </a:t>
            </a:r>
            <a:r>
              <a:rPr sz="2850" spc="-110" dirty="0">
                <a:latin typeface="Times New Roman"/>
                <a:cs typeface="Times New Roman"/>
              </a:rPr>
              <a:t>audit </a:t>
            </a:r>
            <a:r>
              <a:rPr sz="2850" spc="-105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work </a:t>
            </a:r>
            <a:r>
              <a:rPr sz="2850" spc="-160" dirty="0">
                <a:latin typeface="Times New Roman"/>
                <a:cs typeface="Times New Roman"/>
              </a:rPr>
              <a:t>and </a:t>
            </a:r>
            <a:r>
              <a:rPr sz="2850" spc="-155" dirty="0">
                <a:latin typeface="Times New Roman"/>
                <a:cs typeface="Times New Roman"/>
              </a:rPr>
              <a:t>all </a:t>
            </a:r>
            <a:r>
              <a:rPr sz="2850" spc="-85" dirty="0">
                <a:latin typeface="Times New Roman"/>
                <a:cs typeface="Times New Roman"/>
              </a:rPr>
              <a:t>others </a:t>
            </a:r>
            <a:r>
              <a:rPr sz="2850" spc="-70" dirty="0">
                <a:latin typeface="Times New Roman"/>
                <a:cs typeface="Times New Roman"/>
              </a:rPr>
              <a:t>terms </a:t>
            </a:r>
            <a:r>
              <a:rPr sz="2850" spc="-110" dirty="0">
                <a:latin typeface="Times New Roman"/>
                <a:cs typeface="Times New Roman"/>
              </a:rPr>
              <a:t>are </a:t>
            </a:r>
            <a:r>
              <a:rPr sz="2850" spc="-215" dirty="0">
                <a:latin typeface="Times New Roman"/>
                <a:cs typeface="Times New Roman"/>
              </a:rPr>
              <a:t>as</a:t>
            </a:r>
            <a:r>
              <a:rPr sz="2850" spc="-21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laid </a:t>
            </a:r>
            <a:r>
              <a:rPr sz="2850" spc="-150" dirty="0">
                <a:latin typeface="Times New Roman"/>
                <a:cs typeface="Times New Roman"/>
              </a:rPr>
              <a:t>down </a:t>
            </a:r>
            <a:r>
              <a:rPr sz="2850" spc="-220" dirty="0">
                <a:latin typeface="Times New Roman"/>
                <a:cs typeface="Times New Roman"/>
              </a:rPr>
              <a:t>by</a:t>
            </a:r>
            <a:r>
              <a:rPr sz="2850" spc="-215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200" dirty="0">
                <a:latin typeface="Times New Roman"/>
                <a:cs typeface="Times New Roman"/>
              </a:rPr>
              <a:t>law. </a:t>
            </a:r>
            <a:r>
              <a:rPr sz="2850" spc="-85" dirty="0">
                <a:latin typeface="Times New Roman"/>
                <a:cs typeface="Times New Roman"/>
              </a:rPr>
              <a:t>It </a:t>
            </a:r>
            <a:r>
              <a:rPr sz="2850" spc="-170" dirty="0">
                <a:latin typeface="Times New Roman"/>
                <a:cs typeface="Times New Roman"/>
              </a:rPr>
              <a:t>can </a:t>
            </a:r>
            <a:r>
              <a:rPr sz="2850" spc="-125" dirty="0">
                <a:latin typeface="Times New Roman"/>
                <a:cs typeface="Times New Roman"/>
              </a:rPr>
              <a:t>be </a:t>
            </a:r>
            <a:r>
              <a:rPr sz="2850" spc="-12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conducted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65" dirty="0">
                <a:latin typeface="Times New Roman"/>
                <a:cs typeface="Times New Roman"/>
              </a:rPr>
              <a:t>only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235" dirty="0">
                <a:latin typeface="Times New Roman"/>
                <a:cs typeface="Times New Roman"/>
              </a:rPr>
              <a:t>by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225" dirty="0">
                <a:latin typeface="Times New Roman"/>
                <a:cs typeface="Times New Roman"/>
              </a:rPr>
              <a:t>a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qualified</a:t>
            </a:r>
            <a:r>
              <a:rPr sz="2850" spc="-105" dirty="0">
                <a:latin typeface="Times New Roman"/>
                <a:cs typeface="Times New Roman"/>
              </a:rPr>
              <a:t> </a:t>
            </a:r>
            <a:r>
              <a:rPr sz="2850" spc="-80" dirty="0">
                <a:latin typeface="Times New Roman"/>
                <a:cs typeface="Times New Roman"/>
              </a:rPr>
              <a:t>Chartered</a:t>
            </a:r>
            <a:r>
              <a:rPr sz="2850" spc="-25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Accountant.</a:t>
            </a:r>
            <a:endParaRPr sz="2850">
              <a:latin typeface="Times New Roman"/>
              <a:cs typeface="Times New Roman"/>
            </a:endParaRPr>
          </a:p>
          <a:p>
            <a:pPr marL="314325" marR="17145" indent="-302260" algn="just">
              <a:lnSpc>
                <a:spcPct val="90300"/>
              </a:lnSpc>
              <a:spcBef>
                <a:spcPts val="655"/>
              </a:spcBef>
            </a:pPr>
            <a:r>
              <a:rPr sz="2850" spc="-105" dirty="0">
                <a:latin typeface="Times New Roman"/>
                <a:cs typeface="Times New Roman"/>
              </a:rPr>
              <a:t>Statutory </a:t>
            </a:r>
            <a:r>
              <a:rPr sz="2850" spc="-110" dirty="0">
                <a:latin typeface="Times New Roman"/>
                <a:cs typeface="Times New Roman"/>
              </a:rPr>
              <a:t>audit </a:t>
            </a:r>
            <a:r>
              <a:rPr sz="2850" spc="-180" dirty="0">
                <a:latin typeface="Times New Roman"/>
                <a:cs typeface="Times New Roman"/>
              </a:rPr>
              <a:t>is </a:t>
            </a:r>
            <a:r>
              <a:rPr sz="2850" b="1" i="1" spc="-110" dirty="0">
                <a:latin typeface="Times New Roman"/>
                <a:cs typeface="Times New Roman"/>
              </a:rPr>
              <a:t>conducted </a:t>
            </a:r>
            <a:r>
              <a:rPr sz="2850" b="1" i="1" dirty="0">
                <a:latin typeface="Times New Roman"/>
                <a:cs typeface="Times New Roman"/>
              </a:rPr>
              <a:t>after </a:t>
            </a:r>
            <a:r>
              <a:rPr sz="2850" b="1" i="1" spc="-50" dirty="0">
                <a:latin typeface="Times New Roman"/>
                <a:cs typeface="Times New Roman"/>
              </a:rPr>
              <a:t>preparation </a:t>
            </a:r>
            <a:r>
              <a:rPr sz="2850" b="1" i="1" spc="-145" dirty="0">
                <a:latin typeface="Times New Roman"/>
                <a:cs typeface="Times New Roman"/>
              </a:rPr>
              <a:t>of </a:t>
            </a:r>
            <a:r>
              <a:rPr sz="2850" b="1" i="1" spc="-50" dirty="0">
                <a:latin typeface="Times New Roman"/>
                <a:cs typeface="Times New Roman"/>
              </a:rPr>
              <a:t>final </a:t>
            </a:r>
            <a:r>
              <a:rPr sz="2850" b="1" i="1" spc="-105" dirty="0">
                <a:latin typeface="Times New Roman"/>
                <a:cs typeface="Times New Roman"/>
              </a:rPr>
              <a:t>accounts. </a:t>
            </a:r>
            <a:r>
              <a:rPr sz="2850" b="1" i="1" spc="-100" dirty="0">
                <a:latin typeface="Times New Roman"/>
                <a:cs typeface="Times New Roman"/>
              </a:rPr>
              <a:t> </a:t>
            </a:r>
            <a:r>
              <a:rPr sz="2850" spc="-105" dirty="0">
                <a:latin typeface="Times New Roman"/>
                <a:cs typeface="Times New Roman"/>
              </a:rPr>
              <a:t>Statutory</a:t>
            </a:r>
            <a:r>
              <a:rPr sz="2850" spc="-10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auditor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210" dirty="0">
                <a:latin typeface="Times New Roman"/>
                <a:cs typeface="Times New Roman"/>
              </a:rPr>
              <a:t>has</a:t>
            </a:r>
            <a:r>
              <a:rPr sz="2850" spc="-204" dirty="0">
                <a:latin typeface="Times New Roman"/>
                <a:cs typeface="Times New Roman"/>
              </a:rPr>
              <a:t> </a:t>
            </a:r>
            <a:r>
              <a:rPr sz="2850" spc="-45" dirty="0">
                <a:latin typeface="Times New Roman"/>
                <a:cs typeface="Times New Roman"/>
              </a:rPr>
              <a:t>to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30" dirty="0">
                <a:latin typeface="Times New Roman"/>
                <a:cs typeface="Times New Roman"/>
              </a:rPr>
              <a:t>report </a:t>
            </a:r>
            <a:r>
              <a:rPr sz="2850" spc="-95" dirty="0">
                <a:latin typeface="Times New Roman"/>
                <a:cs typeface="Times New Roman"/>
              </a:rPr>
              <a:t>whether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balance</a:t>
            </a:r>
            <a:r>
              <a:rPr sz="2850" spc="390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sheet</a:t>
            </a:r>
            <a:r>
              <a:rPr sz="2850" spc="495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and </a:t>
            </a:r>
            <a:r>
              <a:rPr sz="2850" spc="-145" dirty="0">
                <a:latin typeface="Times New Roman"/>
                <a:cs typeface="Times New Roman"/>
              </a:rPr>
              <a:t> </a:t>
            </a:r>
            <a:r>
              <a:rPr sz="2850" spc="-90" dirty="0">
                <a:latin typeface="Times New Roman"/>
                <a:cs typeface="Times New Roman"/>
              </a:rPr>
              <a:t>profit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and</a:t>
            </a:r>
            <a:r>
              <a:rPr sz="2850" spc="-155" dirty="0">
                <a:latin typeface="Times New Roman"/>
                <a:cs typeface="Times New Roman"/>
              </a:rPr>
              <a:t> </a:t>
            </a:r>
            <a:r>
              <a:rPr sz="2850" spc="-170" dirty="0">
                <a:latin typeface="Times New Roman"/>
                <a:cs typeface="Times New Roman"/>
              </a:rPr>
              <a:t>loss</a:t>
            </a:r>
            <a:r>
              <a:rPr sz="2850" spc="-165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A/c </a:t>
            </a:r>
            <a:r>
              <a:rPr sz="2850" spc="-110" dirty="0">
                <a:latin typeface="Times New Roman"/>
                <a:cs typeface="Times New Roman"/>
              </a:rPr>
              <a:t>are</a:t>
            </a:r>
            <a:r>
              <a:rPr sz="2850" spc="-10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drawn</a:t>
            </a:r>
            <a:r>
              <a:rPr sz="2850" spc="-135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upon</a:t>
            </a:r>
            <a:r>
              <a:rPr sz="2850" spc="-120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conformity</a:t>
            </a:r>
            <a:r>
              <a:rPr sz="2850" spc="-105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with</a:t>
            </a:r>
            <a:r>
              <a:rPr sz="2850" spc="-95" dirty="0">
                <a:latin typeface="Times New Roman"/>
                <a:cs typeface="Times New Roman"/>
              </a:rPr>
              <a:t> </a:t>
            </a:r>
            <a:r>
              <a:rPr sz="2850" spc="-200" dirty="0">
                <a:latin typeface="Times New Roman"/>
                <a:cs typeface="Times New Roman"/>
              </a:rPr>
              <a:t>law</a:t>
            </a:r>
            <a:r>
              <a:rPr sz="2850" spc="-195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and </a:t>
            </a:r>
            <a:r>
              <a:rPr sz="2850" spc="-145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whether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they</a:t>
            </a:r>
            <a:r>
              <a:rPr sz="2850" spc="-130" dirty="0">
                <a:latin typeface="Times New Roman"/>
                <a:cs typeface="Times New Roman"/>
              </a:rPr>
              <a:t> </a:t>
            </a:r>
            <a:r>
              <a:rPr sz="2850" spc="-190" dirty="0">
                <a:latin typeface="Times New Roman"/>
                <a:cs typeface="Times New Roman"/>
              </a:rPr>
              <a:t>show</a:t>
            </a:r>
            <a:r>
              <a:rPr sz="2850" spc="-185" dirty="0">
                <a:latin typeface="Times New Roman"/>
                <a:cs typeface="Times New Roman"/>
              </a:rPr>
              <a:t> </a:t>
            </a:r>
            <a:r>
              <a:rPr sz="2850" spc="-15" dirty="0">
                <a:latin typeface="Times New Roman"/>
                <a:cs typeface="Times New Roman"/>
              </a:rPr>
              <a:t>true </a:t>
            </a:r>
            <a:r>
              <a:rPr sz="2850" spc="-160" dirty="0">
                <a:latin typeface="Times New Roman"/>
                <a:cs typeface="Times New Roman"/>
              </a:rPr>
              <a:t>and</a:t>
            </a:r>
            <a:r>
              <a:rPr sz="2850" spc="-15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fair</a:t>
            </a:r>
            <a:r>
              <a:rPr sz="2850" spc="-135" dirty="0">
                <a:latin typeface="Times New Roman"/>
                <a:cs typeface="Times New Roman"/>
              </a:rPr>
              <a:t> </a:t>
            </a:r>
            <a:r>
              <a:rPr sz="2850" spc="-180" dirty="0">
                <a:latin typeface="Times New Roman"/>
                <a:cs typeface="Times New Roman"/>
              </a:rPr>
              <a:t>view.</a:t>
            </a:r>
            <a:r>
              <a:rPr sz="2850" spc="-175" dirty="0">
                <a:latin typeface="Times New Roman"/>
                <a:cs typeface="Times New Roman"/>
              </a:rPr>
              <a:t> </a:t>
            </a:r>
            <a:r>
              <a:rPr sz="2850" spc="-105" dirty="0">
                <a:latin typeface="Times New Roman"/>
                <a:cs typeface="Times New Roman"/>
              </a:rPr>
              <a:t>Statutory</a:t>
            </a:r>
            <a:r>
              <a:rPr sz="2850" spc="-100" dirty="0">
                <a:latin typeface="Times New Roman"/>
                <a:cs typeface="Times New Roman"/>
              </a:rPr>
              <a:t> </a:t>
            </a:r>
            <a:r>
              <a:rPr sz="2850" spc="-90" dirty="0">
                <a:latin typeface="Times New Roman"/>
                <a:cs typeface="Times New Roman"/>
              </a:rPr>
              <a:t>auditor </a:t>
            </a:r>
            <a:r>
              <a:rPr sz="2850" spc="-210" dirty="0">
                <a:latin typeface="Times New Roman"/>
                <a:cs typeface="Times New Roman"/>
              </a:rPr>
              <a:t>has</a:t>
            </a:r>
            <a:r>
              <a:rPr sz="2850" spc="-204" dirty="0">
                <a:latin typeface="Times New Roman"/>
                <a:cs typeface="Times New Roman"/>
              </a:rPr>
              <a:t>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submit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25" dirty="0">
                <a:latin typeface="Times New Roman"/>
                <a:cs typeface="Times New Roman"/>
              </a:rPr>
              <a:t>report</a:t>
            </a:r>
            <a:r>
              <a:rPr sz="2850" spc="509" dirty="0">
                <a:latin typeface="Times New Roman"/>
                <a:cs typeface="Times New Roman"/>
              </a:rPr>
              <a:t> </a:t>
            </a:r>
            <a:r>
              <a:rPr sz="2850" spc="-45" dirty="0">
                <a:latin typeface="Times New Roman"/>
                <a:cs typeface="Times New Roman"/>
              </a:rPr>
              <a:t>to</a:t>
            </a:r>
            <a:r>
              <a:rPr sz="2850" spc="525" dirty="0">
                <a:latin typeface="Times New Roman"/>
                <a:cs typeface="Times New Roman"/>
              </a:rPr>
              <a:t> </a:t>
            </a:r>
            <a:r>
              <a:rPr sz="2850" spc="-75" dirty="0">
                <a:latin typeface="Times New Roman"/>
                <a:cs typeface="Times New Roman"/>
              </a:rPr>
              <a:t>the</a:t>
            </a:r>
            <a:r>
              <a:rPr sz="2850" spc="535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shareholder.</a:t>
            </a:r>
            <a:r>
              <a:rPr sz="2850" spc="400" dirty="0">
                <a:latin typeface="Times New Roman"/>
                <a:cs typeface="Times New Roman"/>
              </a:rPr>
              <a:t> </a:t>
            </a:r>
            <a:r>
              <a:rPr sz="2850" spc="-170" dirty="0">
                <a:latin typeface="Times New Roman"/>
                <a:cs typeface="Times New Roman"/>
              </a:rPr>
              <a:t>His</a:t>
            </a:r>
            <a:r>
              <a:rPr sz="2850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remuneration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-180" dirty="0">
                <a:latin typeface="Times New Roman"/>
                <a:cs typeface="Times New Roman"/>
              </a:rPr>
              <a:t>is</a:t>
            </a:r>
            <a:r>
              <a:rPr sz="2850" spc="-20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fixed</a:t>
            </a:r>
            <a:r>
              <a:rPr sz="2850" spc="-5" dirty="0">
                <a:latin typeface="Times New Roman"/>
                <a:cs typeface="Times New Roman"/>
              </a:rPr>
              <a:t> </a:t>
            </a:r>
            <a:r>
              <a:rPr sz="2850" spc="-235" dirty="0">
                <a:latin typeface="Times New Roman"/>
                <a:cs typeface="Times New Roman"/>
              </a:rPr>
              <a:t>by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41173" y="6601307"/>
            <a:ext cx="2213610" cy="680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10"/>
              </a:lnSpc>
            </a:pPr>
            <a:r>
              <a:rPr sz="2850" spc="-125" dirty="0">
                <a:latin typeface="Times New Roman"/>
                <a:cs typeface="Times New Roman"/>
              </a:rPr>
              <a:t>shareholder.</a:t>
            </a:r>
            <a:endParaRPr sz="2850">
              <a:latin typeface="Times New Roman"/>
              <a:cs typeface="Times New Roman"/>
            </a:endParaRPr>
          </a:p>
          <a:p>
            <a:pPr marL="464820">
              <a:lnSpc>
                <a:spcPct val="100000"/>
              </a:lnSpc>
              <a:spcBef>
                <a:spcPts val="245"/>
              </a:spcBef>
            </a:pPr>
            <a:r>
              <a:rPr sz="1500" spc="-70" dirty="0">
                <a:solidFill>
                  <a:srgbClr val="696464"/>
                </a:solidFill>
                <a:latin typeface="Times New Roman"/>
                <a:cs typeface="Times New Roman"/>
              </a:rPr>
              <a:t>P</a:t>
            </a:r>
            <a:r>
              <a:rPr sz="1500" spc="15" dirty="0">
                <a:solidFill>
                  <a:srgbClr val="696464"/>
                </a:solidFill>
                <a:latin typeface="Times New Roman"/>
                <a:cs typeface="Times New Roman"/>
              </a:rPr>
              <a:t>r</a:t>
            </a:r>
            <a:r>
              <a:rPr sz="1500" spc="-55" dirty="0">
                <a:solidFill>
                  <a:srgbClr val="696464"/>
                </a:solidFill>
                <a:latin typeface="Times New Roman"/>
                <a:cs typeface="Times New Roman"/>
              </a:rPr>
              <a:t>e</a:t>
            </a:r>
            <a:r>
              <a:rPr sz="1500" spc="-110" dirty="0">
                <a:solidFill>
                  <a:srgbClr val="696464"/>
                </a:solidFill>
                <a:latin typeface="Times New Roman"/>
                <a:cs typeface="Times New Roman"/>
              </a:rPr>
              <a:t>s</a:t>
            </a:r>
            <a:r>
              <a:rPr sz="1500" spc="-40" dirty="0">
                <a:solidFill>
                  <a:srgbClr val="696464"/>
                </a:solidFill>
                <a:latin typeface="Times New Roman"/>
                <a:cs typeface="Times New Roman"/>
              </a:rPr>
              <a:t>e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n</a:t>
            </a:r>
            <a:r>
              <a:rPr sz="1500" spc="25" dirty="0">
                <a:solidFill>
                  <a:srgbClr val="696464"/>
                </a:solidFill>
                <a:latin typeface="Times New Roman"/>
                <a:cs typeface="Times New Roman"/>
              </a:rPr>
              <a:t>t</a:t>
            </a:r>
            <a:r>
              <a:rPr sz="1500" spc="-114" dirty="0">
                <a:solidFill>
                  <a:srgbClr val="696464"/>
                </a:solidFill>
                <a:latin typeface="Times New Roman"/>
                <a:cs typeface="Times New Roman"/>
              </a:rPr>
              <a:t>a</a:t>
            </a:r>
            <a:r>
              <a:rPr sz="1500" spc="25" dirty="0">
                <a:solidFill>
                  <a:srgbClr val="696464"/>
                </a:solidFill>
                <a:latin typeface="Times New Roman"/>
                <a:cs typeface="Times New Roman"/>
              </a:rPr>
              <a:t>t</a:t>
            </a:r>
            <a:r>
              <a:rPr sz="1500" spc="-65" dirty="0">
                <a:solidFill>
                  <a:srgbClr val="696464"/>
                </a:solidFill>
                <a:latin typeface="Times New Roman"/>
                <a:cs typeface="Times New Roman"/>
              </a:rPr>
              <a:t>i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on</a:t>
            </a:r>
            <a:r>
              <a:rPr sz="1500" spc="-35" dirty="0">
                <a:solidFill>
                  <a:srgbClr val="696464"/>
                </a:solidFill>
                <a:latin typeface="Times New Roman"/>
                <a:cs typeface="Times New Roman"/>
              </a:rPr>
              <a:t> 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on</a:t>
            </a:r>
            <a:r>
              <a:rPr sz="1500" spc="-160" dirty="0">
                <a:solidFill>
                  <a:srgbClr val="696464"/>
                </a:solidFill>
                <a:latin typeface="Times New Roman"/>
                <a:cs typeface="Times New Roman"/>
              </a:rPr>
              <a:t> </a:t>
            </a:r>
            <a:r>
              <a:rPr sz="1500" spc="-229" dirty="0">
                <a:solidFill>
                  <a:srgbClr val="696464"/>
                </a:solidFill>
                <a:latin typeface="Times New Roman"/>
                <a:cs typeface="Times New Roman"/>
              </a:rPr>
              <a:t>A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ud</a:t>
            </a:r>
            <a:r>
              <a:rPr sz="1500" spc="-65" dirty="0">
                <a:solidFill>
                  <a:srgbClr val="696464"/>
                </a:solidFill>
                <a:latin typeface="Times New Roman"/>
                <a:cs typeface="Times New Roman"/>
              </a:rPr>
              <a:t>i</a:t>
            </a:r>
            <a:r>
              <a:rPr sz="1500" spc="25" dirty="0">
                <a:solidFill>
                  <a:srgbClr val="696464"/>
                </a:solidFill>
                <a:latin typeface="Times New Roman"/>
                <a:cs typeface="Times New Roman"/>
              </a:rPr>
              <a:t>t</a:t>
            </a:r>
            <a:r>
              <a:rPr sz="1500" spc="-65" dirty="0">
                <a:solidFill>
                  <a:srgbClr val="696464"/>
                </a:solidFill>
                <a:latin typeface="Times New Roman"/>
                <a:cs typeface="Times New Roman"/>
              </a:rPr>
              <a:t>i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n</a:t>
            </a:r>
            <a:r>
              <a:rPr sz="1500" spc="-110" dirty="0">
                <a:solidFill>
                  <a:srgbClr val="696464"/>
                </a:solidFill>
                <a:latin typeface="Times New Roman"/>
                <a:cs typeface="Times New Roman"/>
              </a:rPr>
              <a:t>g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431515" y="7035311"/>
            <a:ext cx="247650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-4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4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1436" y="867155"/>
            <a:ext cx="2377440" cy="17145"/>
          </a:xfrm>
          <a:custGeom>
            <a:avLst/>
            <a:gdLst/>
            <a:ahLst/>
            <a:cxnLst/>
            <a:rect l="l" t="t" r="r" b="b"/>
            <a:pathLst>
              <a:path w="2377440" h="17144">
                <a:moveTo>
                  <a:pt x="2377439" y="16764"/>
                </a:moveTo>
                <a:lnTo>
                  <a:pt x="0" y="16764"/>
                </a:lnTo>
                <a:lnTo>
                  <a:pt x="0" y="0"/>
                </a:lnTo>
                <a:lnTo>
                  <a:pt x="2377439" y="0"/>
                </a:lnTo>
                <a:lnTo>
                  <a:pt x="2377439" y="16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07043" y="448987"/>
            <a:ext cx="9214485" cy="604393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14325" indent="-302260" algn="just">
              <a:lnSpc>
                <a:spcPct val="100000"/>
              </a:lnSpc>
              <a:spcBef>
                <a:spcPts val="434"/>
              </a:spcBef>
              <a:buClr>
                <a:srgbClr val="D34816"/>
              </a:buClr>
              <a:buSzPct val="84905"/>
              <a:buFont typeface="Times New Roman"/>
              <a:buChar char="●"/>
              <a:tabLst>
                <a:tab pos="314960" algn="l"/>
              </a:tabLst>
            </a:pPr>
            <a:r>
              <a:rPr sz="2650" b="1" i="1" spc="-204" dirty="0">
                <a:latin typeface="Times New Roman"/>
                <a:cs typeface="Times New Roman"/>
              </a:rPr>
              <a:t>G</a:t>
            </a:r>
            <a:r>
              <a:rPr sz="2650" b="1" i="1" spc="-220" dirty="0">
                <a:latin typeface="Times New Roman"/>
                <a:cs typeface="Times New Roman"/>
              </a:rPr>
              <a:t>o</a:t>
            </a:r>
            <a:r>
              <a:rPr sz="2650" b="1" i="1" spc="-95" dirty="0">
                <a:latin typeface="Times New Roman"/>
                <a:cs typeface="Times New Roman"/>
              </a:rPr>
              <a:t>v</a:t>
            </a:r>
            <a:r>
              <a:rPr sz="2650" b="1" i="1" spc="-125" dirty="0">
                <a:latin typeface="Times New Roman"/>
                <a:cs typeface="Times New Roman"/>
              </a:rPr>
              <a:t>e</a:t>
            </a:r>
            <a:r>
              <a:rPr sz="2650" b="1" i="1" spc="-10" dirty="0">
                <a:latin typeface="Times New Roman"/>
                <a:cs typeface="Times New Roman"/>
              </a:rPr>
              <a:t>r</a:t>
            </a:r>
            <a:r>
              <a:rPr sz="2650" b="1" i="1" spc="-130" dirty="0">
                <a:latin typeface="Times New Roman"/>
                <a:cs typeface="Times New Roman"/>
              </a:rPr>
              <a:t>n</a:t>
            </a:r>
            <a:r>
              <a:rPr sz="2650" b="1" i="1" spc="-165" dirty="0">
                <a:latin typeface="Times New Roman"/>
                <a:cs typeface="Times New Roman"/>
              </a:rPr>
              <a:t>m</a:t>
            </a:r>
            <a:r>
              <a:rPr sz="2650" b="1" i="1" spc="-125" dirty="0">
                <a:latin typeface="Times New Roman"/>
                <a:cs typeface="Times New Roman"/>
              </a:rPr>
              <a:t>e</a:t>
            </a:r>
            <a:r>
              <a:rPr sz="2650" b="1" i="1" spc="-130" dirty="0">
                <a:latin typeface="Times New Roman"/>
                <a:cs typeface="Times New Roman"/>
              </a:rPr>
              <a:t>n</a:t>
            </a:r>
            <a:r>
              <a:rPr sz="2650" b="1" i="1" spc="140" dirty="0">
                <a:latin typeface="Times New Roman"/>
                <a:cs typeface="Times New Roman"/>
              </a:rPr>
              <a:t>t</a:t>
            </a:r>
            <a:r>
              <a:rPr sz="2650" b="1" i="1" spc="-225" dirty="0">
                <a:latin typeface="Times New Roman"/>
                <a:cs typeface="Times New Roman"/>
              </a:rPr>
              <a:t> </a:t>
            </a:r>
            <a:r>
              <a:rPr sz="2650" b="1" i="1" spc="-265" dirty="0">
                <a:latin typeface="Times New Roman"/>
                <a:cs typeface="Times New Roman"/>
              </a:rPr>
              <a:t>A</a:t>
            </a:r>
            <a:r>
              <a:rPr sz="2650" b="1" i="1" spc="-130" dirty="0">
                <a:latin typeface="Times New Roman"/>
                <a:cs typeface="Times New Roman"/>
              </a:rPr>
              <a:t>u</a:t>
            </a:r>
            <a:r>
              <a:rPr sz="2650" b="1" i="1" spc="-40" dirty="0">
                <a:latin typeface="Times New Roman"/>
                <a:cs typeface="Times New Roman"/>
              </a:rPr>
              <a:t>d</a:t>
            </a:r>
            <a:r>
              <a:rPr sz="2650" b="1" i="1" dirty="0">
                <a:latin typeface="Times New Roman"/>
                <a:cs typeface="Times New Roman"/>
              </a:rPr>
              <a:t>i</a:t>
            </a:r>
            <a:r>
              <a:rPr sz="2650" b="1" i="1" spc="140" dirty="0">
                <a:latin typeface="Times New Roman"/>
                <a:cs typeface="Times New Roman"/>
              </a:rPr>
              <a:t>t</a:t>
            </a:r>
            <a:endParaRPr sz="2650">
              <a:latin typeface="Times New Roman"/>
              <a:cs typeface="Times New Roman"/>
            </a:endParaRPr>
          </a:p>
          <a:p>
            <a:pPr marL="314325" marR="6350" algn="just">
              <a:lnSpc>
                <a:spcPct val="89600"/>
              </a:lnSpc>
              <a:spcBef>
                <a:spcPts val="670"/>
              </a:spcBef>
            </a:pPr>
            <a:r>
              <a:rPr sz="2650" spc="-140" dirty="0">
                <a:latin typeface="Times New Roman"/>
                <a:cs typeface="Times New Roman"/>
              </a:rPr>
              <a:t>The</a:t>
            </a:r>
            <a:r>
              <a:rPr sz="2650" spc="-13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government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maintains</a:t>
            </a:r>
            <a:r>
              <a:rPr sz="2650" spc="-14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21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separate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80" dirty="0">
                <a:latin typeface="Times New Roman"/>
                <a:cs typeface="Times New Roman"/>
              </a:rPr>
              <a:t>department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in</a:t>
            </a:r>
            <a:r>
              <a:rPr sz="2650" spc="-13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49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name</a:t>
            </a:r>
            <a:r>
              <a:rPr sz="2650" spc="35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50" dirty="0">
                <a:latin typeface="Times New Roman"/>
                <a:cs typeface="Times New Roman"/>
              </a:rPr>
              <a:t> Accounts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160" dirty="0">
                <a:latin typeface="Times New Roman"/>
                <a:cs typeface="Times New Roman"/>
              </a:rPr>
              <a:t>Audit </a:t>
            </a:r>
            <a:r>
              <a:rPr sz="2650" spc="-85" dirty="0">
                <a:latin typeface="Times New Roman"/>
                <a:cs typeface="Times New Roman"/>
              </a:rPr>
              <a:t>Department </a:t>
            </a:r>
            <a:r>
              <a:rPr sz="2650" spc="-150" dirty="0">
                <a:latin typeface="Times New Roman"/>
                <a:cs typeface="Times New Roman"/>
              </a:rPr>
              <a:t>which </a:t>
            </a:r>
            <a:r>
              <a:rPr sz="2650" spc="-100" dirty="0">
                <a:latin typeface="Times New Roman"/>
                <a:cs typeface="Times New Roman"/>
              </a:rPr>
              <a:t>performs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10" dirty="0">
                <a:latin typeface="Times New Roman"/>
                <a:cs typeface="Times New Roman"/>
              </a:rPr>
              <a:t>audit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05" dirty="0">
                <a:latin typeface="Times New Roman"/>
                <a:cs typeface="Times New Roman"/>
              </a:rPr>
              <a:t>its </a:t>
            </a:r>
            <a:r>
              <a:rPr sz="2650" spc="-110" dirty="0">
                <a:latin typeface="Times New Roman"/>
                <a:cs typeface="Times New Roman"/>
              </a:rPr>
              <a:t>different 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80" dirty="0">
                <a:latin typeface="Times New Roman"/>
                <a:cs typeface="Times New Roman"/>
              </a:rPr>
              <a:t>department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165" dirty="0">
                <a:latin typeface="Times New Roman"/>
                <a:cs typeface="Times New Roman"/>
              </a:rPr>
              <a:t>offices </a:t>
            </a:r>
            <a:r>
              <a:rPr sz="2650" spc="105" dirty="0">
                <a:latin typeface="Times New Roman"/>
                <a:cs typeface="Times New Roman"/>
              </a:rPr>
              <a:t>. </a:t>
            </a:r>
            <a:r>
              <a:rPr sz="2650" spc="-165" dirty="0">
                <a:latin typeface="Times New Roman"/>
                <a:cs typeface="Times New Roman"/>
              </a:rPr>
              <a:t>This </a:t>
            </a:r>
            <a:r>
              <a:rPr sz="2650" spc="-80" dirty="0">
                <a:latin typeface="Times New Roman"/>
                <a:cs typeface="Times New Roman"/>
              </a:rPr>
              <a:t>department </a:t>
            </a:r>
            <a:r>
              <a:rPr sz="2650" spc="-185" dirty="0">
                <a:latin typeface="Times New Roman"/>
                <a:cs typeface="Times New Roman"/>
              </a:rPr>
              <a:t>is </a:t>
            </a:r>
            <a:r>
              <a:rPr sz="2650" spc="-140" dirty="0">
                <a:latin typeface="Times New Roman"/>
                <a:cs typeface="Times New Roman"/>
              </a:rPr>
              <a:t>headed </a:t>
            </a:r>
            <a:r>
              <a:rPr sz="2650" spc="-210" dirty="0">
                <a:latin typeface="Times New Roman"/>
                <a:cs typeface="Times New Roman"/>
              </a:rPr>
              <a:t>by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85" dirty="0">
                <a:latin typeface="Times New Roman"/>
                <a:cs typeface="Times New Roman"/>
              </a:rPr>
              <a:t>Comptroller 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Auditor-General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of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India</a:t>
            </a:r>
            <a:r>
              <a:rPr sz="2650" spc="-155" dirty="0">
                <a:latin typeface="Times New Roman"/>
                <a:cs typeface="Times New Roman"/>
              </a:rPr>
              <a:t> who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is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assisted</a:t>
            </a:r>
            <a:r>
              <a:rPr sz="2650" spc="-145" dirty="0">
                <a:latin typeface="Times New Roman"/>
                <a:cs typeface="Times New Roman"/>
              </a:rPr>
              <a:t> </a:t>
            </a:r>
            <a:r>
              <a:rPr sz="2650" spc="-210" dirty="0">
                <a:latin typeface="Times New Roman"/>
                <a:cs typeface="Times New Roman"/>
              </a:rPr>
              <a:t>by</a:t>
            </a:r>
            <a:r>
              <a:rPr sz="2650" spc="-204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different</a:t>
            </a:r>
            <a:r>
              <a:rPr sz="2650" spc="450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officials</a:t>
            </a:r>
            <a:r>
              <a:rPr sz="2650" spc="33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at 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65" dirty="0">
                <a:latin typeface="Times New Roman"/>
                <a:cs typeface="Times New Roman"/>
              </a:rPr>
              <a:t>r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ou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50" dirty="0">
                <a:latin typeface="Times New Roman"/>
                <a:cs typeface="Times New Roman"/>
              </a:rPr>
              <a:t>e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270" dirty="0">
                <a:latin typeface="Times New Roman"/>
                <a:cs typeface="Times New Roman"/>
              </a:rPr>
              <a:t>s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14325" marR="6985" algn="just">
              <a:lnSpc>
                <a:spcPts val="2840"/>
              </a:lnSpc>
              <a:spcBef>
                <a:spcPts val="710"/>
              </a:spcBef>
            </a:pPr>
            <a:r>
              <a:rPr sz="2650" spc="-175" dirty="0">
                <a:latin typeface="Times New Roman"/>
                <a:cs typeface="Times New Roman"/>
              </a:rPr>
              <a:t>They</a:t>
            </a:r>
            <a:r>
              <a:rPr sz="2650" spc="-17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are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meant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for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Government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departments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such,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they</a:t>
            </a:r>
            <a:r>
              <a:rPr sz="2650" spc="-12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work </a:t>
            </a:r>
            <a:r>
              <a:rPr sz="2650" spc="-13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according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95" dirty="0">
                <a:latin typeface="Times New Roman"/>
                <a:cs typeface="Times New Roman"/>
              </a:rPr>
              <a:t>the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departmental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rules </a:t>
            </a:r>
            <a:r>
              <a:rPr sz="2650" spc="-145" dirty="0">
                <a:latin typeface="Times New Roman"/>
                <a:cs typeface="Times New Roman"/>
              </a:rPr>
              <a:t>and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instructions.</a:t>
            </a:r>
            <a:endParaRPr sz="2650">
              <a:latin typeface="Times New Roman"/>
              <a:cs typeface="Times New Roman"/>
            </a:endParaRPr>
          </a:p>
          <a:p>
            <a:pPr marL="314325" algn="just">
              <a:lnSpc>
                <a:spcPct val="100000"/>
              </a:lnSpc>
              <a:spcBef>
                <a:spcPts val="305"/>
              </a:spcBef>
            </a:pPr>
            <a:r>
              <a:rPr sz="2650" spc="-140" dirty="0">
                <a:latin typeface="Times New Roman"/>
                <a:cs typeface="Times New Roman"/>
              </a:rPr>
              <a:t>The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following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are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objectives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Government</a:t>
            </a:r>
            <a:r>
              <a:rPr sz="2650" spc="-254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Audit</a:t>
            </a:r>
            <a:endParaRPr sz="2650">
              <a:latin typeface="Times New Roman"/>
              <a:cs typeface="Times New Roman"/>
            </a:endParaRPr>
          </a:p>
          <a:p>
            <a:pPr marL="514984" marR="8890" indent="-502920" algn="just">
              <a:lnSpc>
                <a:spcPts val="2860"/>
              </a:lnSpc>
              <a:spcBef>
                <a:spcPts val="685"/>
              </a:spcBef>
              <a:buClr>
                <a:srgbClr val="D34816"/>
              </a:buClr>
              <a:buSzPct val="84905"/>
              <a:buAutoNum type="arabicPeriod"/>
              <a:tabLst>
                <a:tab pos="515620" algn="l"/>
              </a:tabLst>
            </a:pPr>
            <a:r>
              <a:rPr sz="2650" spc="-305" dirty="0">
                <a:latin typeface="Times New Roman"/>
                <a:cs typeface="Times New Roman"/>
              </a:rPr>
              <a:t>To</a:t>
            </a:r>
            <a:r>
              <a:rPr sz="2650" spc="5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ensure </a:t>
            </a:r>
            <a:r>
              <a:rPr sz="2650" spc="-95" dirty="0">
                <a:latin typeface="Times New Roman"/>
                <a:cs typeface="Times New Roman"/>
              </a:rPr>
              <a:t>that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95" dirty="0">
                <a:latin typeface="Times New Roman"/>
                <a:cs typeface="Times New Roman"/>
              </a:rPr>
              <a:t>expenditure </a:t>
            </a:r>
            <a:r>
              <a:rPr sz="2650" spc="-170" dirty="0">
                <a:latin typeface="Times New Roman"/>
                <a:cs typeface="Times New Roman"/>
              </a:rPr>
              <a:t>is </a:t>
            </a:r>
            <a:r>
              <a:rPr sz="2650" spc="-85" dirty="0">
                <a:latin typeface="Times New Roman"/>
                <a:cs typeface="Times New Roman"/>
              </a:rPr>
              <a:t>incurred </a:t>
            </a:r>
            <a:r>
              <a:rPr sz="2650" spc="-65" dirty="0">
                <a:latin typeface="Times New Roman"/>
                <a:cs typeface="Times New Roman"/>
              </a:rPr>
              <a:t>out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35" dirty="0">
                <a:latin typeface="Times New Roman"/>
                <a:cs typeface="Times New Roman"/>
              </a:rPr>
              <a:t>fund </a:t>
            </a:r>
            <a:r>
              <a:rPr sz="2650" spc="-150" dirty="0">
                <a:latin typeface="Times New Roman"/>
                <a:cs typeface="Times New Roman"/>
              </a:rPr>
              <a:t>which </a:t>
            </a:r>
            <a:r>
              <a:rPr sz="2650" spc="-200" dirty="0">
                <a:latin typeface="Times New Roman"/>
                <a:cs typeface="Times New Roman"/>
              </a:rPr>
              <a:t>has </a:t>
            </a:r>
            <a:r>
              <a:rPr sz="2650" spc="-19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on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195" dirty="0">
                <a:latin typeface="Times New Roman"/>
                <a:cs typeface="Times New Roman"/>
              </a:rPr>
              <a:t>b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50" dirty="0">
                <a:latin typeface="Times New Roman"/>
                <a:cs typeface="Times New Roman"/>
              </a:rPr>
              <a:t>t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90" dirty="0">
                <a:latin typeface="Times New Roman"/>
                <a:cs typeface="Times New Roman"/>
              </a:rPr>
              <a:t>r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484" dirty="0">
                <a:latin typeface="Times New Roman"/>
                <a:cs typeface="Times New Roman"/>
              </a:rPr>
              <a:t>y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514984" marR="5080" indent="-502920" algn="just">
              <a:lnSpc>
                <a:spcPct val="89600"/>
              </a:lnSpc>
              <a:spcBef>
                <a:spcPts val="620"/>
              </a:spcBef>
              <a:buClr>
                <a:srgbClr val="D34816"/>
              </a:buClr>
              <a:buSzPct val="84905"/>
              <a:buAutoNum type="arabicPeriod"/>
              <a:tabLst>
                <a:tab pos="515620" algn="l"/>
              </a:tabLst>
            </a:pPr>
            <a:r>
              <a:rPr sz="2650" spc="-305" dirty="0">
                <a:latin typeface="Times New Roman"/>
                <a:cs typeface="Times New Roman"/>
              </a:rPr>
              <a:t>To</a:t>
            </a:r>
            <a:r>
              <a:rPr sz="2650" spc="-30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verify</a:t>
            </a:r>
            <a:r>
              <a:rPr sz="2650" spc="-140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that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expenditure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of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government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80" dirty="0">
                <a:latin typeface="Times New Roman"/>
                <a:cs typeface="Times New Roman"/>
              </a:rPr>
              <a:t>department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is 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sanctioned</a:t>
            </a:r>
            <a:r>
              <a:rPr sz="2650" spc="-125" dirty="0">
                <a:latin typeface="Times New Roman"/>
                <a:cs typeface="Times New Roman"/>
              </a:rPr>
              <a:t> in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accordance</a:t>
            </a:r>
            <a:r>
              <a:rPr sz="2650" spc="-13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with</a:t>
            </a:r>
            <a:r>
              <a:rPr sz="2650" spc="434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the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rules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regulations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114" dirty="0">
                <a:latin typeface="Times New Roman"/>
                <a:cs typeface="Times New Roman"/>
              </a:rPr>
              <a:t>r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on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114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514984" indent="-502920" algn="just">
              <a:lnSpc>
                <a:spcPct val="100000"/>
              </a:lnSpc>
              <a:spcBef>
                <a:spcPts val="325"/>
              </a:spcBef>
              <a:buClr>
                <a:srgbClr val="D34816"/>
              </a:buClr>
              <a:buSzPct val="84905"/>
              <a:buAutoNum type="arabicPeriod"/>
              <a:tabLst>
                <a:tab pos="515620" algn="l"/>
              </a:tabLst>
            </a:pPr>
            <a:r>
              <a:rPr sz="2650" spc="-305" dirty="0">
                <a:latin typeface="Times New Roman"/>
                <a:cs typeface="Times New Roman"/>
              </a:rPr>
              <a:t>To</a:t>
            </a:r>
            <a:r>
              <a:rPr sz="2650" spc="8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see</a:t>
            </a:r>
            <a:r>
              <a:rPr sz="2650" spc="6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that</a:t>
            </a:r>
            <a:r>
              <a:rPr sz="2650" spc="75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the</a:t>
            </a:r>
            <a:r>
              <a:rPr sz="2650" spc="65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expenditure</a:t>
            </a:r>
            <a:r>
              <a:rPr sz="2650" spc="65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already</a:t>
            </a:r>
            <a:r>
              <a:rPr sz="2650" spc="6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sanctioned</a:t>
            </a:r>
            <a:r>
              <a:rPr sz="2650" spc="55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has</a:t>
            </a:r>
            <a:r>
              <a:rPr sz="2650" spc="10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been</a:t>
            </a:r>
            <a:r>
              <a:rPr sz="2650" spc="85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incurred</a:t>
            </a:r>
            <a:r>
              <a:rPr sz="2650" spc="60" dirty="0">
                <a:latin typeface="Times New Roman"/>
                <a:cs typeface="Times New Roman"/>
              </a:rPr>
              <a:t> </a:t>
            </a:r>
            <a:r>
              <a:rPr sz="2650" spc="-210" dirty="0">
                <a:latin typeface="Times New Roman"/>
                <a:cs typeface="Times New Roman"/>
              </a:rPr>
              <a:t>by</a:t>
            </a:r>
            <a:r>
              <a:rPr sz="2650" spc="60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an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387840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09839" y="6488105"/>
            <a:ext cx="5655945" cy="793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95"/>
              </a:lnSpc>
            </a:pPr>
            <a:r>
              <a:rPr sz="2650" spc="-130" dirty="0">
                <a:latin typeface="Times New Roman"/>
                <a:cs typeface="Times New Roman"/>
              </a:rPr>
              <a:t>officer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45" dirty="0">
                <a:latin typeface="Times New Roman"/>
                <a:cs typeface="Times New Roman"/>
              </a:rPr>
              <a:t>or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officers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who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are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authorized</a:t>
            </a:r>
            <a:r>
              <a:rPr sz="2650" spc="-40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do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so.</a:t>
            </a:r>
            <a:endParaRPr sz="2650">
              <a:latin typeface="Times New Roman"/>
              <a:cs typeface="Times New Roman"/>
            </a:endParaRPr>
          </a:p>
          <a:p>
            <a:pPr marL="96520">
              <a:lnSpc>
                <a:spcPct val="100000"/>
              </a:lnSpc>
              <a:spcBef>
                <a:spcPts val="1355"/>
              </a:spcBef>
            </a:pPr>
            <a:r>
              <a:rPr sz="1500" spc="-70" dirty="0">
                <a:solidFill>
                  <a:srgbClr val="696464"/>
                </a:solidFill>
                <a:latin typeface="Times New Roman"/>
                <a:cs typeface="Times New Roman"/>
              </a:rPr>
              <a:t>P</a:t>
            </a:r>
            <a:r>
              <a:rPr sz="1500" spc="15" dirty="0">
                <a:solidFill>
                  <a:srgbClr val="696464"/>
                </a:solidFill>
                <a:latin typeface="Times New Roman"/>
                <a:cs typeface="Times New Roman"/>
              </a:rPr>
              <a:t>r</a:t>
            </a:r>
            <a:r>
              <a:rPr sz="1500" spc="-55" dirty="0">
                <a:solidFill>
                  <a:srgbClr val="696464"/>
                </a:solidFill>
                <a:latin typeface="Times New Roman"/>
                <a:cs typeface="Times New Roman"/>
              </a:rPr>
              <a:t>e</a:t>
            </a:r>
            <a:r>
              <a:rPr sz="1500" spc="-110" dirty="0">
                <a:solidFill>
                  <a:srgbClr val="696464"/>
                </a:solidFill>
                <a:latin typeface="Times New Roman"/>
                <a:cs typeface="Times New Roman"/>
              </a:rPr>
              <a:t>s</a:t>
            </a:r>
            <a:r>
              <a:rPr sz="1500" spc="-40" dirty="0">
                <a:solidFill>
                  <a:srgbClr val="696464"/>
                </a:solidFill>
                <a:latin typeface="Times New Roman"/>
                <a:cs typeface="Times New Roman"/>
              </a:rPr>
              <a:t>e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n</a:t>
            </a:r>
            <a:r>
              <a:rPr sz="1500" spc="25" dirty="0">
                <a:solidFill>
                  <a:srgbClr val="696464"/>
                </a:solidFill>
                <a:latin typeface="Times New Roman"/>
                <a:cs typeface="Times New Roman"/>
              </a:rPr>
              <a:t>t</a:t>
            </a:r>
            <a:r>
              <a:rPr sz="1500" spc="-114" dirty="0">
                <a:solidFill>
                  <a:srgbClr val="696464"/>
                </a:solidFill>
                <a:latin typeface="Times New Roman"/>
                <a:cs typeface="Times New Roman"/>
              </a:rPr>
              <a:t>a</a:t>
            </a:r>
            <a:r>
              <a:rPr sz="1500" spc="25" dirty="0">
                <a:solidFill>
                  <a:srgbClr val="696464"/>
                </a:solidFill>
                <a:latin typeface="Times New Roman"/>
                <a:cs typeface="Times New Roman"/>
              </a:rPr>
              <a:t>t</a:t>
            </a:r>
            <a:r>
              <a:rPr sz="1500" spc="-65" dirty="0">
                <a:solidFill>
                  <a:srgbClr val="696464"/>
                </a:solidFill>
                <a:latin typeface="Times New Roman"/>
                <a:cs typeface="Times New Roman"/>
              </a:rPr>
              <a:t>i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on</a:t>
            </a:r>
            <a:r>
              <a:rPr sz="1500" spc="-35" dirty="0">
                <a:solidFill>
                  <a:srgbClr val="696464"/>
                </a:solidFill>
                <a:latin typeface="Times New Roman"/>
                <a:cs typeface="Times New Roman"/>
              </a:rPr>
              <a:t> 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on</a:t>
            </a:r>
            <a:r>
              <a:rPr sz="1500" spc="-160" dirty="0">
                <a:solidFill>
                  <a:srgbClr val="696464"/>
                </a:solidFill>
                <a:latin typeface="Times New Roman"/>
                <a:cs typeface="Times New Roman"/>
              </a:rPr>
              <a:t> </a:t>
            </a:r>
            <a:r>
              <a:rPr sz="1500" spc="-229" dirty="0">
                <a:solidFill>
                  <a:srgbClr val="696464"/>
                </a:solidFill>
                <a:latin typeface="Times New Roman"/>
                <a:cs typeface="Times New Roman"/>
              </a:rPr>
              <a:t>A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ud</a:t>
            </a:r>
            <a:r>
              <a:rPr sz="1500" spc="-65" dirty="0">
                <a:solidFill>
                  <a:srgbClr val="696464"/>
                </a:solidFill>
                <a:latin typeface="Times New Roman"/>
                <a:cs typeface="Times New Roman"/>
              </a:rPr>
              <a:t>i</a:t>
            </a:r>
            <a:r>
              <a:rPr sz="1500" spc="25" dirty="0">
                <a:solidFill>
                  <a:srgbClr val="696464"/>
                </a:solidFill>
                <a:latin typeface="Times New Roman"/>
                <a:cs typeface="Times New Roman"/>
              </a:rPr>
              <a:t>t</a:t>
            </a:r>
            <a:r>
              <a:rPr sz="1500" spc="-65" dirty="0">
                <a:solidFill>
                  <a:srgbClr val="696464"/>
                </a:solidFill>
                <a:latin typeface="Times New Roman"/>
                <a:cs typeface="Times New Roman"/>
              </a:rPr>
              <a:t>i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n</a:t>
            </a:r>
            <a:r>
              <a:rPr sz="1500" spc="-110" dirty="0">
                <a:solidFill>
                  <a:srgbClr val="696464"/>
                </a:solidFill>
                <a:latin typeface="Times New Roman"/>
                <a:cs typeface="Times New Roman"/>
              </a:rPr>
              <a:t>g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513847" y="7035311"/>
            <a:ext cx="251460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5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3156" y="403320"/>
            <a:ext cx="9213215" cy="118872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314325" marR="5080" indent="-302260" algn="just">
              <a:lnSpc>
                <a:spcPct val="90200"/>
              </a:lnSpc>
              <a:spcBef>
                <a:spcPts val="440"/>
              </a:spcBef>
            </a:pPr>
            <a:r>
              <a:rPr sz="2850" b="0" dirty="0">
                <a:latin typeface="Times New Roman"/>
                <a:cs typeface="Times New Roman"/>
              </a:rPr>
              <a:t>4. </a:t>
            </a:r>
            <a:r>
              <a:rPr sz="2650" b="0" spc="-305" dirty="0">
                <a:latin typeface="Times New Roman"/>
                <a:cs typeface="Times New Roman"/>
              </a:rPr>
              <a:t>To</a:t>
            </a:r>
            <a:r>
              <a:rPr sz="2650" b="0" spc="50" dirty="0">
                <a:latin typeface="Times New Roman"/>
                <a:cs typeface="Times New Roman"/>
              </a:rPr>
              <a:t> </a:t>
            </a:r>
            <a:r>
              <a:rPr sz="2650" b="0" spc="-110" dirty="0">
                <a:latin typeface="Times New Roman"/>
                <a:cs typeface="Times New Roman"/>
              </a:rPr>
              <a:t>ensure </a:t>
            </a:r>
            <a:r>
              <a:rPr sz="2650" b="0" spc="-85" dirty="0">
                <a:latin typeface="Times New Roman"/>
                <a:cs typeface="Times New Roman"/>
              </a:rPr>
              <a:t>that </a:t>
            </a:r>
            <a:r>
              <a:rPr sz="2650" b="0" spc="-95" dirty="0">
                <a:latin typeface="Times New Roman"/>
                <a:cs typeface="Times New Roman"/>
              </a:rPr>
              <a:t>the </a:t>
            </a:r>
            <a:r>
              <a:rPr sz="2650" b="0" spc="-160" dirty="0">
                <a:latin typeface="Times New Roman"/>
                <a:cs typeface="Times New Roman"/>
              </a:rPr>
              <a:t>payments </a:t>
            </a:r>
            <a:r>
              <a:rPr sz="2650" b="0" spc="-215" dirty="0">
                <a:latin typeface="Times New Roman"/>
                <a:cs typeface="Times New Roman"/>
              </a:rPr>
              <a:t>have</a:t>
            </a:r>
            <a:r>
              <a:rPr sz="2650" b="0" spc="235" dirty="0">
                <a:latin typeface="Times New Roman"/>
                <a:cs typeface="Times New Roman"/>
              </a:rPr>
              <a:t> </a:t>
            </a:r>
            <a:r>
              <a:rPr sz="2650" b="0" spc="-120" dirty="0">
                <a:latin typeface="Times New Roman"/>
                <a:cs typeface="Times New Roman"/>
              </a:rPr>
              <a:t>been </a:t>
            </a:r>
            <a:r>
              <a:rPr sz="2650" b="0" spc="-160" dirty="0">
                <a:latin typeface="Times New Roman"/>
                <a:cs typeface="Times New Roman"/>
              </a:rPr>
              <a:t>made</a:t>
            </a:r>
            <a:r>
              <a:rPr sz="2650" b="0" spc="340" dirty="0">
                <a:latin typeface="Times New Roman"/>
                <a:cs typeface="Times New Roman"/>
              </a:rPr>
              <a:t> </a:t>
            </a:r>
            <a:r>
              <a:rPr sz="2650" b="0" spc="-50" dirty="0">
                <a:latin typeface="Times New Roman"/>
                <a:cs typeface="Times New Roman"/>
              </a:rPr>
              <a:t>to </a:t>
            </a:r>
            <a:r>
              <a:rPr sz="2650" b="0" spc="-95" dirty="0">
                <a:latin typeface="Times New Roman"/>
                <a:cs typeface="Times New Roman"/>
              </a:rPr>
              <a:t>the </a:t>
            </a:r>
            <a:r>
              <a:rPr sz="2650" b="0" spc="-90" dirty="0">
                <a:latin typeface="Times New Roman"/>
                <a:cs typeface="Times New Roman"/>
              </a:rPr>
              <a:t>right </a:t>
            </a:r>
            <a:r>
              <a:rPr sz="2650" b="0" spc="-114" dirty="0">
                <a:latin typeface="Times New Roman"/>
                <a:cs typeface="Times New Roman"/>
              </a:rPr>
              <a:t>persons </a:t>
            </a:r>
            <a:r>
              <a:rPr sz="2650" b="0" spc="-155" dirty="0">
                <a:latin typeface="Times New Roman"/>
                <a:cs typeface="Times New Roman"/>
              </a:rPr>
              <a:t>and </a:t>
            </a:r>
            <a:r>
              <a:rPr sz="2650" b="0" spc="-150" dirty="0">
                <a:latin typeface="Times New Roman"/>
                <a:cs typeface="Times New Roman"/>
              </a:rPr>
              <a:t> </a:t>
            </a:r>
            <a:r>
              <a:rPr sz="2650" b="0" spc="-130" dirty="0">
                <a:latin typeface="Times New Roman"/>
                <a:cs typeface="Times New Roman"/>
              </a:rPr>
              <a:t>they </a:t>
            </a:r>
            <a:r>
              <a:rPr sz="2650" b="0" spc="-110" dirty="0">
                <a:latin typeface="Times New Roman"/>
                <a:cs typeface="Times New Roman"/>
              </a:rPr>
              <a:t>are </a:t>
            </a:r>
            <a:r>
              <a:rPr sz="2650" b="0" spc="-160" dirty="0">
                <a:latin typeface="Times New Roman"/>
                <a:cs typeface="Times New Roman"/>
              </a:rPr>
              <a:t>duly </a:t>
            </a:r>
            <a:r>
              <a:rPr sz="2650" b="0" spc="-80" dirty="0">
                <a:latin typeface="Times New Roman"/>
                <a:cs typeface="Times New Roman"/>
              </a:rPr>
              <a:t>entered </a:t>
            </a:r>
            <a:r>
              <a:rPr sz="2650" b="0" spc="-125" dirty="0">
                <a:latin typeface="Times New Roman"/>
                <a:cs typeface="Times New Roman"/>
              </a:rPr>
              <a:t>in </a:t>
            </a:r>
            <a:r>
              <a:rPr sz="2650" b="0" spc="-85" dirty="0">
                <a:latin typeface="Times New Roman"/>
                <a:cs typeface="Times New Roman"/>
              </a:rPr>
              <a:t>the </a:t>
            </a:r>
            <a:r>
              <a:rPr sz="2650" b="0" spc="-150" dirty="0">
                <a:latin typeface="Times New Roman"/>
                <a:cs typeface="Times New Roman"/>
              </a:rPr>
              <a:t>books </a:t>
            </a:r>
            <a:r>
              <a:rPr sz="2650" b="0" spc="-114" dirty="0">
                <a:latin typeface="Times New Roman"/>
                <a:cs typeface="Times New Roman"/>
              </a:rPr>
              <a:t>on </a:t>
            </a:r>
            <a:r>
              <a:rPr sz="2650" b="0" spc="-95" dirty="0">
                <a:latin typeface="Times New Roman"/>
                <a:cs typeface="Times New Roman"/>
              </a:rPr>
              <a:t>the </a:t>
            </a:r>
            <a:r>
              <a:rPr sz="2650" b="0" spc="-185" dirty="0">
                <a:latin typeface="Times New Roman"/>
                <a:cs typeface="Times New Roman"/>
              </a:rPr>
              <a:t>basis </a:t>
            </a:r>
            <a:r>
              <a:rPr sz="2650" b="0" spc="-155" dirty="0">
                <a:latin typeface="Times New Roman"/>
                <a:cs typeface="Times New Roman"/>
              </a:rPr>
              <a:t>of </a:t>
            </a:r>
            <a:r>
              <a:rPr sz="2650" b="0" spc="-105" dirty="0">
                <a:latin typeface="Times New Roman"/>
                <a:cs typeface="Times New Roman"/>
              </a:rPr>
              <a:t>receipts </a:t>
            </a:r>
            <a:r>
              <a:rPr sz="2650" b="0" spc="-130" dirty="0">
                <a:latin typeface="Times New Roman"/>
                <a:cs typeface="Times New Roman"/>
              </a:rPr>
              <a:t>received </a:t>
            </a:r>
            <a:r>
              <a:rPr sz="2650" b="0" spc="-114" dirty="0">
                <a:latin typeface="Times New Roman"/>
                <a:cs typeface="Times New Roman"/>
              </a:rPr>
              <a:t>from </a:t>
            </a:r>
            <a:r>
              <a:rPr sz="2650" b="0" spc="-110" dirty="0">
                <a:latin typeface="Times New Roman"/>
                <a:cs typeface="Times New Roman"/>
              </a:rPr>
              <a:t> </a:t>
            </a:r>
            <a:r>
              <a:rPr sz="2650" b="0" spc="-65" dirty="0">
                <a:latin typeface="Times New Roman"/>
                <a:cs typeface="Times New Roman"/>
              </a:rPr>
              <a:t>them.</a:t>
            </a:r>
            <a:endParaRPr sz="265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4" name="object 4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23099" y="1610332"/>
            <a:ext cx="9214485" cy="519176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14325" marR="7620" indent="-302260" algn="just">
              <a:lnSpc>
                <a:spcPts val="2840"/>
              </a:lnSpc>
              <a:spcBef>
                <a:spcPts val="465"/>
              </a:spcBef>
              <a:buFont typeface="Times New Roman"/>
              <a:buAutoNum type="arabicPeriod" startAt="5"/>
              <a:tabLst>
                <a:tab pos="388620" algn="l"/>
              </a:tabLst>
            </a:pPr>
            <a:r>
              <a:rPr dirty="0"/>
              <a:t>	</a:t>
            </a:r>
            <a:r>
              <a:rPr sz="2650" spc="-305" dirty="0">
                <a:latin typeface="Times New Roman"/>
                <a:cs typeface="Times New Roman"/>
              </a:rPr>
              <a:t>To</a:t>
            </a:r>
            <a:r>
              <a:rPr sz="2650" spc="-30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see</a:t>
            </a:r>
            <a:r>
              <a:rPr sz="2650" spc="-13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that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55" dirty="0">
                <a:latin typeface="Times New Roman"/>
                <a:cs typeface="Times New Roman"/>
              </a:rPr>
              <a:t>payments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have</a:t>
            </a:r>
            <a:r>
              <a:rPr sz="2650" spc="-21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been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properly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classified</a:t>
            </a:r>
            <a:r>
              <a:rPr sz="2650" spc="-160" dirty="0">
                <a:latin typeface="Times New Roman"/>
                <a:cs typeface="Times New Roman"/>
              </a:rPr>
              <a:t> </a:t>
            </a:r>
            <a:r>
              <a:rPr sz="2650" spc="-220" dirty="0">
                <a:latin typeface="Times New Roman"/>
                <a:cs typeface="Times New Roman"/>
              </a:rPr>
              <a:t>as</a:t>
            </a:r>
            <a:r>
              <a:rPr sz="2650" spc="-21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capital</a:t>
            </a:r>
            <a:r>
              <a:rPr sz="2650" spc="-13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revenue.</a:t>
            </a:r>
            <a:endParaRPr sz="2650">
              <a:latin typeface="Times New Roman"/>
              <a:cs typeface="Times New Roman"/>
            </a:endParaRPr>
          </a:p>
          <a:p>
            <a:pPr marL="314325" marR="7620" indent="-302260" algn="just">
              <a:lnSpc>
                <a:spcPct val="89600"/>
              </a:lnSpc>
              <a:spcBef>
                <a:spcPts val="635"/>
              </a:spcBef>
              <a:buFont typeface="Times New Roman"/>
              <a:buAutoNum type="arabicPeriod" startAt="5"/>
              <a:tabLst>
                <a:tab pos="354965" algn="l"/>
              </a:tabLst>
            </a:pPr>
            <a:r>
              <a:rPr dirty="0"/>
              <a:t>	</a:t>
            </a:r>
            <a:r>
              <a:rPr sz="2650" spc="-305" dirty="0">
                <a:latin typeface="Times New Roman"/>
                <a:cs typeface="Times New Roman"/>
              </a:rPr>
              <a:t>To</a:t>
            </a:r>
            <a:r>
              <a:rPr sz="2650" spc="-30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see </a:t>
            </a:r>
            <a:r>
              <a:rPr sz="2650" spc="-85" dirty="0">
                <a:latin typeface="Times New Roman"/>
                <a:cs typeface="Times New Roman"/>
              </a:rPr>
              <a:t>that </a:t>
            </a:r>
            <a:r>
              <a:rPr sz="2650" spc="-165" dirty="0">
                <a:latin typeface="Times New Roman"/>
                <a:cs typeface="Times New Roman"/>
              </a:rPr>
              <a:t>if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50" dirty="0">
                <a:latin typeface="Times New Roman"/>
                <a:cs typeface="Times New Roman"/>
              </a:rPr>
              <a:t>payment </a:t>
            </a:r>
            <a:r>
              <a:rPr sz="2650" spc="-204" dirty="0">
                <a:latin typeface="Times New Roman"/>
                <a:cs typeface="Times New Roman"/>
              </a:rPr>
              <a:t>has </a:t>
            </a:r>
            <a:r>
              <a:rPr sz="2650" spc="-120" dirty="0">
                <a:latin typeface="Times New Roman"/>
                <a:cs typeface="Times New Roman"/>
              </a:rPr>
              <a:t>been </a:t>
            </a:r>
            <a:r>
              <a:rPr sz="2650" spc="-155" dirty="0">
                <a:latin typeface="Times New Roman"/>
                <a:cs typeface="Times New Roman"/>
              </a:rPr>
              <a:t>made </a:t>
            </a:r>
            <a:r>
              <a:rPr sz="2650" spc="-35" dirty="0">
                <a:latin typeface="Times New Roman"/>
                <a:cs typeface="Times New Roman"/>
              </a:rPr>
              <a:t>to </a:t>
            </a:r>
            <a:r>
              <a:rPr sz="2650" spc="-160" dirty="0">
                <a:latin typeface="Times New Roman"/>
                <a:cs typeface="Times New Roman"/>
              </a:rPr>
              <a:t>an </a:t>
            </a:r>
            <a:r>
              <a:rPr sz="2650" spc="-145" dirty="0">
                <a:latin typeface="Times New Roman"/>
                <a:cs typeface="Times New Roman"/>
              </a:rPr>
              <a:t>individual </a:t>
            </a:r>
            <a:r>
              <a:rPr sz="2650" spc="-155" dirty="0">
                <a:latin typeface="Times New Roman"/>
                <a:cs typeface="Times New Roman"/>
              </a:rPr>
              <a:t>against </a:t>
            </a:r>
            <a:r>
              <a:rPr sz="2650" spc="-150" dirty="0">
                <a:latin typeface="Times New Roman"/>
                <a:cs typeface="Times New Roman"/>
              </a:rPr>
              <a:t>some </a:t>
            </a:r>
            <a:r>
              <a:rPr sz="2650" spc="-14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account </a:t>
            </a:r>
            <a:r>
              <a:rPr sz="2650" spc="-90" dirty="0">
                <a:latin typeface="Times New Roman"/>
                <a:cs typeface="Times New Roman"/>
              </a:rPr>
              <a:t>under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95" dirty="0">
                <a:latin typeface="Times New Roman"/>
                <a:cs typeface="Times New Roman"/>
              </a:rPr>
              <a:t>rules</a:t>
            </a:r>
            <a:r>
              <a:rPr sz="2650" spc="104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65" dirty="0">
                <a:latin typeface="Times New Roman"/>
                <a:cs typeface="Times New Roman"/>
              </a:rPr>
              <a:t>it </a:t>
            </a:r>
            <a:r>
              <a:rPr sz="2650" spc="-170" dirty="0">
                <a:latin typeface="Times New Roman"/>
                <a:cs typeface="Times New Roman"/>
              </a:rPr>
              <a:t>is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125" dirty="0">
                <a:latin typeface="Times New Roman"/>
                <a:cs typeface="Times New Roman"/>
              </a:rPr>
              <a:t>be </a:t>
            </a:r>
            <a:r>
              <a:rPr sz="2650" spc="-114" dirty="0">
                <a:latin typeface="Times New Roman"/>
                <a:cs typeface="Times New Roman"/>
              </a:rPr>
              <a:t>recoverable, </a:t>
            </a:r>
            <a:r>
              <a:rPr sz="2650" spc="-65" dirty="0">
                <a:latin typeface="Times New Roman"/>
                <a:cs typeface="Times New Roman"/>
              </a:rPr>
              <a:t>it </a:t>
            </a:r>
            <a:r>
              <a:rPr sz="2650" spc="-200" dirty="0">
                <a:latin typeface="Times New Roman"/>
                <a:cs typeface="Times New Roman"/>
              </a:rPr>
              <a:t>has</a:t>
            </a:r>
            <a:r>
              <a:rPr sz="2650" spc="26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been </a:t>
            </a:r>
            <a:r>
              <a:rPr sz="2650" spc="-90" dirty="0">
                <a:latin typeface="Times New Roman"/>
                <a:cs typeface="Times New Roman"/>
              </a:rPr>
              <a:t>recorded 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oun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65" dirty="0">
                <a:latin typeface="Times New Roman"/>
                <a:cs typeface="Times New Roman"/>
              </a:rPr>
              <a:t>r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14325" marR="5080" indent="-302260" algn="just">
              <a:lnSpc>
                <a:spcPct val="89600"/>
              </a:lnSpc>
              <a:spcBef>
                <a:spcPts val="665"/>
              </a:spcBef>
            </a:pPr>
            <a:r>
              <a:rPr sz="2650" spc="-120" dirty="0">
                <a:latin typeface="Times New Roman"/>
                <a:cs typeface="Times New Roman"/>
              </a:rPr>
              <a:t>7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While </a:t>
            </a:r>
            <a:r>
              <a:rPr sz="2650" spc="-160" dirty="0">
                <a:latin typeface="Times New Roman"/>
                <a:cs typeface="Times New Roman"/>
              </a:rPr>
              <a:t>vouching </a:t>
            </a:r>
            <a:r>
              <a:rPr sz="2650" spc="-80" dirty="0">
                <a:latin typeface="Times New Roman"/>
                <a:cs typeface="Times New Roman"/>
              </a:rPr>
              <a:t>receipts, </a:t>
            </a:r>
            <a:r>
              <a:rPr sz="2650" spc="-50" dirty="0">
                <a:latin typeface="Times New Roman"/>
                <a:cs typeface="Times New Roman"/>
              </a:rPr>
              <a:t>it </a:t>
            </a:r>
            <a:r>
              <a:rPr sz="2650" spc="-170" dirty="0">
                <a:latin typeface="Times New Roman"/>
                <a:cs typeface="Times New Roman"/>
              </a:rPr>
              <a:t>is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125" dirty="0">
                <a:latin typeface="Times New Roman"/>
                <a:cs typeface="Times New Roman"/>
              </a:rPr>
              <a:t>be </a:t>
            </a:r>
            <a:r>
              <a:rPr sz="2650" spc="-110" dirty="0">
                <a:latin typeface="Times New Roman"/>
                <a:cs typeface="Times New Roman"/>
              </a:rPr>
              <a:t>ensured </a:t>
            </a:r>
            <a:r>
              <a:rPr sz="2650" spc="-95" dirty="0">
                <a:latin typeface="Times New Roman"/>
                <a:cs typeface="Times New Roman"/>
              </a:rPr>
              <a:t>that </a:t>
            </a:r>
            <a:r>
              <a:rPr sz="2650" spc="-150" dirty="0">
                <a:latin typeface="Times New Roman"/>
                <a:cs typeface="Times New Roman"/>
              </a:rPr>
              <a:t>such </a:t>
            </a:r>
            <a:r>
              <a:rPr sz="2650" spc="-105" dirty="0">
                <a:latin typeface="Times New Roman"/>
                <a:cs typeface="Times New Roman"/>
              </a:rPr>
              <a:t>receipts </a:t>
            </a:r>
            <a:r>
              <a:rPr sz="2650" spc="-110" dirty="0">
                <a:latin typeface="Times New Roman"/>
                <a:cs typeface="Times New Roman"/>
              </a:rPr>
              <a:t>are </a:t>
            </a:r>
            <a:r>
              <a:rPr sz="2650" spc="-155" dirty="0">
                <a:latin typeface="Times New Roman"/>
                <a:cs typeface="Times New Roman"/>
              </a:rPr>
              <a:t>against 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payments which </a:t>
            </a:r>
            <a:r>
              <a:rPr sz="2650" spc="-215" dirty="0">
                <a:latin typeface="Times New Roman"/>
                <a:cs typeface="Times New Roman"/>
              </a:rPr>
              <a:t>have</a:t>
            </a:r>
            <a:r>
              <a:rPr sz="2650" spc="229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been </a:t>
            </a:r>
            <a:r>
              <a:rPr sz="2650" spc="-155" dirty="0">
                <a:latin typeface="Times New Roman"/>
                <a:cs typeface="Times New Roman"/>
              </a:rPr>
              <a:t>made and </a:t>
            </a:r>
            <a:r>
              <a:rPr sz="2650" spc="-110" dirty="0">
                <a:latin typeface="Times New Roman"/>
                <a:cs typeface="Times New Roman"/>
              </a:rPr>
              <a:t>are </a:t>
            </a:r>
            <a:r>
              <a:rPr sz="2650" spc="-130" dirty="0">
                <a:latin typeface="Times New Roman"/>
                <a:cs typeface="Times New Roman"/>
              </a:rPr>
              <a:t>recoverable </a:t>
            </a:r>
            <a:r>
              <a:rPr sz="2650" spc="-220" dirty="0">
                <a:latin typeface="Times New Roman"/>
                <a:cs typeface="Times New Roman"/>
              </a:rPr>
              <a:t>as</a:t>
            </a:r>
            <a:r>
              <a:rPr sz="2650" spc="225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such. </a:t>
            </a:r>
            <a:r>
              <a:rPr sz="2650" spc="-175" dirty="0">
                <a:latin typeface="Times New Roman"/>
                <a:cs typeface="Times New Roman"/>
              </a:rPr>
              <a:t>They </a:t>
            </a:r>
            <a:r>
              <a:rPr sz="2650" spc="-110" dirty="0">
                <a:latin typeface="Times New Roman"/>
                <a:cs typeface="Times New Roman"/>
              </a:rPr>
              <a:t>are 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also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recorded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in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prescribed </a:t>
            </a:r>
            <a:r>
              <a:rPr sz="2650" spc="-114" dirty="0">
                <a:latin typeface="Times New Roman"/>
                <a:cs typeface="Times New Roman"/>
              </a:rPr>
              <a:t>accounts.</a:t>
            </a:r>
            <a:endParaRPr sz="2650">
              <a:latin typeface="Times New Roman"/>
              <a:cs typeface="Times New Roman"/>
            </a:endParaRPr>
          </a:p>
          <a:p>
            <a:pPr marL="283845" indent="-271780" algn="just">
              <a:lnSpc>
                <a:spcPct val="100000"/>
              </a:lnSpc>
              <a:spcBef>
                <a:spcPts val="325"/>
              </a:spcBef>
              <a:buAutoNum type="arabicPeriod" startAt="8"/>
              <a:tabLst>
                <a:tab pos="284480" algn="l"/>
              </a:tabLst>
            </a:pPr>
            <a:r>
              <a:rPr sz="2650" spc="-305" dirty="0">
                <a:latin typeface="Times New Roman"/>
                <a:cs typeface="Times New Roman"/>
              </a:rPr>
              <a:t>To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verify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existence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valuation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of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stores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80" dirty="0">
                <a:latin typeface="Times New Roman"/>
                <a:cs typeface="Times New Roman"/>
              </a:rPr>
              <a:t>stock.</a:t>
            </a:r>
            <a:endParaRPr sz="2650">
              <a:latin typeface="Times New Roman"/>
              <a:cs typeface="Times New Roman"/>
            </a:endParaRPr>
          </a:p>
          <a:p>
            <a:pPr marL="283845" indent="-271780" algn="just">
              <a:lnSpc>
                <a:spcPct val="100000"/>
              </a:lnSpc>
              <a:spcBef>
                <a:spcPts val="335"/>
              </a:spcBef>
              <a:buAutoNum type="arabicPeriod" startAt="8"/>
              <a:tabLst>
                <a:tab pos="284480" algn="l"/>
              </a:tabLst>
            </a:pPr>
            <a:r>
              <a:rPr sz="2650" spc="-490" dirty="0">
                <a:latin typeface="Times New Roman"/>
                <a:cs typeface="Times New Roman"/>
              </a:rPr>
              <a:t>T</a:t>
            </a:r>
            <a:r>
              <a:rPr sz="2650" spc="-120" dirty="0">
                <a:latin typeface="Times New Roman"/>
                <a:cs typeface="Times New Roman"/>
              </a:rPr>
              <a:t>o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260" dirty="0">
                <a:latin typeface="Times New Roman"/>
                <a:cs typeface="Times New Roman"/>
              </a:rPr>
              <a:t>a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op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220" dirty="0">
                <a:latin typeface="Times New Roman"/>
                <a:cs typeface="Times New Roman"/>
              </a:rPr>
              <a:t>y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00" dirty="0">
                <a:latin typeface="Times New Roman"/>
                <a:cs typeface="Times New Roman"/>
              </a:rPr>
              <a:t>c</a:t>
            </a:r>
            <a:r>
              <a:rPr sz="2650" spc="-170" dirty="0">
                <a:latin typeface="Times New Roman"/>
                <a:cs typeface="Times New Roman"/>
              </a:rPr>
              <a:t>k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5" dirty="0">
                <a:latin typeface="Times New Roman"/>
                <a:cs typeface="Times New Roman"/>
              </a:rPr>
              <a:t>–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65" dirty="0">
                <a:latin typeface="Times New Roman"/>
                <a:cs typeface="Times New Roman"/>
              </a:rPr>
              <a:t>k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5" dirty="0">
                <a:latin typeface="Times New Roman"/>
                <a:cs typeface="Times New Roman"/>
              </a:rPr>
              <a:t>g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dop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14325" marR="7620" indent="-302260" algn="just">
              <a:lnSpc>
                <a:spcPct val="89600"/>
              </a:lnSpc>
              <a:spcBef>
                <a:spcPts val="670"/>
              </a:spcBef>
              <a:buAutoNum type="arabicPeriod" startAt="8"/>
              <a:tabLst>
                <a:tab pos="492759" algn="l"/>
              </a:tabLst>
            </a:pPr>
            <a:r>
              <a:rPr sz="2650" spc="-305" dirty="0">
                <a:latin typeface="Times New Roman"/>
                <a:cs typeface="Times New Roman"/>
              </a:rPr>
              <a:t>To</a:t>
            </a:r>
            <a:r>
              <a:rPr sz="2650" spc="-30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check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150" dirty="0">
                <a:latin typeface="Times New Roman"/>
                <a:cs typeface="Times New Roman"/>
              </a:rPr>
              <a:t>system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20" dirty="0">
                <a:latin typeface="Times New Roman"/>
                <a:cs typeface="Times New Roman"/>
              </a:rPr>
              <a:t>granting </a:t>
            </a:r>
            <a:r>
              <a:rPr sz="2650" spc="-165" dirty="0">
                <a:latin typeface="Times New Roman"/>
                <a:cs typeface="Times New Roman"/>
              </a:rPr>
              <a:t>allowances </a:t>
            </a:r>
            <a:r>
              <a:rPr sz="2650" spc="-155" dirty="0">
                <a:latin typeface="Times New Roman"/>
                <a:cs typeface="Times New Roman"/>
              </a:rPr>
              <a:t>such </a:t>
            </a:r>
            <a:r>
              <a:rPr sz="2650" spc="-220" dirty="0">
                <a:latin typeface="Times New Roman"/>
                <a:cs typeface="Times New Roman"/>
              </a:rPr>
              <a:t>as </a:t>
            </a:r>
            <a:r>
              <a:rPr sz="2650" spc="-135" dirty="0">
                <a:latin typeface="Times New Roman"/>
                <a:cs typeface="Times New Roman"/>
              </a:rPr>
              <a:t>travelling </a:t>
            </a:r>
            <a:r>
              <a:rPr sz="2650" spc="-160" dirty="0">
                <a:latin typeface="Times New Roman"/>
                <a:cs typeface="Times New Roman"/>
              </a:rPr>
              <a:t>allowance </a:t>
            </a:r>
            <a:r>
              <a:rPr sz="2650" spc="-155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(T.A), </a:t>
            </a:r>
            <a:r>
              <a:rPr sz="2650" spc="-175" dirty="0">
                <a:latin typeface="Times New Roman"/>
                <a:cs typeface="Times New Roman"/>
              </a:rPr>
              <a:t>daily</a:t>
            </a:r>
            <a:r>
              <a:rPr sz="2650" spc="-170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allowance</a:t>
            </a:r>
            <a:r>
              <a:rPr sz="2650" spc="-155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(D.A), </a:t>
            </a:r>
            <a:r>
              <a:rPr sz="2650" spc="-15" dirty="0">
                <a:latin typeface="Times New Roman"/>
                <a:cs typeface="Times New Roman"/>
              </a:rPr>
              <a:t>etc.,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110" dirty="0">
                <a:latin typeface="Times New Roman"/>
                <a:cs typeface="Times New Roman"/>
              </a:rPr>
              <a:t>ensure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that </a:t>
            </a:r>
            <a:r>
              <a:rPr sz="2650" spc="-130" dirty="0">
                <a:latin typeface="Times New Roman"/>
                <a:cs typeface="Times New Roman"/>
              </a:rPr>
              <a:t>they</a:t>
            </a:r>
            <a:r>
              <a:rPr sz="2650" spc="-125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have</a:t>
            </a:r>
            <a:r>
              <a:rPr sz="2650" spc="-21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been 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granted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under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rules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framed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for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purposes.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387840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515335" y="7035311"/>
            <a:ext cx="247650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-4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6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7616" y="867155"/>
            <a:ext cx="2676525" cy="17145"/>
          </a:xfrm>
          <a:custGeom>
            <a:avLst/>
            <a:gdLst/>
            <a:ahLst/>
            <a:cxnLst/>
            <a:rect l="l" t="t" r="r" b="b"/>
            <a:pathLst>
              <a:path w="2676525" h="17144">
                <a:moveTo>
                  <a:pt x="2676143" y="16764"/>
                </a:moveTo>
                <a:lnTo>
                  <a:pt x="0" y="16764"/>
                </a:lnTo>
                <a:lnTo>
                  <a:pt x="0" y="0"/>
                </a:lnTo>
                <a:lnTo>
                  <a:pt x="2676143" y="0"/>
                </a:lnTo>
                <a:lnTo>
                  <a:pt x="2676143" y="16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2554224" y="490728"/>
                </a:moveTo>
                <a:lnTo>
                  <a:pt x="673608" y="490728"/>
                </a:lnTo>
                <a:lnTo>
                  <a:pt x="673608" y="507492"/>
                </a:lnTo>
                <a:lnTo>
                  <a:pt x="2554224" y="507492"/>
                </a:lnTo>
                <a:lnTo>
                  <a:pt x="2554224" y="490728"/>
                </a:lnTo>
                <a:close/>
              </a:path>
              <a:path w="9928860" h="3676015">
                <a:moveTo>
                  <a:pt x="9928860" y="0"/>
                </a:moveTo>
                <a:lnTo>
                  <a:pt x="9915144" y="0"/>
                </a:lnTo>
                <a:lnTo>
                  <a:pt x="9915144" y="3323856"/>
                </a:lnTo>
                <a:lnTo>
                  <a:pt x="9913620" y="3342144"/>
                </a:lnTo>
                <a:lnTo>
                  <a:pt x="9910559" y="3360432"/>
                </a:lnTo>
                <a:lnTo>
                  <a:pt x="9907524" y="3377196"/>
                </a:lnTo>
                <a:lnTo>
                  <a:pt x="9893795" y="3427488"/>
                </a:lnTo>
                <a:lnTo>
                  <a:pt x="9886188" y="3444240"/>
                </a:lnTo>
                <a:lnTo>
                  <a:pt x="9880092" y="3459492"/>
                </a:lnTo>
                <a:lnTo>
                  <a:pt x="9854184" y="3505212"/>
                </a:lnTo>
                <a:lnTo>
                  <a:pt x="9822180" y="3544824"/>
                </a:lnTo>
                <a:lnTo>
                  <a:pt x="9785591" y="3579888"/>
                </a:lnTo>
                <a:lnTo>
                  <a:pt x="9742932" y="3610368"/>
                </a:lnTo>
                <a:lnTo>
                  <a:pt x="9697212" y="3633228"/>
                </a:lnTo>
                <a:lnTo>
                  <a:pt x="9680448" y="3639324"/>
                </a:lnTo>
                <a:lnTo>
                  <a:pt x="9665208" y="3645408"/>
                </a:lnTo>
                <a:lnTo>
                  <a:pt x="9648444" y="3649992"/>
                </a:lnTo>
                <a:lnTo>
                  <a:pt x="9630156" y="3654564"/>
                </a:lnTo>
                <a:lnTo>
                  <a:pt x="9613392" y="3657612"/>
                </a:lnTo>
                <a:lnTo>
                  <a:pt x="9576816" y="3660660"/>
                </a:lnTo>
                <a:lnTo>
                  <a:pt x="352044" y="3660660"/>
                </a:lnTo>
                <a:lnTo>
                  <a:pt x="298704" y="3654564"/>
                </a:lnTo>
                <a:lnTo>
                  <a:pt x="246875" y="3639324"/>
                </a:lnTo>
                <a:lnTo>
                  <a:pt x="199644" y="3617988"/>
                </a:lnTo>
                <a:lnTo>
                  <a:pt x="170675" y="3599700"/>
                </a:lnTo>
                <a:lnTo>
                  <a:pt x="156972" y="3590556"/>
                </a:lnTo>
                <a:lnTo>
                  <a:pt x="143256" y="3579888"/>
                </a:lnTo>
                <a:lnTo>
                  <a:pt x="131064" y="3569208"/>
                </a:lnTo>
                <a:lnTo>
                  <a:pt x="106680" y="3544824"/>
                </a:lnTo>
                <a:lnTo>
                  <a:pt x="95999" y="3531108"/>
                </a:lnTo>
                <a:lnTo>
                  <a:pt x="85344" y="3518928"/>
                </a:lnTo>
                <a:lnTo>
                  <a:pt x="56388" y="3474732"/>
                </a:lnTo>
                <a:lnTo>
                  <a:pt x="42672" y="3444240"/>
                </a:lnTo>
                <a:lnTo>
                  <a:pt x="35052" y="3427488"/>
                </a:lnTo>
                <a:lnTo>
                  <a:pt x="21336" y="3377196"/>
                </a:lnTo>
                <a:lnTo>
                  <a:pt x="18288" y="3358908"/>
                </a:lnTo>
                <a:lnTo>
                  <a:pt x="15240" y="3342144"/>
                </a:lnTo>
                <a:lnTo>
                  <a:pt x="15240" y="3323856"/>
                </a:lnTo>
                <a:lnTo>
                  <a:pt x="13716" y="3305568"/>
                </a:lnTo>
                <a:lnTo>
                  <a:pt x="13716" y="0"/>
                </a:lnTo>
                <a:lnTo>
                  <a:pt x="0" y="0"/>
                </a:lnTo>
                <a:lnTo>
                  <a:pt x="0" y="3323856"/>
                </a:lnTo>
                <a:lnTo>
                  <a:pt x="7620" y="3380244"/>
                </a:lnTo>
                <a:lnTo>
                  <a:pt x="28956" y="3448824"/>
                </a:lnTo>
                <a:lnTo>
                  <a:pt x="53340" y="3497592"/>
                </a:lnTo>
                <a:lnTo>
                  <a:pt x="64008" y="3512832"/>
                </a:lnTo>
                <a:lnTo>
                  <a:pt x="73152" y="3526548"/>
                </a:lnTo>
                <a:lnTo>
                  <a:pt x="85344" y="3540264"/>
                </a:lnTo>
                <a:lnTo>
                  <a:pt x="95999" y="3553980"/>
                </a:lnTo>
                <a:lnTo>
                  <a:pt x="108204" y="3567696"/>
                </a:lnTo>
                <a:lnTo>
                  <a:pt x="121920" y="3579888"/>
                </a:lnTo>
                <a:lnTo>
                  <a:pt x="163068" y="3611892"/>
                </a:lnTo>
                <a:lnTo>
                  <a:pt x="178308" y="3622560"/>
                </a:lnTo>
                <a:lnTo>
                  <a:pt x="193548" y="3630180"/>
                </a:lnTo>
                <a:lnTo>
                  <a:pt x="210299" y="3639324"/>
                </a:lnTo>
                <a:lnTo>
                  <a:pt x="260604" y="3659124"/>
                </a:lnTo>
                <a:lnTo>
                  <a:pt x="313944" y="3671328"/>
                </a:lnTo>
                <a:lnTo>
                  <a:pt x="370319" y="3675900"/>
                </a:lnTo>
                <a:lnTo>
                  <a:pt x="9558528" y="3675900"/>
                </a:lnTo>
                <a:lnTo>
                  <a:pt x="9614916" y="3671328"/>
                </a:lnTo>
                <a:lnTo>
                  <a:pt x="9663671" y="3660660"/>
                </a:lnTo>
                <a:lnTo>
                  <a:pt x="9703295" y="3646944"/>
                </a:lnTo>
                <a:lnTo>
                  <a:pt x="9765792" y="3611892"/>
                </a:lnTo>
                <a:lnTo>
                  <a:pt x="9808464" y="3578364"/>
                </a:lnTo>
                <a:lnTo>
                  <a:pt x="9845027" y="3540264"/>
                </a:lnTo>
                <a:lnTo>
                  <a:pt x="9875520" y="3497592"/>
                </a:lnTo>
                <a:lnTo>
                  <a:pt x="9899891" y="3448824"/>
                </a:lnTo>
                <a:lnTo>
                  <a:pt x="9916655" y="3397008"/>
                </a:lnTo>
                <a:lnTo>
                  <a:pt x="9921227" y="3380244"/>
                </a:lnTo>
                <a:lnTo>
                  <a:pt x="9927323" y="3343668"/>
                </a:lnTo>
                <a:lnTo>
                  <a:pt x="9928860" y="3323856"/>
                </a:lnTo>
                <a:lnTo>
                  <a:pt x="99288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23099" y="448987"/>
            <a:ext cx="9058910" cy="623887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14325" indent="-302260" algn="just">
              <a:lnSpc>
                <a:spcPct val="100000"/>
              </a:lnSpc>
              <a:spcBef>
                <a:spcPts val="434"/>
              </a:spcBef>
              <a:buClr>
                <a:srgbClr val="D34816"/>
              </a:buClr>
              <a:buSzPct val="84905"/>
              <a:buFont typeface="Times New Roman"/>
              <a:buChar char="●"/>
              <a:tabLst>
                <a:tab pos="314960" algn="l"/>
              </a:tabLst>
            </a:pPr>
            <a:r>
              <a:rPr sz="2650" b="1" i="1" spc="-95" dirty="0">
                <a:latin typeface="Times New Roman"/>
                <a:cs typeface="Times New Roman"/>
              </a:rPr>
              <a:t>N</a:t>
            </a:r>
            <a:r>
              <a:rPr sz="2650" b="1" i="1" spc="-220" dirty="0">
                <a:latin typeface="Times New Roman"/>
                <a:cs typeface="Times New Roman"/>
              </a:rPr>
              <a:t>o</a:t>
            </a:r>
            <a:r>
              <a:rPr sz="2650" b="1" i="1" spc="-130" dirty="0">
                <a:latin typeface="Times New Roman"/>
                <a:cs typeface="Times New Roman"/>
              </a:rPr>
              <a:t>n</a:t>
            </a:r>
            <a:r>
              <a:rPr sz="2650" b="1" i="1" spc="90" dirty="0">
                <a:latin typeface="Times New Roman"/>
                <a:cs typeface="Times New Roman"/>
              </a:rPr>
              <a:t>-</a:t>
            </a:r>
            <a:r>
              <a:rPr sz="2650" b="1" i="1" spc="-345" dirty="0">
                <a:latin typeface="Times New Roman"/>
                <a:cs typeface="Times New Roman"/>
              </a:rPr>
              <a:t>S</a:t>
            </a:r>
            <a:r>
              <a:rPr sz="2650" b="1" i="1" spc="130" dirty="0">
                <a:latin typeface="Times New Roman"/>
                <a:cs typeface="Times New Roman"/>
              </a:rPr>
              <a:t>t</a:t>
            </a:r>
            <a:r>
              <a:rPr sz="2650" b="1" i="1" spc="-5" dirty="0">
                <a:latin typeface="Times New Roman"/>
                <a:cs typeface="Times New Roman"/>
              </a:rPr>
              <a:t>a</a:t>
            </a:r>
            <a:r>
              <a:rPr sz="2650" b="1" i="1" spc="130" dirty="0">
                <a:latin typeface="Times New Roman"/>
                <a:cs typeface="Times New Roman"/>
              </a:rPr>
              <a:t>t</a:t>
            </a:r>
            <a:r>
              <a:rPr sz="2650" b="1" i="1" spc="-130" dirty="0">
                <a:latin typeface="Times New Roman"/>
                <a:cs typeface="Times New Roman"/>
              </a:rPr>
              <a:t>u</a:t>
            </a:r>
            <a:r>
              <a:rPr sz="2650" b="1" i="1" spc="130" dirty="0">
                <a:latin typeface="Times New Roman"/>
                <a:cs typeface="Times New Roman"/>
              </a:rPr>
              <a:t>t</a:t>
            </a:r>
            <a:r>
              <a:rPr sz="2650" b="1" i="1" spc="-195" dirty="0">
                <a:latin typeface="Times New Roman"/>
                <a:cs typeface="Times New Roman"/>
              </a:rPr>
              <a:t>o</a:t>
            </a:r>
            <a:r>
              <a:rPr sz="2650" b="1" i="1" spc="-60" dirty="0">
                <a:latin typeface="Times New Roman"/>
                <a:cs typeface="Times New Roman"/>
              </a:rPr>
              <a:t>r</a:t>
            </a:r>
            <a:r>
              <a:rPr sz="2650" b="1" i="1" spc="-105" dirty="0">
                <a:latin typeface="Times New Roman"/>
                <a:cs typeface="Times New Roman"/>
              </a:rPr>
              <a:t>y</a:t>
            </a:r>
            <a:r>
              <a:rPr sz="2650" b="1" i="1" spc="-204" dirty="0">
                <a:latin typeface="Times New Roman"/>
                <a:cs typeface="Times New Roman"/>
              </a:rPr>
              <a:t> </a:t>
            </a:r>
            <a:r>
              <a:rPr sz="2650" b="1" i="1" spc="-265" dirty="0">
                <a:latin typeface="Times New Roman"/>
                <a:cs typeface="Times New Roman"/>
              </a:rPr>
              <a:t>A</a:t>
            </a:r>
            <a:r>
              <a:rPr sz="2650" b="1" i="1" spc="-130" dirty="0">
                <a:latin typeface="Times New Roman"/>
                <a:cs typeface="Times New Roman"/>
              </a:rPr>
              <a:t>u</a:t>
            </a:r>
            <a:r>
              <a:rPr sz="2650" b="1" i="1" spc="-40" dirty="0">
                <a:latin typeface="Times New Roman"/>
                <a:cs typeface="Times New Roman"/>
              </a:rPr>
              <a:t>d</a:t>
            </a:r>
            <a:r>
              <a:rPr sz="2650" b="1" i="1" dirty="0">
                <a:latin typeface="Times New Roman"/>
                <a:cs typeface="Times New Roman"/>
              </a:rPr>
              <a:t>i</a:t>
            </a:r>
            <a:r>
              <a:rPr sz="2650" b="1" i="1" spc="140" dirty="0">
                <a:latin typeface="Times New Roman"/>
                <a:cs typeface="Times New Roman"/>
              </a:rPr>
              <a:t>t</a:t>
            </a:r>
            <a:endParaRPr sz="2650">
              <a:latin typeface="Times New Roman"/>
              <a:cs typeface="Times New Roman"/>
            </a:endParaRPr>
          </a:p>
          <a:p>
            <a:pPr marL="314325" marR="5080" indent="-302260" algn="just">
              <a:lnSpc>
                <a:spcPct val="89600"/>
              </a:lnSpc>
              <a:spcBef>
                <a:spcPts val="670"/>
              </a:spcBef>
            </a:pPr>
            <a:r>
              <a:rPr sz="2650" spc="-110" dirty="0">
                <a:latin typeface="Times New Roman"/>
                <a:cs typeface="Times New Roman"/>
              </a:rPr>
              <a:t>Non-Statutory </a:t>
            </a:r>
            <a:r>
              <a:rPr sz="2650" spc="-155" dirty="0">
                <a:latin typeface="Times New Roman"/>
                <a:cs typeface="Times New Roman"/>
              </a:rPr>
              <a:t>Audit </a:t>
            </a:r>
            <a:r>
              <a:rPr sz="2650" spc="-170" dirty="0">
                <a:latin typeface="Times New Roman"/>
                <a:cs typeface="Times New Roman"/>
              </a:rPr>
              <a:t>is </a:t>
            </a:r>
            <a:r>
              <a:rPr sz="2650" b="1" i="1" spc="-70" dirty="0">
                <a:latin typeface="Times New Roman"/>
                <a:cs typeface="Times New Roman"/>
              </a:rPr>
              <a:t>voluntary </a:t>
            </a:r>
            <a:r>
              <a:rPr sz="2650" b="1" i="1" spc="-5" dirty="0">
                <a:latin typeface="Times New Roman"/>
                <a:cs typeface="Times New Roman"/>
              </a:rPr>
              <a:t>audit. </a:t>
            </a:r>
            <a:r>
              <a:rPr sz="2650" spc="-175" dirty="0">
                <a:latin typeface="Times New Roman"/>
                <a:cs typeface="Times New Roman"/>
              </a:rPr>
              <a:t>They </a:t>
            </a:r>
            <a:r>
              <a:rPr sz="2650" spc="-120" dirty="0">
                <a:latin typeface="Times New Roman"/>
                <a:cs typeface="Times New Roman"/>
              </a:rPr>
              <a:t>are </a:t>
            </a:r>
            <a:r>
              <a:rPr sz="2650" spc="-65" dirty="0">
                <a:latin typeface="Times New Roman"/>
                <a:cs typeface="Times New Roman"/>
              </a:rPr>
              <a:t>not </a:t>
            </a:r>
            <a:r>
              <a:rPr sz="2650" spc="-130" dirty="0">
                <a:latin typeface="Times New Roman"/>
                <a:cs typeface="Times New Roman"/>
              </a:rPr>
              <a:t>compulsory </a:t>
            </a:r>
            <a:r>
              <a:rPr sz="2650" spc="-95" dirty="0">
                <a:latin typeface="Times New Roman"/>
                <a:cs typeface="Times New Roman"/>
              </a:rPr>
              <a:t>under 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210" dirty="0">
                <a:latin typeface="Times New Roman"/>
                <a:cs typeface="Times New Roman"/>
              </a:rPr>
              <a:t>any</a:t>
            </a:r>
            <a:r>
              <a:rPr sz="2650" spc="-204" dirty="0">
                <a:latin typeface="Times New Roman"/>
                <a:cs typeface="Times New Roman"/>
              </a:rPr>
              <a:t> </a:t>
            </a:r>
            <a:r>
              <a:rPr sz="2650" spc="-195" dirty="0">
                <a:latin typeface="Times New Roman"/>
                <a:cs typeface="Times New Roman"/>
              </a:rPr>
              <a:t>law.</a:t>
            </a:r>
            <a:r>
              <a:rPr sz="2650" spc="-19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It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85" dirty="0">
                <a:latin typeface="Times New Roman"/>
                <a:cs typeface="Times New Roman"/>
              </a:rPr>
              <a:t>is</a:t>
            </a:r>
            <a:r>
              <a:rPr sz="2650" spc="-18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carried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at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the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discretion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the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60" dirty="0">
                <a:latin typeface="Times New Roman"/>
                <a:cs typeface="Times New Roman"/>
              </a:rPr>
              <a:t>proprietor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75" dirty="0">
                <a:latin typeface="Times New Roman"/>
                <a:cs typeface="Times New Roman"/>
              </a:rPr>
              <a:t>terms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conditions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audit</a:t>
            </a:r>
            <a:r>
              <a:rPr sz="2650" spc="-110" dirty="0">
                <a:latin typeface="Times New Roman"/>
                <a:cs typeface="Times New Roman"/>
              </a:rPr>
              <a:t> are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determined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204" dirty="0">
                <a:latin typeface="Times New Roman"/>
                <a:cs typeface="Times New Roman"/>
              </a:rPr>
              <a:t>as</a:t>
            </a:r>
            <a:r>
              <a:rPr sz="2650" spc="-200" dirty="0">
                <a:latin typeface="Times New Roman"/>
                <a:cs typeface="Times New Roman"/>
              </a:rPr>
              <a:t> </a:t>
            </a:r>
            <a:r>
              <a:rPr sz="2650" spc="-60" dirty="0">
                <a:latin typeface="Times New Roman"/>
                <a:cs typeface="Times New Roman"/>
              </a:rPr>
              <a:t>per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the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agreement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made 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between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95" dirty="0">
                <a:latin typeface="Times New Roman"/>
                <a:cs typeface="Times New Roman"/>
              </a:rPr>
              <a:t>auditor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65" dirty="0">
                <a:latin typeface="Times New Roman"/>
                <a:cs typeface="Times New Roman"/>
              </a:rPr>
              <a:t>proprietor. </a:t>
            </a:r>
            <a:r>
              <a:rPr sz="2650" spc="-135" dirty="0">
                <a:latin typeface="Times New Roman"/>
                <a:cs typeface="Times New Roman"/>
              </a:rPr>
              <a:t>Example: </a:t>
            </a:r>
            <a:r>
              <a:rPr sz="2650" b="1" i="1" spc="-105" dirty="0">
                <a:latin typeface="Times New Roman"/>
                <a:cs typeface="Times New Roman"/>
              </a:rPr>
              <a:t>Financial </a:t>
            </a:r>
            <a:r>
              <a:rPr sz="2650" b="1" i="1" spc="-10" dirty="0">
                <a:latin typeface="Times New Roman"/>
                <a:cs typeface="Times New Roman"/>
              </a:rPr>
              <a:t>audit </a:t>
            </a:r>
            <a:r>
              <a:rPr sz="2650" b="1" i="1" spc="-125" dirty="0">
                <a:latin typeface="Times New Roman"/>
                <a:cs typeface="Times New Roman"/>
              </a:rPr>
              <a:t>of </a:t>
            </a:r>
            <a:r>
              <a:rPr sz="2650" b="1" i="1" spc="-35" dirty="0">
                <a:latin typeface="Times New Roman"/>
                <a:cs typeface="Times New Roman"/>
              </a:rPr>
              <a:t>the </a:t>
            </a:r>
            <a:r>
              <a:rPr sz="2650" b="1" i="1" spc="-30" dirty="0">
                <a:latin typeface="Times New Roman"/>
                <a:cs typeface="Times New Roman"/>
              </a:rPr>
              <a:t> </a:t>
            </a:r>
            <a:r>
              <a:rPr sz="2650" b="1" i="1" spc="-110" dirty="0">
                <a:latin typeface="Times New Roman"/>
                <a:cs typeface="Times New Roman"/>
              </a:rPr>
              <a:t>sole </a:t>
            </a:r>
            <a:r>
              <a:rPr sz="2650" b="1" i="1" spc="-25" dirty="0">
                <a:latin typeface="Times New Roman"/>
                <a:cs typeface="Times New Roman"/>
              </a:rPr>
              <a:t>trader </a:t>
            </a:r>
            <a:r>
              <a:rPr sz="2650" b="1" i="1" spc="-55" dirty="0">
                <a:latin typeface="Times New Roman"/>
                <a:cs typeface="Times New Roman"/>
              </a:rPr>
              <a:t>and </a:t>
            </a:r>
            <a:r>
              <a:rPr sz="2650" b="1" i="1" spc="-50" dirty="0">
                <a:latin typeface="Times New Roman"/>
                <a:cs typeface="Times New Roman"/>
              </a:rPr>
              <a:t>partnership </a:t>
            </a:r>
            <a:r>
              <a:rPr sz="2650" b="1" i="1" spc="-60" dirty="0">
                <a:latin typeface="Times New Roman"/>
                <a:cs typeface="Times New Roman"/>
              </a:rPr>
              <a:t>firm. </a:t>
            </a:r>
            <a:r>
              <a:rPr sz="2650" spc="-165" dirty="0">
                <a:latin typeface="Times New Roman"/>
                <a:cs typeface="Times New Roman"/>
              </a:rPr>
              <a:t>Voluntary</a:t>
            </a:r>
            <a:r>
              <a:rPr sz="2650" spc="-16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audit </a:t>
            </a:r>
            <a:r>
              <a:rPr sz="2650" spc="-160" dirty="0">
                <a:latin typeface="Times New Roman"/>
                <a:cs typeface="Times New Roman"/>
              </a:rPr>
              <a:t>also</a:t>
            </a:r>
            <a:r>
              <a:rPr sz="2650" spc="-155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covers </a:t>
            </a:r>
            <a:r>
              <a:rPr sz="2650" spc="-100" dirty="0">
                <a:latin typeface="Times New Roman"/>
                <a:cs typeface="Times New Roman"/>
              </a:rPr>
              <a:t>non- 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financial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75" dirty="0">
                <a:latin typeface="Times New Roman"/>
                <a:cs typeface="Times New Roman"/>
              </a:rPr>
              <a:t>audit.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Internal</a:t>
            </a:r>
            <a:r>
              <a:rPr sz="2650" spc="484" dirty="0">
                <a:latin typeface="Times New Roman"/>
                <a:cs typeface="Times New Roman"/>
              </a:rPr>
              <a:t> </a:t>
            </a:r>
            <a:r>
              <a:rPr sz="2650" spc="-75" dirty="0">
                <a:latin typeface="Times New Roman"/>
                <a:cs typeface="Times New Roman"/>
              </a:rPr>
              <a:t>audit,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management</a:t>
            </a:r>
            <a:r>
              <a:rPr sz="2650" spc="-135" dirty="0">
                <a:latin typeface="Times New Roman"/>
                <a:cs typeface="Times New Roman"/>
              </a:rPr>
              <a:t> </a:t>
            </a:r>
            <a:r>
              <a:rPr sz="2650" spc="-75" dirty="0">
                <a:latin typeface="Times New Roman"/>
                <a:cs typeface="Times New Roman"/>
              </a:rPr>
              <a:t>audit,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social</a:t>
            </a:r>
            <a:r>
              <a:rPr sz="2650" spc="-155" dirty="0">
                <a:latin typeface="Times New Roman"/>
                <a:cs typeface="Times New Roman"/>
              </a:rPr>
              <a:t> </a:t>
            </a:r>
            <a:r>
              <a:rPr sz="2650" spc="-75" dirty="0">
                <a:latin typeface="Times New Roman"/>
                <a:cs typeface="Times New Roman"/>
              </a:rPr>
              <a:t>audit, 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op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260" dirty="0">
                <a:latin typeface="Times New Roman"/>
                <a:cs typeface="Times New Roman"/>
              </a:rPr>
              <a:t>a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on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05" dirty="0">
                <a:latin typeface="Times New Roman"/>
                <a:cs typeface="Times New Roman"/>
              </a:rPr>
              <a:t>l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45" dirty="0">
                <a:latin typeface="Times New Roman"/>
                <a:cs typeface="Times New Roman"/>
              </a:rPr>
              <a:t>u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Times New Roman"/>
              <a:cs typeface="Times New Roman"/>
            </a:endParaRPr>
          </a:p>
          <a:p>
            <a:pPr marL="314325" indent="-302260" algn="just">
              <a:lnSpc>
                <a:spcPct val="100000"/>
              </a:lnSpc>
              <a:buClr>
                <a:srgbClr val="D34816"/>
              </a:buClr>
              <a:buSzPct val="84905"/>
              <a:buFont typeface="Times New Roman"/>
              <a:buChar char="●"/>
              <a:tabLst>
                <a:tab pos="314960" algn="l"/>
              </a:tabLst>
            </a:pPr>
            <a:r>
              <a:rPr sz="2650" b="1" spc="-200" dirty="0">
                <a:latin typeface="Times New Roman"/>
                <a:cs typeface="Times New Roman"/>
              </a:rPr>
              <a:t>P</a:t>
            </a:r>
            <a:r>
              <a:rPr sz="2650" b="1" spc="-70" dirty="0">
                <a:latin typeface="Times New Roman"/>
                <a:cs typeface="Times New Roman"/>
              </a:rPr>
              <a:t>r</a:t>
            </a:r>
            <a:r>
              <a:rPr sz="2650" b="1" spc="-5" dirty="0">
                <a:latin typeface="Times New Roman"/>
                <a:cs typeface="Times New Roman"/>
              </a:rPr>
              <a:t>i</a:t>
            </a:r>
            <a:r>
              <a:rPr sz="2650" b="1" spc="-35" dirty="0">
                <a:latin typeface="Times New Roman"/>
                <a:cs typeface="Times New Roman"/>
              </a:rPr>
              <a:t>v</a:t>
            </a:r>
            <a:r>
              <a:rPr sz="2650" b="1" spc="-145" dirty="0">
                <a:latin typeface="Times New Roman"/>
                <a:cs typeface="Times New Roman"/>
              </a:rPr>
              <a:t>a</a:t>
            </a:r>
            <a:r>
              <a:rPr sz="2650" b="1" spc="10" dirty="0">
                <a:latin typeface="Times New Roman"/>
                <a:cs typeface="Times New Roman"/>
              </a:rPr>
              <a:t>t</a:t>
            </a:r>
            <a:r>
              <a:rPr sz="2650" b="1" spc="60" dirty="0">
                <a:latin typeface="Times New Roman"/>
                <a:cs typeface="Times New Roman"/>
              </a:rPr>
              <a:t>e</a:t>
            </a:r>
            <a:r>
              <a:rPr sz="2650" b="1" spc="-190" dirty="0">
                <a:latin typeface="Times New Roman"/>
                <a:cs typeface="Times New Roman"/>
              </a:rPr>
              <a:t> </a:t>
            </a:r>
            <a:r>
              <a:rPr sz="2650" b="1" spc="-150" dirty="0">
                <a:latin typeface="Times New Roman"/>
                <a:cs typeface="Times New Roman"/>
              </a:rPr>
              <a:t>A</a:t>
            </a:r>
            <a:r>
              <a:rPr sz="2650" b="1" dirty="0">
                <a:latin typeface="Times New Roman"/>
                <a:cs typeface="Times New Roman"/>
              </a:rPr>
              <a:t>u</a:t>
            </a:r>
            <a:r>
              <a:rPr sz="2650" b="1" spc="25" dirty="0">
                <a:latin typeface="Times New Roman"/>
                <a:cs typeface="Times New Roman"/>
              </a:rPr>
              <a:t>d</a:t>
            </a:r>
            <a:r>
              <a:rPr sz="2650" b="1" spc="20" dirty="0">
                <a:latin typeface="Times New Roman"/>
                <a:cs typeface="Times New Roman"/>
              </a:rPr>
              <a:t>i</a:t>
            </a:r>
            <a:r>
              <a:rPr sz="2650" b="1" spc="25" dirty="0">
                <a:latin typeface="Times New Roman"/>
                <a:cs typeface="Times New Roman"/>
              </a:rPr>
              <a:t>t</a:t>
            </a:r>
            <a:endParaRPr sz="2650">
              <a:latin typeface="Times New Roman"/>
              <a:cs typeface="Times New Roman"/>
            </a:endParaRPr>
          </a:p>
          <a:p>
            <a:pPr marL="314325" marR="17780" algn="just">
              <a:lnSpc>
                <a:spcPct val="89700"/>
              </a:lnSpc>
              <a:spcBef>
                <a:spcPts val="660"/>
              </a:spcBef>
            </a:pPr>
            <a:r>
              <a:rPr sz="2650" spc="-140" dirty="0">
                <a:latin typeface="Times New Roman"/>
                <a:cs typeface="Times New Roman"/>
              </a:rPr>
              <a:t>The </a:t>
            </a:r>
            <a:r>
              <a:rPr sz="2650" spc="-100" dirty="0">
                <a:latin typeface="Times New Roman"/>
                <a:cs typeface="Times New Roman"/>
              </a:rPr>
              <a:t>institutions </a:t>
            </a:r>
            <a:r>
              <a:rPr sz="2650" spc="-155" dirty="0">
                <a:latin typeface="Times New Roman"/>
                <a:cs typeface="Times New Roman"/>
              </a:rPr>
              <a:t>which </a:t>
            </a:r>
            <a:r>
              <a:rPr sz="2650" spc="-110" dirty="0">
                <a:latin typeface="Times New Roman"/>
                <a:cs typeface="Times New Roman"/>
              </a:rPr>
              <a:t>are private </a:t>
            </a:r>
            <a:r>
              <a:rPr sz="2650" spc="-140" dirty="0">
                <a:latin typeface="Times New Roman"/>
                <a:cs typeface="Times New Roman"/>
              </a:rPr>
              <a:t>in </a:t>
            </a:r>
            <a:r>
              <a:rPr sz="2650" spc="-105" dirty="0">
                <a:latin typeface="Times New Roman"/>
                <a:cs typeface="Times New Roman"/>
              </a:rPr>
              <a:t>character </a:t>
            </a:r>
            <a:r>
              <a:rPr sz="2650" spc="-160" dirty="0">
                <a:latin typeface="Times New Roman"/>
                <a:cs typeface="Times New Roman"/>
              </a:rPr>
              <a:t>also </a:t>
            </a:r>
            <a:r>
              <a:rPr sz="2650" spc="-105" dirty="0">
                <a:latin typeface="Times New Roman"/>
                <a:cs typeface="Times New Roman"/>
              </a:rPr>
              <a:t>get </a:t>
            </a:r>
            <a:r>
              <a:rPr sz="2650" spc="-75" dirty="0">
                <a:latin typeface="Times New Roman"/>
                <a:cs typeface="Times New Roman"/>
              </a:rPr>
              <a:t>their </a:t>
            </a:r>
            <a:r>
              <a:rPr sz="2650" spc="-135" dirty="0">
                <a:latin typeface="Times New Roman"/>
                <a:cs typeface="Times New Roman"/>
              </a:rPr>
              <a:t>accounts </a:t>
            </a:r>
            <a:r>
              <a:rPr sz="2650" spc="-13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audited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210" dirty="0">
                <a:latin typeface="Times New Roman"/>
                <a:cs typeface="Times New Roman"/>
              </a:rPr>
              <a:t>by</a:t>
            </a:r>
            <a:r>
              <a:rPr sz="2650" spc="-204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some</a:t>
            </a:r>
            <a:r>
              <a:rPr sz="2650" spc="-145" dirty="0">
                <a:latin typeface="Times New Roman"/>
                <a:cs typeface="Times New Roman"/>
              </a:rPr>
              <a:t> qualified</a:t>
            </a:r>
            <a:r>
              <a:rPr sz="2650" spc="-14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auditors. </a:t>
            </a:r>
            <a:r>
              <a:rPr sz="2650" spc="-195" dirty="0">
                <a:latin typeface="Times New Roman"/>
                <a:cs typeface="Times New Roman"/>
              </a:rPr>
              <a:t>Such</a:t>
            </a:r>
            <a:r>
              <a:rPr sz="2650" spc="-190" dirty="0">
                <a:latin typeface="Times New Roman"/>
                <a:cs typeface="Times New Roman"/>
              </a:rPr>
              <a:t> </a:t>
            </a:r>
            <a:r>
              <a:rPr sz="2650" spc="-175" dirty="0">
                <a:latin typeface="Times New Roman"/>
                <a:cs typeface="Times New Roman"/>
              </a:rPr>
              <a:t>an</a:t>
            </a:r>
            <a:r>
              <a:rPr sz="2650" spc="-17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audit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185" dirty="0">
                <a:latin typeface="Times New Roman"/>
                <a:cs typeface="Times New Roman"/>
              </a:rPr>
              <a:t>is</a:t>
            </a:r>
            <a:r>
              <a:rPr sz="2650" spc="-180" dirty="0">
                <a:latin typeface="Times New Roman"/>
                <a:cs typeface="Times New Roman"/>
              </a:rPr>
              <a:t> </a:t>
            </a:r>
            <a:r>
              <a:rPr sz="2650" spc="-65" dirty="0">
                <a:latin typeface="Times New Roman"/>
                <a:cs typeface="Times New Roman"/>
              </a:rPr>
              <a:t>not </a:t>
            </a:r>
            <a:r>
              <a:rPr sz="2650" spc="-90" dirty="0">
                <a:latin typeface="Times New Roman"/>
                <a:cs typeface="Times New Roman"/>
              </a:rPr>
              <a:t>required </a:t>
            </a:r>
            <a:r>
              <a:rPr sz="2650" spc="-210" dirty="0">
                <a:latin typeface="Times New Roman"/>
                <a:cs typeface="Times New Roman"/>
              </a:rPr>
              <a:t>by </a:t>
            </a:r>
            <a:r>
              <a:rPr sz="2650" spc="-204" dirty="0">
                <a:latin typeface="Times New Roman"/>
                <a:cs typeface="Times New Roman"/>
              </a:rPr>
              <a:t> </a:t>
            </a:r>
            <a:r>
              <a:rPr sz="2650" spc="-80" dirty="0">
                <a:latin typeface="Times New Roman"/>
                <a:cs typeface="Times New Roman"/>
              </a:rPr>
              <a:t>statue. </a:t>
            </a:r>
            <a:r>
              <a:rPr sz="2650" spc="-100" dirty="0">
                <a:latin typeface="Times New Roman"/>
                <a:cs typeface="Times New Roman"/>
              </a:rPr>
              <a:t>Hence, </a:t>
            </a:r>
            <a:r>
              <a:rPr sz="2650" spc="-50" dirty="0">
                <a:latin typeface="Times New Roman"/>
                <a:cs typeface="Times New Roman"/>
              </a:rPr>
              <a:t>it </a:t>
            </a:r>
            <a:r>
              <a:rPr sz="2650" spc="-170" dirty="0">
                <a:latin typeface="Times New Roman"/>
                <a:cs typeface="Times New Roman"/>
              </a:rPr>
              <a:t>is </a:t>
            </a:r>
            <a:r>
              <a:rPr sz="2650" spc="-155" dirty="0">
                <a:latin typeface="Times New Roman"/>
                <a:cs typeface="Times New Roman"/>
              </a:rPr>
              <a:t>known </a:t>
            </a:r>
            <a:r>
              <a:rPr sz="2650" spc="-220" dirty="0">
                <a:latin typeface="Times New Roman"/>
                <a:cs typeface="Times New Roman"/>
              </a:rPr>
              <a:t>as </a:t>
            </a:r>
            <a:r>
              <a:rPr sz="2650" spc="-110" dirty="0">
                <a:latin typeface="Times New Roman"/>
                <a:cs typeface="Times New Roman"/>
              </a:rPr>
              <a:t>private </a:t>
            </a:r>
            <a:r>
              <a:rPr sz="2650" spc="-75" dirty="0">
                <a:latin typeface="Times New Roman"/>
                <a:cs typeface="Times New Roman"/>
              </a:rPr>
              <a:t>audit. </a:t>
            </a:r>
            <a:r>
              <a:rPr sz="2650" spc="-155" dirty="0">
                <a:latin typeface="Times New Roman"/>
                <a:cs typeface="Times New Roman"/>
              </a:rPr>
              <a:t>These </a:t>
            </a:r>
            <a:r>
              <a:rPr sz="2650" spc="-140" dirty="0">
                <a:latin typeface="Times New Roman"/>
                <a:cs typeface="Times New Roman"/>
              </a:rPr>
              <a:t>bodies </a:t>
            </a:r>
            <a:r>
              <a:rPr sz="2650" spc="-215" dirty="0">
                <a:latin typeface="Times New Roman"/>
                <a:cs typeface="Times New Roman"/>
              </a:rPr>
              <a:t>have </a:t>
            </a:r>
            <a:r>
              <a:rPr sz="2650" spc="-75" dirty="0">
                <a:latin typeface="Times New Roman"/>
                <a:cs typeface="Times New Roman"/>
              </a:rPr>
              <a:t>their </a:t>
            </a:r>
            <a:r>
              <a:rPr sz="2650" spc="-165" dirty="0">
                <a:latin typeface="Times New Roman"/>
                <a:cs typeface="Times New Roman"/>
              </a:rPr>
              <a:t>own </a:t>
            </a:r>
            <a:r>
              <a:rPr sz="2650" spc="-16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arrangements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for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audit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and</a:t>
            </a:r>
            <a:r>
              <a:rPr sz="2650" spc="-140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run </a:t>
            </a:r>
            <a:r>
              <a:rPr sz="2650" spc="-105" dirty="0">
                <a:latin typeface="Times New Roman"/>
                <a:cs typeface="Times New Roman"/>
              </a:rPr>
              <a:t>for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75" dirty="0">
                <a:latin typeface="Times New Roman"/>
                <a:cs typeface="Times New Roman"/>
              </a:rPr>
              <a:t>their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own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80" dirty="0">
                <a:latin typeface="Times New Roman"/>
                <a:cs typeface="Times New Roman"/>
              </a:rPr>
              <a:t>interest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so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that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75" dirty="0">
                <a:latin typeface="Times New Roman"/>
                <a:cs typeface="Times New Roman"/>
              </a:rPr>
              <a:t>their 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accounts </a:t>
            </a:r>
            <a:r>
              <a:rPr sz="2650" spc="-240" dirty="0">
                <a:latin typeface="Times New Roman"/>
                <a:cs typeface="Times New Roman"/>
              </a:rPr>
              <a:t>may </a:t>
            </a:r>
            <a:r>
              <a:rPr sz="2650" spc="-125" dirty="0">
                <a:latin typeface="Times New Roman"/>
                <a:cs typeface="Times New Roman"/>
              </a:rPr>
              <a:t>be </a:t>
            </a:r>
            <a:r>
              <a:rPr sz="2650" spc="-120" dirty="0">
                <a:latin typeface="Times New Roman"/>
                <a:cs typeface="Times New Roman"/>
              </a:rPr>
              <a:t>subject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215" dirty="0">
                <a:latin typeface="Times New Roman"/>
                <a:cs typeface="Times New Roman"/>
              </a:rPr>
              <a:t>a </a:t>
            </a:r>
            <a:r>
              <a:rPr sz="2650" spc="-140" dirty="0">
                <a:latin typeface="Times New Roman"/>
                <a:cs typeface="Times New Roman"/>
              </a:rPr>
              <a:t>close </a:t>
            </a:r>
            <a:r>
              <a:rPr sz="2650" spc="-114" dirty="0">
                <a:latin typeface="Times New Roman"/>
                <a:cs typeface="Times New Roman"/>
              </a:rPr>
              <a:t>scrutiny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125" dirty="0">
                <a:latin typeface="Times New Roman"/>
                <a:cs typeface="Times New Roman"/>
              </a:rPr>
              <a:t>be </a:t>
            </a:r>
            <a:r>
              <a:rPr sz="2650" spc="-155" dirty="0">
                <a:latin typeface="Times New Roman"/>
                <a:cs typeface="Times New Roman"/>
              </a:rPr>
              <a:t>made </a:t>
            </a:r>
            <a:r>
              <a:rPr sz="2650" spc="-210" dirty="0">
                <a:latin typeface="Times New Roman"/>
                <a:cs typeface="Times New Roman"/>
              </a:rPr>
              <a:t>by </a:t>
            </a:r>
            <a:r>
              <a:rPr sz="2650" spc="-215" dirty="0">
                <a:latin typeface="Times New Roman"/>
                <a:cs typeface="Times New Roman"/>
              </a:rPr>
              <a:t>a </a:t>
            </a:r>
            <a:r>
              <a:rPr sz="2650" spc="-140" dirty="0">
                <a:latin typeface="Times New Roman"/>
                <a:cs typeface="Times New Roman"/>
              </a:rPr>
              <a:t>professional </a:t>
            </a:r>
            <a:r>
              <a:rPr sz="2650" spc="-135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accountant.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404627" y="7035311"/>
            <a:ext cx="304165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17</a:t>
            </a:fld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7373" y="388064"/>
            <a:ext cx="530161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u="heavy" spc="-8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u="heavy" spc="-24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u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u="heavy" spc="-1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u="heavy" spc="-9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u="heavy" spc="-1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u="heavy" spc="-4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g</a:t>
            </a:r>
            <a:r>
              <a:rPr u="heavy" spc="-15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4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B</a:t>
            </a:r>
            <a:r>
              <a:rPr u="heavy" spc="-6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u="heavy" spc="-3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</a:t>
            </a:r>
            <a:r>
              <a:rPr u="heavy" spc="-1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u="heavy" spc="-2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u="heavy" spc="-1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32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u="heavy" spc="-2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u="heavy" spc="-12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3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</a:t>
            </a:r>
            <a:r>
              <a:rPr u="heavy" spc="-34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c</a:t>
            </a:r>
            <a:r>
              <a:rPr u="heavy" spc="-3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p</a:t>
            </a:r>
            <a:r>
              <a:rPr u="heavy" spc="-14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</a:p>
        </p:txBody>
      </p:sp>
      <p:sp>
        <p:nvSpPr>
          <p:cNvPr id="3" name="object 3"/>
          <p:cNvSpPr/>
          <p:nvPr/>
        </p:nvSpPr>
        <p:spPr>
          <a:xfrm>
            <a:off x="737616" y="1476755"/>
            <a:ext cx="2444750" cy="18415"/>
          </a:xfrm>
          <a:custGeom>
            <a:avLst/>
            <a:gdLst/>
            <a:ahLst/>
            <a:cxnLst/>
            <a:rect l="l" t="t" r="r" b="b"/>
            <a:pathLst>
              <a:path w="2444750" h="18415">
                <a:moveTo>
                  <a:pt x="2444495" y="18288"/>
                </a:moveTo>
                <a:lnTo>
                  <a:pt x="0" y="18288"/>
                </a:lnTo>
                <a:lnTo>
                  <a:pt x="0" y="0"/>
                </a:lnTo>
                <a:lnTo>
                  <a:pt x="2444495" y="0"/>
                </a:lnTo>
                <a:lnTo>
                  <a:pt x="2444495" y="182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5" name="object 5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008" y="3886199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2642616" y="112776"/>
                  </a:moveTo>
                  <a:lnTo>
                    <a:pt x="673608" y="112776"/>
                  </a:lnTo>
                  <a:lnTo>
                    <a:pt x="673608" y="131076"/>
                  </a:lnTo>
                  <a:lnTo>
                    <a:pt x="2642616" y="131076"/>
                  </a:lnTo>
                  <a:lnTo>
                    <a:pt x="2642616" y="112776"/>
                  </a:lnTo>
                  <a:close/>
                </a:path>
                <a:path w="9928860" h="3676015">
                  <a:moveTo>
                    <a:pt x="2939783" y="2241804"/>
                  </a:moveTo>
                  <a:lnTo>
                    <a:pt x="673608" y="2241804"/>
                  </a:lnTo>
                  <a:lnTo>
                    <a:pt x="673608" y="2260104"/>
                  </a:lnTo>
                  <a:lnTo>
                    <a:pt x="2939783" y="2260104"/>
                  </a:lnTo>
                  <a:lnTo>
                    <a:pt x="2939783" y="2241804"/>
                  </a:lnTo>
                  <a:close/>
                </a:path>
                <a:path w="9928860" h="3676015">
                  <a:moveTo>
                    <a:pt x="9928860" y="0"/>
                  </a:moveTo>
                  <a:lnTo>
                    <a:pt x="9915144" y="0"/>
                  </a:lnTo>
                  <a:lnTo>
                    <a:pt x="9915144" y="3323856"/>
                  </a:lnTo>
                  <a:lnTo>
                    <a:pt x="9913620" y="3342144"/>
                  </a:lnTo>
                  <a:lnTo>
                    <a:pt x="9910559" y="3360432"/>
                  </a:lnTo>
                  <a:lnTo>
                    <a:pt x="9907524" y="3377196"/>
                  </a:lnTo>
                  <a:lnTo>
                    <a:pt x="9893795" y="3427488"/>
                  </a:lnTo>
                  <a:lnTo>
                    <a:pt x="9886188" y="3444240"/>
                  </a:lnTo>
                  <a:lnTo>
                    <a:pt x="9880092" y="3459492"/>
                  </a:lnTo>
                  <a:lnTo>
                    <a:pt x="9854184" y="3505212"/>
                  </a:lnTo>
                  <a:lnTo>
                    <a:pt x="9822180" y="3544824"/>
                  </a:lnTo>
                  <a:lnTo>
                    <a:pt x="9785591" y="3579888"/>
                  </a:lnTo>
                  <a:lnTo>
                    <a:pt x="9742932" y="3610368"/>
                  </a:lnTo>
                  <a:lnTo>
                    <a:pt x="9697212" y="3633228"/>
                  </a:lnTo>
                  <a:lnTo>
                    <a:pt x="9680448" y="3639324"/>
                  </a:lnTo>
                  <a:lnTo>
                    <a:pt x="9665208" y="3645408"/>
                  </a:lnTo>
                  <a:lnTo>
                    <a:pt x="9648444" y="3649992"/>
                  </a:lnTo>
                  <a:lnTo>
                    <a:pt x="9630156" y="3654564"/>
                  </a:lnTo>
                  <a:lnTo>
                    <a:pt x="9613392" y="3657612"/>
                  </a:lnTo>
                  <a:lnTo>
                    <a:pt x="9576816" y="3660660"/>
                  </a:lnTo>
                  <a:lnTo>
                    <a:pt x="352044" y="3660660"/>
                  </a:lnTo>
                  <a:lnTo>
                    <a:pt x="298704" y="3654564"/>
                  </a:lnTo>
                  <a:lnTo>
                    <a:pt x="246875" y="3639324"/>
                  </a:lnTo>
                  <a:lnTo>
                    <a:pt x="199644" y="3617988"/>
                  </a:lnTo>
                  <a:lnTo>
                    <a:pt x="170675" y="3599700"/>
                  </a:lnTo>
                  <a:lnTo>
                    <a:pt x="156972" y="3590556"/>
                  </a:lnTo>
                  <a:lnTo>
                    <a:pt x="143256" y="3579888"/>
                  </a:lnTo>
                  <a:lnTo>
                    <a:pt x="131064" y="3569208"/>
                  </a:lnTo>
                  <a:lnTo>
                    <a:pt x="106680" y="3544824"/>
                  </a:lnTo>
                  <a:lnTo>
                    <a:pt x="95999" y="3531108"/>
                  </a:lnTo>
                  <a:lnTo>
                    <a:pt x="85344" y="3518928"/>
                  </a:lnTo>
                  <a:lnTo>
                    <a:pt x="56388" y="3474732"/>
                  </a:lnTo>
                  <a:lnTo>
                    <a:pt x="42672" y="3444240"/>
                  </a:lnTo>
                  <a:lnTo>
                    <a:pt x="35052" y="3427488"/>
                  </a:lnTo>
                  <a:lnTo>
                    <a:pt x="21336" y="3377196"/>
                  </a:lnTo>
                  <a:lnTo>
                    <a:pt x="18288" y="3358908"/>
                  </a:lnTo>
                  <a:lnTo>
                    <a:pt x="15240" y="3342144"/>
                  </a:lnTo>
                  <a:lnTo>
                    <a:pt x="15240" y="3323856"/>
                  </a:lnTo>
                  <a:lnTo>
                    <a:pt x="13716" y="3305568"/>
                  </a:lnTo>
                  <a:lnTo>
                    <a:pt x="13716" y="0"/>
                  </a:lnTo>
                  <a:lnTo>
                    <a:pt x="0" y="0"/>
                  </a:lnTo>
                  <a:lnTo>
                    <a:pt x="0" y="3323856"/>
                  </a:lnTo>
                  <a:lnTo>
                    <a:pt x="7620" y="3380244"/>
                  </a:lnTo>
                  <a:lnTo>
                    <a:pt x="28956" y="3448824"/>
                  </a:lnTo>
                  <a:lnTo>
                    <a:pt x="53340" y="3497592"/>
                  </a:lnTo>
                  <a:lnTo>
                    <a:pt x="64008" y="3512832"/>
                  </a:lnTo>
                  <a:lnTo>
                    <a:pt x="73152" y="3526548"/>
                  </a:lnTo>
                  <a:lnTo>
                    <a:pt x="85344" y="3540264"/>
                  </a:lnTo>
                  <a:lnTo>
                    <a:pt x="95999" y="3553980"/>
                  </a:lnTo>
                  <a:lnTo>
                    <a:pt x="108204" y="3567696"/>
                  </a:lnTo>
                  <a:lnTo>
                    <a:pt x="121920" y="3579888"/>
                  </a:lnTo>
                  <a:lnTo>
                    <a:pt x="163068" y="3611892"/>
                  </a:lnTo>
                  <a:lnTo>
                    <a:pt x="178308" y="3622560"/>
                  </a:lnTo>
                  <a:lnTo>
                    <a:pt x="193548" y="3630180"/>
                  </a:lnTo>
                  <a:lnTo>
                    <a:pt x="210299" y="3639324"/>
                  </a:lnTo>
                  <a:lnTo>
                    <a:pt x="260604" y="3659124"/>
                  </a:lnTo>
                  <a:lnTo>
                    <a:pt x="313944" y="3671328"/>
                  </a:lnTo>
                  <a:lnTo>
                    <a:pt x="370319" y="3675900"/>
                  </a:lnTo>
                  <a:lnTo>
                    <a:pt x="9558528" y="3675900"/>
                  </a:lnTo>
                  <a:lnTo>
                    <a:pt x="9614916" y="3671328"/>
                  </a:lnTo>
                  <a:lnTo>
                    <a:pt x="9663671" y="3660660"/>
                  </a:lnTo>
                  <a:lnTo>
                    <a:pt x="9703295" y="3646944"/>
                  </a:lnTo>
                  <a:lnTo>
                    <a:pt x="9765792" y="3611892"/>
                  </a:lnTo>
                  <a:lnTo>
                    <a:pt x="9808464" y="3578364"/>
                  </a:lnTo>
                  <a:lnTo>
                    <a:pt x="9845027" y="3540264"/>
                  </a:lnTo>
                  <a:lnTo>
                    <a:pt x="9875520" y="3497592"/>
                  </a:lnTo>
                  <a:lnTo>
                    <a:pt x="9899891" y="3448824"/>
                  </a:lnTo>
                  <a:lnTo>
                    <a:pt x="9916655" y="3397008"/>
                  </a:lnTo>
                  <a:lnTo>
                    <a:pt x="9921227" y="3380244"/>
                  </a:lnTo>
                  <a:lnTo>
                    <a:pt x="9927323" y="3343668"/>
                  </a:lnTo>
                  <a:lnTo>
                    <a:pt x="9928860" y="3323856"/>
                  </a:lnTo>
                  <a:lnTo>
                    <a:pt x="99288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23109" y="1032012"/>
            <a:ext cx="9045575" cy="60210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14325" indent="-302260" algn="just">
              <a:lnSpc>
                <a:spcPct val="100000"/>
              </a:lnSpc>
              <a:spcBef>
                <a:spcPts val="434"/>
              </a:spcBef>
              <a:buClr>
                <a:srgbClr val="D34816"/>
              </a:buClr>
              <a:buSzPct val="84210"/>
              <a:buFont typeface="Times New Roman"/>
              <a:buChar char="●"/>
              <a:tabLst>
                <a:tab pos="314960" algn="l"/>
              </a:tabLst>
            </a:pPr>
            <a:r>
              <a:rPr sz="2850" b="1" spc="-5" dirty="0">
                <a:latin typeface="Times New Roman"/>
                <a:cs typeface="Times New Roman"/>
              </a:rPr>
              <a:t>Complete</a:t>
            </a:r>
            <a:r>
              <a:rPr sz="2850" b="1" spc="-170" dirty="0">
                <a:latin typeface="Times New Roman"/>
                <a:cs typeface="Times New Roman"/>
              </a:rPr>
              <a:t> </a:t>
            </a:r>
            <a:r>
              <a:rPr sz="2850" b="1" dirty="0">
                <a:latin typeface="Times New Roman"/>
                <a:cs typeface="Times New Roman"/>
              </a:rPr>
              <a:t>Audit</a:t>
            </a:r>
            <a:endParaRPr sz="2850">
              <a:latin typeface="Times New Roman"/>
              <a:cs typeface="Times New Roman"/>
            </a:endParaRPr>
          </a:p>
          <a:p>
            <a:pPr marL="314325" marR="5080" indent="-302260" algn="just">
              <a:lnSpc>
                <a:spcPct val="90300"/>
              </a:lnSpc>
              <a:spcBef>
                <a:spcPts val="665"/>
              </a:spcBef>
            </a:pPr>
            <a:r>
              <a:rPr sz="2850" spc="-165" dirty="0">
                <a:latin typeface="Times New Roman"/>
                <a:cs typeface="Times New Roman"/>
              </a:rPr>
              <a:t>In </a:t>
            </a:r>
            <a:r>
              <a:rPr sz="2850" spc="-125" dirty="0">
                <a:latin typeface="Times New Roman"/>
                <a:cs typeface="Times New Roman"/>
              </a:rPr>
              <a:t>this </a:t>
            </a:r>
            <a:r>
              <a:rPr sz="2850" spc="-105" dirty="0">
                <a:latin typeface="Times New Roman"/>
                <a:cs typeface="Times New Roman"/>
              </a:rPr>
              <a:t>type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70" dirty="0">
                <a:latin typeface="Times New Roman"/>
                <a:cs typeface="Times New Roman"/>
              </a:rPr>
              <a:t>audit,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95" dirty="0">
                <a:latin typeface="Times New Roman"/>
                <a:cs typeface="Times New Roman"/>
              </a:rPr>
              <a:t>auditor </a:t>
            </a:r>
            <a:r>
              <a:rPr sz="2850" spc="-165" dirty="0">
                <a:latin typeface="Times New Roman"/>
                <a:cs typeface="Times New Roman"/>
              </a:rPr>
              <a:t>is </a:t>
            </a:r>
            <a:r>
              <a:rPr sz="2850" spc="-90" dirty="0">
                <a:latin typeface="Times New Roman"/>
                <a:cs typeface="Times New Roman"/>
              </a:rPr>
              <a:t>required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135" dirty="0">
                <a:latin typeface="Times New Roman"/>
                <a:cs typeface="Times New Roman"/>
              </a:rPr>
              <a:t>check </a:t>
            </a:r>
            <a:r>
              <a:rPr sz="2850" spc="-155" dirty="0">
                <a:latin typeface="Times New Roman"/>
                <a:cs typeface="Times New Roman"/>
              </a:rPr>
              <a:t>each </a:t>
            </a:r>
            <a:r>
              <a:rPr sz="2850" spc="-160" dirty="0">
                <a:latin typeface="Times New Roman"/>
                <a:cs typeface="Times New Roman"/>
              </a:rPr>
              <a:t>and </a:t>
            </a:r>
            <a:r>
              <a:rPr sz="2850" spc="-145" dirty="0">
                <a:latin typeface="Times New Roman"/>
                <a:cs typeface="Times New Roman"/>
              </a:rPr>
              <a:t>every </a:t>
            </a:r>
            <a:r>
              <a:rPr sz="2850" spc="-14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transaction </a:t>
            </a:r>
            <a:r>
              <a:rPr sz="2850" spc="-90" dirty="0">
                <a:latin typeface="Times New Roman"/>
                <a:cs typeface="Times New Roman"/>
              </a:rPr>
              <a:t>recorded </a:t>
            </a:r>
            <a:r>
              <a:rPr sz="2850" spc="-130" dirty="0">
                <a:latin typeface="Times New Roman"/>
                <a:cs typeface="Times New Roman"/>
              </a:rPr>
              <a:t>in </a:t>
            </a:r>
            <a:r>
              <a:rPr sz="2850" spc="-95" dirty="0">
                <a:latin typeface="Times New Roman"/>
                <a:cs typeface="Times New Roman"/>
              </a:rPr>
              <a:t>the </a:t>
            </a:r>
            <a:r>
              <a:rPr sz="2850" spc="-150" dirty="0">
                <a:latin typeface="Times New Roman"/>
                <a:cs typeface="Times New Roman"/>
              </a:rPr>
              <a:t>books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114" dirty="0">
                <a:latin typeface="Times New Roman"/>
                <a:cs typeface="Times New Roman"/>
              </a:rPr>
              <a:t>accounts. </a:t>
            </a:r>
            <a:r>
              <a:rPr sz="2850" spc="-130" dirty="0">
                <a:latin typeface="Times New Roman"/>
                <a:cs typeface="Times New Roman"/>
              </a:rPr>
              <a:t>He </a:t>
            </a:r>
            <a:r>
              <a:rPr sz="2850" spc="-210" dirty="0">
                <a:latin typeface="Times New Roman"/>
                <a:cs typeface="Times New Roman"/>
              </a:rPr>
              <a:t>has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140" dirty="0">
                <a:latin typeface="Times New Roman"/>
                <a:cs typeface="Times New Roman"/>
              </a:rPr>
              <a:t>examine </a:t>
            </a:r>
            <a:r>
              <a:rPr sz="2850" spc="-135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each </a:t>
            </a:r>
            <a:r>
              <a:rPr sz="2850" spc="-160" dirty="0">
                <a:latin typeface="Times New Roman"/>
                <a:cs typeface="Times New Roman"/>
              </a:rPr>
              <a:t>and </a:t>
            </a:r>
            <a:r>
              <a:rPr sz="2850" spc="-145" dirty="0">
                <a:latin typeface="Times New Roman"/>
                <a:cs typeface="Times New Roman"/>
              </a:rPr>
              <a:t>every </a:t>
            </a:r>
            <a:r>
              <a:rPr sz="2850" spc="-135" dirty="0">
                <a:latin typeface="Times New Roman"/>
                <a:cs typeface="Times New Roman"/>
              </a:rPr>
              <a:t>voucher, </a:t>
            </a:r>
            <a:r>
              <a:rPr sz="2850" spc="-114" dirty="0">
                <a:latin typeface="Times New Roman"/>
                <a:cs typeface="Times New Roman"/>
              </a:rPr>
              <a:t>document </a:t>
            </a:r>
            <a:r>
              <a:rPr sz="2850" spc="-55" dirty="0">
                <a:latin typeface="Times New Roman"/>
                <a:cs typeface="Times New Roman"/>
              </a:rPr>
              <a:t>or </a:t>
            </a:r>
            <a:r>
              <a:rPr sz="2850" spc="-110" dirty="0">
                <a:latin typeface="Times New Roman"/>
                <a:cs typeface="Times New Roman"/>
              </a:rPr>
              <a:t>correspondence </a:t>
            </a:r>
            <a:r>
              <a:rPr sz="2850" spc="-120" dirty="0">
                <a:latin typeface="Times New Roman"/>
                <a:cs typeface="Times New Roman"/>
              </a:rPr>
              <a:t>relating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90" dirty="0">
                <a:latin typeface="Times New Roman"/>
                <a:cs typeface="Times New Roman"/>
              </a:rPr>
              <a:t>transaction. </a:t>
            </a:r>
            <a:r>
              <a:rPr sz="2850" spc="-170" dirty="0">
                <a:latin typeface="Times New Roman"/>
                <a:cs typeface="Times New Roman"/>
              </a:rPr>
              <a:t>This </a:t>
            </a:r>
            <a:r>
              <a:rPr sz="2850" spc="-114" dirty="0">
                <a:latin typeface="Times New Roman"/>
                <a:cs typeface="Times New Roman"/>
              </a:rPr>
              <a:t>type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120" dirty="0">
                <a:latin typeface="Times New Roman"/>
                <a:cs typeface="Times New Roman"/>
              </a:rPr>
              <a:t>audit </a:t>
            </a:r>
            <a:r>
              <a:rPr sz="2850" spc="-180" dirty="0">
                <a:latin typeface="Times New Roman"/>
                <a:cs typeface="Times New Roman"/>
              </a:rPr>
              <a:t>is </a:t>
            </a:r>
            <a:r>
              <a:rPr sz="2850" spc="-65" dirty="0">
                <a:latin typeface="Times New Roman"/>
                <a:cs typeface="Times New Roman"/>
              </a:rPr>
              <a:t>not </a:t>
            </a:r>
            <a:r>
              <a:rPr sz="2850" spc="-150" dirty="0">
                <a:latin typeface="Times New Roman"/>
                <a:cs typeface="Times New Roman"/>
              </a:rPr>
              <a:t>possible </a:t>
            </a:r>
            <a:r>
              <a:rPr sz="2850" spc="-95" dirty="0">
                <a:latin typeface="Times New Roman"/>
                <a:cs typeface="Times New Roman"/>
              </a:rPr>
              <a:t>for </a:t>
            </a:r>
            <a:r>
              <a:rPr sz="2850" spc="-130" dirty="0">
                <a:latin typeface="Times New Roman"/>
                <a:cs typeface="Times New Roman"/>
              </a:rPr>
              <a:t>large </a:t>
            </a:r>
            <a:r>
              <a:rPr sz="2850" spc="-165" dirty="0">
                <a:latin typeface="Times New Roman"/>
                <a:cs typeface="Times New Roman"/>
              </a:rPr>
              <a:t>sized </a:t>
            </a:r>
            <a:r>
              <a:rPr sz="2850" spc="-160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organizations.</a:t>
            </a:r>
            <a:endParaRPr sz="2850">
              <a:latin typeface="Times New Roman"/>
              <a:cs typeface="Times New Roman"/>
            </a:endParaRPr>
          </a:p>
          <a:p>
            <a:pPr marL="314325" indent="-302260" algn="just">
              <a:lnSpc>
                <a:spcPct val="100000"/>
              </a:lnSpc>
              <a:spcBef>
                <a:spcPts val="340"/>
              </a:spcBef>
              <a:buClr>
                <a:srgbClr val="D34816"/>
              </a:buClr>
              <a:buSzPct val="84210"/>
              <a:buFont typeface="Times New Roman"/>
              <a:buChar char="●"/>
              <a:tabLst>
                <a:tab pos="314960" algn="l"/>
              </a:tabLst>
            </a:pPr>
            <a:r>
              <a:rPr sz="2850" b="1" spc="-260" dirty="0">
                <a:latin typeface="Times New Roman"/>
                <a:cs typeface="Times New Roman"/>
              </a:rPr>
              <a:t>P</a:t>
            </a:r>
            <a:r>
              <a:rPr sz="2850" b="1" spc="-145" dirty="0">
                <a:latin typeface="Times New Roman"/>
                <a:cs typeface="Times New Roman"/>
              </a:rPr>
              <a:t>a</a:t>
            </a:r>
            <a:r>
              <a:rPr sz="2850" b="1" spc="15" dirty="0">
                <a:latin typeface="Times New Roman"/>
                <a:cs typeface="Times New Roman"/>
              </a:rPr>
              <a:t>rt</a:t>
            </a:r>
            <a:r>
              <a:rPr sz="2850" b="1" spc="30" dirty="0">
                <a:latin typeface="Times New Roman"/>
                <a:cs typeface="Times New Roman"/>
              </a:rPr>
              <a:t>i</a:t>
            </a:r>
            <a:r>
              <a:rPr sz="2850" b="1" spc="-114" dirty="0">
                <a:latin typeface="Times New Roman"/>
                <a:cs typeface="Times New Roman"/>
              </a:rPr>
              <a:t>a</a:t>
            </a:r>
            <a:r>
              <a:rPr sz="2850" b="1" spc="40" dirty="0">
                <a:latin typeface="Times New Roman"/>
                <a:cs typeface="Times New Roman"/>
              </a:rPr>
              <a:t>l</a:t>
            </a:r>
            <a:r>
              <a:rPr sz="2850" b="1" spc="-180" dirty="0">
                <a:latin typeface="Times New Roman"/>
                <a:cs typeface="Times New Roman"/>
              </a:rPr>
              <a:t> </a:t>
            </a:r>
            <a:r>
              <a:rPr sz="2850" b="1" spc="-150" dirty="0">
                <a:latin typeface="Times New Roman"/>
                <a:cs typeface="Times New Roman"/>
              </a:rPr>
              <a:t>A</a:t>
            </a:r>
            <a:r>
              <a:rPr sz="2850" b="1" spc="10" dirty="0">
                <a:latin typeface="Times New Roman"/>
                <a:cs typeface="Times New Roman"/>
              </a:rPr>
              <a:t>u</a:t>
            </a:r>
            <a:r>
              <a:rPr sz="2850" b="1" spc="40" dirty="0">
                <a:latin typeface="Times New Roman"/>
                <a:cs typeface="Times New Roman"/>
              </a:rPr>
              <a:t>d</a:t>
            </a:r>
            <a:r>
              <a:rPr sz="2850" b="1" spc="30" dirty="0">
                <a:latin typeface="Times New Roman"/>
                <a:cs typeface="Times New Roman"/>
              </a:rPr>
              <a:t>it</a:t>
            </a:r>
            <a:endParaRPr sz="2850">
              <a:latin typeface="Times New Roman"/>
              <a:cs typeface="Times New Roman"/>
            </a:endParaRPr>
          </a:p>
          <a:p>
            <a:pPr marL="314325" marR="6350" indent="-302260" algn="just">
              <a:lnSpc>
                <a:spcPct val="90300"/>
              </a:lnSpc>
              <a:spcBef>
                <a:spcPts val="655"/>
              </a:spcBef>
            </a:pPr>
            <a:r>
              <a:rPr sz="2850" spc="-165" dirty="0">
                <a:latin typeface="Times New Roman"/>
                <a:cs typeface="Times New Roman"/>
              </a:rPr>
              <a:t>In </a:t>
            </a:r>
            <a:r>
              <a:rPr sz="2850" spc="-110" dirty="0">
                <a:latin typeface="Times New Roman"/>
                <a:cs typeface="Times New Roman"/>
              </a:rPr>
              <a:t>Partial </a:t>
            </a:r>
            <a:r>
              <a:rPr sz="2850" spc="-70" dirty="0">
                <a:latin typeface="Times New Roman"/>
                <a:cs typeface="Times New Roman"/>
              </a:rPr>
              <a:t>audit,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95" dirty="0">
                <a:latin typeface="Times New Roman"/>
                <a:cs typeface="Times New Roman"/>
              </a:rPr>
              <a:t>auditor </a:t>
            </a:r>
            <a:r>
              <a:rPr sz="2850" spc="-180" dirty="0">
                <a:latin typeface="Times New Roman"/>
                <a:cs typeface="Times New Roman"/>
              </a:rPr>
              <a:t>is</a:t>
            </a:r>
            <a:r>
              <a:rPr sz="2850" spc="350" dirty="0">
                <a:latin typeface="Times New Roman"/>
                <a:cs typeface="Times New Roman"/>
              </a:rPr>
              <a:t> </a:t>
            </a:r>
            <a:r>
              <a:rPr sz="2850" spc="-65" dirty="0">
                <a:latin typeface="Times New Roman"/>
                <a:cs typeface="Times New Roman"/>
              </a:rPr>
              <a:t>not </a:t>
            </a:r>
            <a:r>
              <a:rPr sz="2850" spc="-95" dirty="0">
                <a:latin typeface="Times New Roman"/>
                <a:cs typeface="Times New Roman"/>
              </a:rPr>
              <a:t>required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140" dirty="0">
                <a:latin typeface="Times New Roman"/>
                <a:cs typeface="Times New Roman"/>
              </a:rPr>
              <a:t>examine </a:t>
            </a:r>
            <a:r>
              <a:rPr sz="2850" spc="-155" dirty="0">
                <a:latin typeface="Times New Roman"/>
                <a:cs typeface="Times New Roman"/>
              </a:rPr>
              <a:t>all </a:t>
            </a:r>
            <a:r>
              <a:rPr sz="2850" spc="-75" dirty="0">
                <a:latin typeface="Times New Roman"/>
                <a:cs typeface="Times New Roman"/>
              </a:rPr>
              <a:t>the </a:t>
            </a:r>
            <a:r>
              <a:rPr sz="2850" spc="-165" dirty="0">
                <a:latin typeface="Times New Roman"/>
                <a:cs typeface="Times New Roman"/>
              </a:rPr>
              <a:t>books </a:t>
            </a:r>
            <a:r>
              <a:rPr sz="2850" spc="-160" dirty="0">
                <a:latin typeface="Times New Roman"/>
                <a:cs typeface="Times New Roman"/>
              </a:rPr>
              <a:t> of </a:t>
            </a:r>
            <a:r>
              <a:rPr sz="2850" spc="-120" dirty="0">
                <a:latin typeface="Times New Roman"/>
                <a:cs typeface="Times New Roman"/>
              </a:rPr>
              <a:t>accounts. </a:t>
            </a:r>
            <a:r>
              <a:rPr sz="2850" spc="-125" dirty="0">
                <a:latin typeface="Times New Roman"/>
                <a:cs typeface="Times New Roman"/>
              </a:rPr>
              <a:t>Only </a:t>
            </a:r>
            <a:r>
              <a:rPr sz="2850" spc="-225" dirty="0">
                <a:latin typeface="Times New Roman"/>
                <a:cs typeface="Times New Roman"/>
              </a:rPr>
              <a:t>a</a:t>
            </a:r>
            <a:r>
              <a:rPr sz="2850" spc="-220" dirty="0">
                <a:latin typeface="Times New Roman"/>
                <a:cs typeface="Times New Roman"/>
              </a:rPr>
              <a:t> </a:t>
            </a:r>
            <a:r>
              <a:rPr sz="2850" spc="-40" dirty="0">
                <a:latin typeface="Times New Roman"/>
                <a:cs typeface="Times New Roman"/>
              </a:rPr>
              <a:t>part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40" dirty="0">
                <a:latin typeface="Times New Roman"/>
                <a:cs typeface="Times New Roman"/>
              </a:rPr>
              <a:t>accounts </a:t>
            </a:r>
            <a:r>
              <a:rPr sz="2850" spc="-40" dirty="0">
                <a:latin typeface="Times New Roman"/>
                <a:cs typeface="Times New Roman"/>
              </a:rPr>
              <a:t>or </a:t>
            </a:r>
            <a:r>
              <a:rPr sz="2850" spc="-155" dirty="0">
                <a:latin typeface="Times New Roman"/>
                <a:cs typeface="Times New Roman"/>
              </a:rPr>
              <a:t>some </a:t>
            </a:r>
            <a:r>
              <a:rPr sz="2850" spc="-120" dirty="0">
                <a:latin typeface="Times New Roman"/>
                <a:cs typeface="Times New Roman"/>
              </a:rPr>
              <a:t>transactions </a:t>
            </a:r>
            <a:r>
              <a:rPr sz="2850" spc="-229" dirty="0">
                <a:latin typeface="Times New Roman"/>
                <a:cs typeface="Times New Roman"/>
              </a:rPr>
              <a:t>as </a:t>
            </a:r>
            <a:r>
              <a:rPr sz="2850" spc="-22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desired </a:t>
            </a:r>
            <a:r>
              <a:rPr sz="2850" spc="-235" dirty="0">
                <a:latin typeface="Times New Roman"/>
                <a:cs typeface="Times New Roman"/>
              </a:rPr>
              <a:t>by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20" dirty="0">
                <a:latin typeface="Times New Roman"/>
                <a:cs typeface="Times New Roman"/>
              </a:rPr>
              <a:t>clients </a:t>
            </a:r>
            <a:r>
              <a:rPr sz="2850" spc="-245" dirty="0">
                <a:latin typeface="Times New Roman"/>
                <a:cs typeface="Times New Roman"/>
              </a:rPr>
              <a:t>may </a:t>
            </a:r>
            <a:r>
              <a:rPr sz="2850" spc="-125" dirty="0">
                <a:latin typeface="Times New Roman"/>
                <a:cs typeface="Times New Roman"/>
              </a:rPr>
              <a:t>be </a:t>
            </a:r>
            <a:r>
              <a:rPr sz="2850" spc="-90" dirty="0">
                <a:latin typeface="Times New Roman"/>
                <a:cs typeface="Times New Roman"/>
              </a:rPr>
              <a:t>scrutinized. </a:t>
            </a:r>
            <a:r>
              <a:rPr sz="2850" spc="-160" dirty="0">
                <a:latin typeface="Times New Roman"/>
                <a:cs typeface="Times New Roman"/>
              </a:rPr>
              <a:t>This </a:t>
            </a:r>
            <a:r>
              <a:rPr sz="2850" spc="-105" dirty="0">
                <a:latin typeface="Times New Roman"/>
                <a:cs typeface="Times New Roman"/>
              </a:rPr>
              <a:t>type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114" dirty="0">
                <a:latin typeface="Times New Roman"/>
                <a:cs typeface="Times New Roman"/>
              </a:rPr>
              <a:t>audit </a:t>
            </a:r>
            <a:r>
              <a:rPr sz="2850" spc="-120" dirty="0">
                <a:latin typeface="Times New Roman"/>
                <a:cs typeface="Times New Roman"/>
              </a:rPr>
              <a:t>cannot </a:t>
            </a:r>
            <a:r>
              <a:rPr sz="2850" spc="-114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be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followed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in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the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85" dirty="0">
                <a:latin typeface="Times New Roman"/>
                <a:cs typeface="Times New Roman"/>
              </a:rPr>
              <a:t>case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75" dirty="0">
                <a:latin typeface="Times New Roman"/>
                <a:cs typeface="Times New Roman"/>
              </a:rPr>
              <a:t>of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90" dirty="0">
                <a:latin typeface="Times New Roman"/>
                <a:cs typeface="Times New Roman"/>
              </a:rPr>
              <a:t>statutory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75" dirty="0">
                <a:latin typeface="Times New Roman"/>
                <a:cs typeface="Times New Roman"/>
              </a:rPr>
              <a:t>audit.</a:t>
            </a:r>
            <a:endParaRPr sz="2850">
              <a:latin typeface="Times New Roman"/>
              <a:cs typeface="Times New Roman"/>
            </a:endParaRPr>
          </a:p>
          <a:p>
            <a:pPr marL="314325" indent="-302260" algn="just">
              <a:lnSpc>
                <a:spcPct val="100000"/>
              </a:lnSpc>
              <a:spcBef>
                <a:spcPts val="335"/>
              </a:spcBef>
              <a:buClr>
                <a:srgbClr val="D34816"/>
              </a:buClr>
              <a:buSzPct val="84210"/>
              <a:buFont typeface="Times New Roman"/>
              <a:buChar char="●"/>
              <a:tabLst>
                <a:tab pos="314960" algn="l"/>
              </a:tabLst>
            </a:pPr>
            <a:r>
              <a:rPr sz="2850" b="1" spc="20" dirty="0">
                <a:latin typeface="Times New Roman"/>
                <a:cs typeface="Times New Roman"/>
              </a:rPr>
              <a:t>Detailed</a:t>
            </a:r>
            <a:r>
              <a:rPr sz="2850" b="1" spc="-180" dirty="0">
                <a:latin typeface="Times New Roman"/>
                <a:cs typeface="Times New Roman"/>
              </a:rPr>
              <a:t> </a:t>
            </a:r>
            <a:r>
              <a:rPr sz="2850" b="1" spc="-10" dirty="0">
                <a:latin typeface="Times New Roman"/>
                <a:cs typeface="Times New Roman"/>
              </a:rPr>
              <a:t>Audit</a:t>
            </a:r>
            <a:endParaRPr sz="2850">
              <a:latin typeface="Times New Roman"/>
              <a:cs typeface="Times New Roman"/>
            </a:endParaRPr>
          </a:p>
          <a:p>
            <a:pPr marL="314325" marR="5080" indent="-302260" algn="just">
              <a:lnSpc>
                <a:spcPts val="3080"/>
              </a:lnSpc>
              <a:spcBef>
                <a:spcPts val="710"/>
              </a:spcBef>
            </a:pPr>
            <a:r>
              <a:rPr sz="2850" spc="-95" dirty="0">
                <a:latin typeface="Times New Roman"/>
                <a:cs typeface="Times New Roman"/>
              </a:rPr>
              <a:t>Under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detailed</a:t>
            </a:r>
            <a:r>
              <a:rPr sz="2850" spc="-105" dirty="0">
                <a:latin typeface="Times New Roman"/>
                <a:cs typeface="Times New Roman"/>
              </a:rPr>
              <a:t> </a:t>
            </a:r>
            <a:r>
              <a:rPr sz="2850" spc="-70" dirty="0">
                <a:latin typeface="Times New Roman"/>
                <a:cs typeface="Times New Roman"/>
              </a:rPr>
              <a:t>audit, </a:t>
            </a:r>
            <a:r>
              <a:rPr sz="2850" spc="-175" dirty="0">
                <a:latin typeface="Times New Roman"/>
                <a:cs typeface="Times New Roman"/>
              </a:rPr>
              <a:t>few</a:t>
            </a:r>
            <a:r>
              <a:rPr sz="2850" spc="-170" dirty="0">
                <a:latin typeface="Times New Roman"/>
                <a:cs typeface="Times New Roman"/>
              </a:rPr>
              <a:t> business</a:t>
            </a:r>
            <a:r>
              <a:rPr sz="2850" spc="-165" dirty="0">
                <a:latin typeface="Times New Roman"/>
                <a:cs typeface="Times New Roman"/>
              </a:rPr>
              <a:t> </a:t>
            </a:r>
            <a:r>
              <a:rPr sz="2850" spc="-120" dirty="0">
                <a:latin typeface="Times New Roman"/>
                <a:cs typeface="Times New Roman"/>
              </a:rPr>
              <a:t>transactions</a:t>
            </a:r>
            <a:r>
              <a:rPr sz="2850" spc="-114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are</a:t>
            </a:r>
            <a:r>
              <a:rPr sz="2850" spc="49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examined</a:t>
            </a:r>
            <a:r>
              <a:rPr sz="2850" spc="434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in </a:t>
            </a:r>
            <a:r>
              <a:rPr sz="2850" spc="-12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d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0" dirty="0">
                <a:latin typeface="Times New Roman"/>
                <a:cs typeface="Times New Roman"/>
              </a:rPr>
              <a:t>l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-204" dirty="0">
                <a:latin typeface="Times New Roman"/>
                <a:cs typeface="Times New Roman"/>
              </a:rPr>
              <a:t>b</a:t>
            </a:r>
            <a:r>
              <a:rPr sz="2850" spc="-235" dirty="0">
                <a:latin typeface="Times New Roman"/>
                <a:cs typeface="Times New Roman"/>
              </a:rPr>
              <a:t>y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45" dirty="0">
                <a:latin typeface="Times New Roman"/>
                <a:cs typeface="Times New Roman"/>
              </a:rPr>
              <a:t>u</a:t>
            </a:r>
            <a:r>
              <a:rPr sz="2850" spc="-114" dirty="0">
                <a:latin typeface="Times New Roman"/>
                <a:cs typeface="Times New Roman"/>
              </a:rPr>
              <a:t>d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215" dirty="0">
                <a:latin typeface="Times New Roman"/>
                <a:cs typeface="Times New Roman"/>
              </a:rPr>
              <a:t>r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404627" y="7035311"/>
            <a:ext cx="304165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18</a:t>
            </a:fld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59856" y="472048"/>
            <a:ext cx="501967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u="heavy" spc="-8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u="heavy" spc="-24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u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u="heavy" spc="-1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u="heavy" spc="-9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u="heavy" spc="-1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u="heavy" spc="-4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g</a:t>
            </a:r>
            <a:r>
              <a:rPr u="heavy" spc="-15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4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B</a:t>
            </a:r>
            <a:r>
              <a:rPr u="heavy" spc="-6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u="heavy" spc="-3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</a:t>
            </a:r>
            <a:r>
              <a:rPr u="heavy" spc="-1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u="heavy" spc="-2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u="heavy" spc="-1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32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u="heavy" spc="-2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u="heavy" spc="-12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52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u="heavy" spc="-15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u="heavy" spc="-2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m</a:t>
            </a:r>
            <a:r>
              <a:rPr u="heavy" spc="-14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</a:p>
        </p:txBody>
      </p:sp>
      <p:sp>
        <p:nvSpPr>
          <p:cNvPr id="3" name="object 3"/>
          <p:cNvSpPr/>
          <p:nvPr/>
        </p:nvSpPr>
        <p:spPr>
          <a:xfrm>
            <a:off x="653795" y="1453895"/>
            <a:ext cx="2533015" cy="17145"/>
          </a:xfrm>
          <a:custGeom>
            <a:avLst/>
            <a:gdLst/>
            <a:ahLst/>
            <a:cxnLst/>
            <a:rect l="l" t="t" r="r" b="b"/>
            <a:pathLst>
              <a:path w="2533015" h="17144">
                <a:moveTo>
                  <a:pt x="2532887" y="16763"/>
                </a:moveTo>
                <a:lnTo>
                  <a:pt x="0" y="16763"/>
                </a:lnTo>
                <a:lnTo>
                  <a:pt x="0" y="0"/>
                </a:lnTo>
                <a:lnTo>
                  <a:pt x="2532887" y="0"/>
                </a:lnTo>
                <a:lnTo>
                  <a:pt x="2532887" y="167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1178" y="1035879"/>
            <a:ext cx="9218930" cy="607123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2425" indent="-302260" algn="just">
              <a:lnSpc>
                <a:spcPct val="100000"/>
              </a:lnSpc>
              <a:spcBef>
                <a:spcPts val="434"/>
              </a:spcBef>
              <a:buClr>
                <a:srgbClr val="D34816"/>
              </a:buClr>
              <a:buSzPct val="84905"/>
              <a:buFont typeface="Times New Roman"/>
              <a:buChar char="●"/>
              <a:tabLst>
                <a:tab pos="353060" algn="l"/>
              </a:tabLst>
            </a:pPr>
            <a:r>
              <a:rPr sz="2650" b="1" spc="-305" dirty="0">
                <a:latin typeface="Times New Roman"/>
                <a:cs typeface="Times New Roman"/>
              </a:rPr>
              <a:t>C</a:t>
            </a:r>
            <a:r>
              <a:rPr sz="2650" b="1" spc="95" dirty="0">
                <a:latin typeface="Times New Roman"/>
                <a:cs typeface="Times New Roman"/>
              </a:rPr>
              <a:t>o</a:t>
            </a:r>
            <a:r>
              <a:rPr sz="2650" b="1" spc="25" dirty="0">
                <a:latin typeface="Times New Roman"/>
                <a:cs typeface="Times New Roman"/>
              </a:rPr>
              <a:t>n</a:t>
            </a:r>
            <a:r>
              <a:rPr sz="2650" b="1" spc="10" dirty="0">
                <a:latin typeface="Times New Roman"/>
                <a:cs typeface="Times New Roman"/>
              </a:rPr>
              <a:t>t</a:t>
            </a:r>
            <a:r>
              <a:rPr sz="2650" b="1" spc="20" dirty="0">
                <a:latin typeface="Times New Roman"/>
                <a:cs typeface="Times New Roman"/>
              </a:rPr>
              <a:t>i</a:t>
            </a:r>
            <a:r>
              <a:rPr sz="2650" b="1" spc="-25" dirty="0">
                <a:latin typeface="Times New Roman"/>
                <a:cs typeface="Times New Roman"/>
              </a:rPr>
              <a:t>n</a:t>
            </a:r>
            <a:r>
              <a:rPr sz="2650" b="1" spc="25" dirty="0">
                <a:latin typeface="Times New Roman"/>
                <a:cs typeface="Times New Roman"/>
              </a:rPr>
              <a:t>u</a:t>
            </a:r>
            <a:r>
              <a:rPr sz="2650" b="1" spc="95" dirty="0">
                <a:latin typeface="Times New Roman"/>
                <a:cs typeface="Times New Roman"/>
              </a:rPr>
              <a:t>o</a:t>
            </a:r>
            <a:r>
              <a:rPr sz="2650" b="1" dirty="0">
                <a:latin typeface="Times New Roman"/>
                <a:cs typeface="Times New Roman"/>
              </a:rPr>
              <a:t>u</a:t>
            </a:r>
            <a:r>
              <a:rPr sz="2650" b="1" spc="-70" dirty="0">
                <a:latin typeface="Times New Roman"/>
                <a:cs typeface="Times New Roman"/>
              </a:rPr>
              <a:t>s</a:t>
            </a:r>
            <a:r>
              <a:rPr sz="2650" b="1" spc="-204" dirty="0">
                <a:latin typeface="Times New Roman"/>
                <a:cs typeface="Times New Roman"/>
              </a:rPr>
              <a:t> </a:t>
            </a:r>
            <a:r>
              <a:rPr sz="2650" b="1" spc="-150" dirty="0">
                <a:latin typeface="Times New Roman"/>
                <a:cs typeface="Times New Roman"/>
              </a:rPr>
              <a:t>A</a:t>
            </a:r>
            <a:r>
              <a:rPr sz="2650" b="1" spc="25" dirty="0">
                <a:latin typeface="Times New Roman"/>
                <a:cs typeface="Times New Roman"/>
              </a:rPr>
              <a:t>ud</a:t>
            </a:r>
            <a:r>
              <a:rPr sz="2650" b="1" spc="20" dirty="0">
                <a:latin typeface="Times New Roman"/>
                <a:cs typeface="Times New Roman"/>
              </a:rPr>
              <a:t>i</a:t>
            </a:r>
            <a:r>
              <a:rPr sz="2650" b="1" spc="25" dirty="0">
                <a:latin typeface="Times New Roman"/>
                <a:cs typeface="Times New Roman"/>
              </a:rPr>
              <a:t>t</a:t>
            </a:r>
            <a:endParaRPr sz="2650">
              <a:latin typeface="Times New Roman"/>
              <a:cs typeface="Times New Roman"/>
            </a:endParaRPr>
          </a:p>
          <a:p>
            <a:pPr marL="352425" marR="43180" indent="-302260" algn="just">
              <a:lnSpc>
                <a:spcPct val="89700"/>
              </a:lnSpc>
              <a:spcBef>
                <a:spcPts val="665"/>
              </a:spcBef>
            </a:pPr>
            <a:r>
              <a:rPr sz="2650" spc="-114" dirty="0">
                <a:latin typeface="Times New Roman"/>
                <a:cs typeface="Times New Roman"/>
              </a:rPr>
              <a:t>Continuous </a:t>
            </a:r>
            <a:r>
              <a:rPr sz="2650" spc="-110" dirty="0">
                <a:latin typeface="Times New Roman"/>
                <a:cs typeface="Times New Roman"/>
              </a:rPr>
              <a:t>audit </a:t>
            </a:r>
            <a:r>
              <a:rPr sz="2650" spc="-170" dirty="0">
                <a:latin typeface="Times New Roman"/>
                <a:cs typeface="Times New Roman"/>
              </a:rPr>
              <a:t>is </a:t>
            </a:r>
            <a:r>
              <a:rPr sz="2650" spc="-130" dirty="0">
                <a:latin typeface="Times New Roman"/>
                <a:cs typeface="Times New Roman"/>
              </a:rPr>
              <a:t>defined </a:t>
            </a:r>
            <a:r>
              <a:rPr sz="2650" spc="-210" dirty="0">
                <a:latin typeface="Times New Roman"/>
                <a:cs typeface="Times New Roman"/>
              </a:rPr>
              <a:t>by </a:t>
            </a:r>
            <a:r>
              <a:rPr sz="2650" b="1" spc="-110" dirty="0">
                <a:latin typeface="Times New Roman"/>
                <a:cs typeface="Times New Roman"/>
              </a:rPr>
              <a:t>R.C. </a:t>
            </a:r>
            <a:r>
              <a:rPr sz="2650" b="1" spc="-50" dirty="0">
                <a:latin typeface="Times New Roman"/>
                <a:cs typeface="Times New Roman"/>
              </a:rPr>
              <a:t>Williams </a:t>
            </a:r>
            <a:r>
              <a:rPr sz="2650" spc="-220" dirty="0">
                <a:latin typeface="Times New Roman"/>
                <a:cs typeface="Times New Roman"/>
              </a:rPr>
              <a:t>as </a:t>
            </a:r>
            <a:r>
              <a:rPr sz="2650" spc="-120" dirty="0">
                <a:latin typeface="Times New Roman"/>
                <a:cs typeface="Times New Roman"/>
              </a:rPr>
              <a:t>one </a:t>
            </a:r>
            <a:r>
              <a:rPr sz="2650" spc="-114" dirty="0">
                <a:latin typeface="Times New Roman"/>
                <a:cs typeface="Times New Roman"/>
              </a:rPr>
              <a:t>where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95" dirty="0">
                <a:latin typeface="Times New Roman"/>
                <a:cs typeface="Times New Roman"/>
              </a:rPr>
              <a:t>auditor </a:t>
            </a:r>
            <a:r>
              <a:rPr sz="2650" spc="-185" dirty="0">
                <a:latin typeface="Times New Roman"/>
                <a:cs typeface="Times New Roman"/>
              </a:rPr>
              <a:t>is </a:t>
            </a:r>
            <a:r>
              <a:rPr sz="2650" spc="-18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constantly </a:t>
            </a:r>
            <a:r>
              <a:rPr sz="2650" spc="-60" dirty="0">
                <a:latin typeface="Times New Roman"/>
                <a:cs typeface="Times New Roman"/>
              </a:rPr>
              <a:t>or </a:t>
            </a:r>
            <a:r>
              <a:rPr sz="2650" spc="-114" dirty="0">
                <a:latin typeface="Times New Roman"/>
                <a:cs typeface="Times New Roman"/>
              </a:rPr>
              <a:t>at </a:t>
            </a:r>
            <a:r>
              <a:rPr sz="2650" spc="-105" dirty="0">
                <a:latin typeface="Times New Roman"/>
                <a:cs typeface="Times New Roman"/>
              </a:rPr>
              <a:t>(regular </a:t>
            </a:r>
            <a:r>
              <a:rPr sz="2650" spc="-45" dirty="0">
                <a:latin typeface="Times New Roman"/>
                <a:cs typeface="Times New Roman"/>
              </a:rPr>
              <a:t>or </a:t>
            </a:r>
            <a:r>
              <a:rPr sz="2650" spc="-90" dirty="0">
                <a:latin typeface="Times New Roman"/>
                <a:cs typeface="Times New Roman"/>
              </a:rPr>
              <a:t>irregular) </a:t>
            </a:r>
            <a:r>
              <a:rPr sz="2650" spc="-114" dirty="0">
                <a:latin typeface="Times New Roman"/>
                <a:cs typeface="Times New Roman"/>
              </a:rPr>
              <a:t>intervals </a:t>
            </a:r>
            <a:r>
              <a:rPr sz="2650" spc="-160" dirty="0">
                <a:latin typeface="Times New Roman"/>
                <a:cs typeface="Times New Roman"/>
              </a:rPr>
              <a:t>engaged </a:t>
            </a:r>
            <a:r>
              <a:rPr sz="2650" spc="-140" dirty="0">
                <a:latin typeface="Times New Roman"/>
                <a:cs typeface="Times New Roman"/>
              </a:rPr>
              <a:t>in </a:t>
            </a:r>
            <a:r>
              <a:rPr sz="2650" spc="-150" dirty="0">
                <a:latin typeface="Times New Roman"/>
                <a:cs typeface="Times New Roman"/>
              </a:rPr>
              <a:t>checking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accounts </a:t>
            </a:r>
            <a:r>
              <a:rPr sz="2650" spc="-110" dirty="0">
                <a:latin typeface="Times New Roman"/>
                <a:cs typeface="Times New Roman"/>
              </a:rPr>
              <a:t>during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60" dirty="0">
                <a:latin typeface="Times New Roman"/>
                <a:cs typeface="Times New Roman"/>
              </a:rPr>
              <a:t>period. </a:t>
            </a:r>
            <a:r>
              <a:rPr sz="2650" spc="-120" dirty="0">
                <a:latin typeface="Times New Roman"/>
                <a:cs typeface="Times New Roman"/>
              </a:rPr>
              <a:t>Continuous </a:t>
            </a:r>
            <a:r>
              <a:rPr sz="2650" spc="-160" dirty="0">
                <a:latin typeface="Times New Roman"/>
                <a:cs typeface="Times New Roman"/>
              </a:rPr>
              <a:t>Audit </a:t>
            </a:r>
            <a:r>
              <a:rPr sz="2650" spc="-170" dirty="0">
                <a:latin typeface="Times New Roman"/>
                <a:cs typeface="Times New Roman"/>
              </a:rPr>
              <a:t>means </a:t>
            </a:r>
            <a:r>
              <a:rPr sz="2650" spc="-160" dirty="0">
                <a:latin typeface="Times New Roman"/>
                <a:cs typeface="Times New Roman"/>
              </a:rPr>
              <a:t>an </a:t>
            </a:r>
            <a:r>
              <a:rPr sz="2650" spc="-114" dirty="0">
                <a:latin typeface="Times New Roman"/>
                <a:cs typeface="Times New Roman"/>
              </a:rPr>
              <a:t>audit at </a:t>
            </a:r>
            <a:r>
              <a:rPr sz="2650" spc="-110" dirty="0">
                <a:latin typeface="Times New Roman"/>
                <a:cs typeface="Times New Roman"/>
              </a:rPr>
              <a:t>regular 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intervals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throughout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accounting</a:t>
            </a:r>
            <a:r>
              <a:rPr sz="2650" spc="-13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year.</a:t>
            </a:r>
            <a:r>
              <a:rPr sz="2650" spc="-135" dirty="0">
                <a:latin typeface="Times New Roman"/>
                <a:cs typeface="Times New Roman"/>
              </a:rPr>
              <a:t> Generally,</a:t>
            </a:r>
            <a:r>
              <a:rPr sz="2650" spc="-13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audit</a:t>
            </a:r>
            <a:r>
              <a:rPr sz="2650" spc="42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work </a:t>
            </a:r>
            <a:r>
              <a:rPr sz="2650" spc="-13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begins </a:t>
            </a:r>
            <a:r>
              <a:rPr sz="2650" spc="-95" dirty="0">
                <a:latin typeface="Times New Roman"/>
                <a:cs typeface="Times New Roman"/>
              </a:rPr>
              <a:t>after the </a:t>
            </a:r>
            <a:r>
              <a:rPr sz="2650" spc="-135" dirty="0">
                <a:latin typeface="Times New Roman"/>
                <a:cs typeface="Times New Roman"/>
              </a:rPr>
              <a:t>accounting </a:t>
            </a:r>
            <a:r>
              <a:rPr sz="2650" spc="-140" dirty="0">
                <a:latin typeface="Times New Roman"/>
                <a:cs typeface="Times New Roman"/>
              </a:rPr>
              <a:t>year </a:t>
            </a:r>
            <a:r>
              <a:rPr sz="2650" spc="-170" dirty="0">
                <a:latin typeface="Times New Roman"/>
                <a:cs typeface="Times New Roman"/>
              </a:rPr>
              <a:t>is </a:t>
            </a:r>
            <a:r>
              <a:rPr sz="2650" spc="-150" dirty="0">
                <a:latin typeface="Times New Roman"/>
                <a:cs typeface="Times New Roman"/>
              </a:rPr>
              <a:t>over. </a:t>
            </a:r>
            <a:r>
              <a:rPr sz="2650" spc="-170" dirty="0">
                <a:latin typeface="Times New Roman"/>
                <a:cs typeface="Times New Roman"/>
              </a:rPr>
              <a:t>But </a:t>
            </a:r>
            <a:r>
              <a:rPr sz="2650" spc="-125" dirty="0">
                <a:latin typeface="Times New Roman"/>
                <a:cs typeface="Times New Roman"/>
              </a:rPr>
              <a:t>in </a:t>
            </a:r>
            <a:r>
              <a:rPr sz="2650" spc="-175" dirty="0">
                <a:latin typeface="Times New Roman"/>
                <a:cs typeface="Times New Roman"/>
              </a:rPr>
              <a:t>case </a:t>
            </a:r>
            <a:r>
              <a:rPr sz="2650" spc="-170" dirty="0">
                <a:latin typeface="Times New Roman"/>
                <a:cs typeface="Times New Roman"/>
              </a:rPr>
              <a:t>of </a:t>
            </a:r>
            <a:r>
              <a:rPr sz="2650" spc="-114" dirty="0">
                <a:latin typeface="Times New Roman"/>
                <a:cs typeface="Times New Roman"/>
              </a:rPr>
              <a:t>Continuous </a:t>
            </a:r>
            <a:r>
              <a:rPr sz="2650" spc="-110" dirty="0">
                <a:latin typeface="Times New Roman"/>
                <a:cs typeface="Times New Roman"/>
              </a:rPr>
              <a:t>Audit, 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work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begins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accounting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year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itself.</a:t>
            </a:r>
            <a:endParaRPr sz="2650">
              <a:latin typeface="Times New Roman"/>
              <a:cs typeface="Times New Roman"/>
            </a:endParaRPr>
          </a:p>
          <a:p>
            <a:pPr marL="352425" marR="55244" algn="just">
              <a:lnSpc>
                <a:spcPct val="89700"/>
              </a:lnSpc>
              <a:spcBef>
                <a:spcPts val="650"/>
              </a:spcBef>
            </a:pPr>
            <a:r>
              <a:rPr sz="2650" b="1" i="1" spc="-260" dirty="0">
                <a:latin typeface="Times New Roman"/>
                <a:cs typeface="Times New Roman"/>
              </a:rPr>
              <a:t>For </a:t>
            </a:r>
            <a:r>
              <a:rPr sz="2650" b="1" i="1" spc="-75" dirty="0">
                <a:latin typeface="Times New Roman"/>
                <a:cs typeface="Times New Roman"/>
              </a:rPr>
              <a:t>example</a:t>
            </a:r>
            <a:r>
              <a:rPr sz="2650" spc="-75" dirty="0">
                <a:latin typeface="Times New Roman"/>
                <a:cs typeface="Times New Roman"/>
              </a:rPr>
              <a:t>, </a:t>
            </a:r>
            <a:r>
              <a:rPr sz="2650" spc="-165" dirty="0">
                <a:latin typeface="Times New Roman"/>
                <a:cs typeface="Times New Roman"/>
              </a:rPr>
              <a:t>if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35" dirty="0">
                <a:latin typeface="Times New Roman"/>
                <a:cs typeface="Times New Roman"/>
              </a:rPr>
              <a:t>accounting </a:t>
            </a:r>
            <a:r>
              <a:rPr sz="2650" spc="-145" dirty="0">
                <a:latin typeface="Times New Roman"/>
                <a:cs typeface="Times New Roman"/>
              </a:rPr>
              <a:t>year </a:t>
            </a:r>
            <a:r>
              <a:rPr sz="2650" spc="-150" dirty="0">
                <a:latin typeface="Times New Roman"/>
                <a:cs typeface="Times New Roman"/>
              </a:rPr>
              <a:t>begins </a:t>
            </a:r>
            <a:r>
              <a:rPr sz="2650" spc="-114" dirty="0">
                <a:latin typeface="Times New Roman"/>
                <a:cs typeface="Times New Roman"/>
              </a:rPr>
              <a:t>on </a:t>
            </a:r>
            <a:r>
              <a:rPr sz="2650" spc="-80" dirty="0">
                <a:latin typeface="Times New Roman"/>
                <a:cs typeface="Times New Roman"/>
              </a:rPr>
              <a:t>1</a:t>
            </a:r>
            <a:r>
              <a:rPr sz="2625" spc="-120" baseline="25396" dirty="0">
                <a:latin typeface="Times New Roman"/>
                <a:cs typeface="Times New Roman"/>
              </a:rPr>
              <a:t>st </a:t>
            </a:r>
            <a:r>
              <a:rPr sz="2650" spc="-125" dirty="0">
                <a:latin typeface="Times New Roman"/>
                <a:cs typeface="Times New Roman"/>
              </a:rPr>
              <a:t>April </a:t>
            </a:r>
            <a:r>
              <a:rPr sz="2650" spc="-130" dirty="0">
                <a:latin typeface="Times New Roman"/>
                <a:cs typeface="Times New Roman"/>
              </a:rPr>
              <a:t>2002 </a:t>
            </a:r>
            <a:r>
              <a:rPr sz="2650" spc="-165" dirty="0">
                <a:latin typeface="Times New Roman"/>
                <a:cs typeface="Times New Roman"/>
              </a:rPr>
              <a:t>and </a:t>
            </a:r>
            <a:r>
              <a:rPr sz="2650" spc="-150" dirty="0">
                <a:latin typeface="Times New Roman"/>
                <a:cs typeface="Times New Roman"/>
              </a:rPr>
              <a:t>ends </a:t>
            </a:r>
            <a:r>
              <a:rPr sz="2650" spc="-130" dirty="0">
                <a:latin typeface="Times New Roman"/>
                <a:cs typeface="Times New Roman"/>
              </a:rPr>
              <a:t>on </a:t>
            </a:r>
            <a:r>
              <a:rPr sz="2650" spc="-125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31</a:t>
            </a:r>
            <a:r>
              <a:rPr sz="2625" spc="-135" baseline="25396" dirty="0">
                <a:latin typeface="Times New Roman"/>
                <a:cs typeface="Times New Roman"/>
              </a:rPr>
              <a:t>st</a:t>
            </a:r>
            <a:r>
              <a:rPr sz="2625" spc="-127" baseline="25396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March, 2003 </a:t>
            </a:r>
            <a:r>
              <a:rPr sz="2650" spc="-130" dirty="0">
                <a:latin typeface="Times New Roman"/>
                <a:cs typeface="Times New Roman"/>
              </a:rPr>
              <a:t>normally, </a:t>
            </a:r>
            <a:r>
              <a:rPr sz="2650" spc="-110" dirty="0">
                <a:latin typeface="Times New Roman"/>
                <a:cs typeface="Times New Roman"/>
              </a:rPr>
              <a:t>audit </a:t>
            </a:r>
            <a:r>
              <a:rPr sz="2650" spc="-135" dirty="0">
                <a:latin typeface="Times New Roman"/>
                <a:cs typeface="Times New Roman"/>
              </a:rPr>
              <a:t>work </a:t>
            </a:r>
            <a:r>
              <a:rPr sz="2650" spc="-140" dirty="0">
                <a:latin typeface="Times New Roman"/>
                <a:cs typeface="Times New Roman"/>
              </a:rPr>
              <a:t>would begin </a:t>
            </a:r>
            <a:r>
              <a:rPr sz="2650" spc="-125" dirty="0">
                <a:latin typeface="Times New Roman"/>
                <a:cs typeface="Times New Roman"/>
              </a:rPr>
              <a:t>in April </a:t>
            </a:r>
            <a:r>
              <a:rPr sz="2650" spc="-114" dirty="0">
                <a:latin typeface="Times New Roman"/>
                <a:cs typeface="Times New Roman"/>
              </a:rPr>
              <a:t>2003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continue </a:t>
            </a:r>
            <a:r>
              <a:rPr sz="2650" spc="-90" dirty="0">
                <a:latin typeface="Times New Roman"/>
                <a:cs typeface="Times New Roman"/>
              </a:rPr>
              <a:t>thereafter. </a:t>
            </a:r>
            <a:r>
              <a:rPr sz="2650" spc="-170" dirty="0">
                <a:latin typeface="Times New Roman"/>
                <a:cs typeface="Times New Roman"/>
              </a:rPr>
              <a:t>But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in </a:t>
            </a:r>
            <a:r>
              <a:rPr sz="2650" spc="-175" dirty="0">
                <a:latin typeface="Times New Roman"/>
                <a:cs typeface="Times New Roman"/>
              </a:rPr>
              <a:t>case</a:t>
            </a:r>
            <a:r>
              <a:rPr sz="2650" spc="-17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14" dirty="0">
                <a:latin typeface="Times New Roman"/>
                <a:cs typeface="Times New Roman"/>
              </a:rPr>
              <a:t>Continuous </a:t>
            </a:r>
            <a:r>
              <a:rPr sz="2650" spc="-155" dirty="0">
                <a:latin typeface="Times New Roman"/>
                <a:cs typeface="Times New Roman"/>
              </a:rPr>
              <a:t>Audit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125" dirty="0">
                <a:latin typeface="Times New Roman"/>
                <a:cs typeface="Times New Roman"/>
              </a:rPr>
              <a:t>work </a:t>
            </a:r>
            <a:r>
              <a:rPr sz="2650" spc="-145" dirty="0">
                <a:latin typeface="Times New Roman"/>
                <a:cs typeface="Times New Roman"/>
              </a:rPr>
              <a:t>would </a:t>
            </a:r>
            <a:r>
              <a:rPr sz="2650" spc="-14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begin</a:t>
            </a:r>
            <a:r>
              <a:rPr sz="2650" spc="-13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in</a:t>
            </a:r>
            <a:r>
              <a:rPr sz="2650" spc="-135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April</a:t>
            </a:r>
            <a:r>
              <a:rPr sz="2650" spc="-125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2002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itself</a:t>
            </a:r>
            <a:r>
              <a:rPr sz="2650" spc="-12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continue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at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regular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intervals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80" dirty="0">
                <a:latin typeface="Times New Roman"/>
                <a:cs typeface="Times New Roman"/>
              </a:rPr>
              <a:t>till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65" dirty="0">
                <a:latin typeface="Times New Roman"/>
                <a:cs typeface="Times New Roman"/>
              </a:rPr>
              <a:t>it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is 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complete. </a:t>
            </a:r>
            <a:r>
              <a:rPr sz="2650" spc="-165" dirty="0">
                <a:latin typeface="Times New Roman"/>
                <a:cs typeface="Times New Roman"/>
              </a:rPr>
              <a:t>Thus</a:t>
            </a:r>
            <a:r>
              <a:rPr sz="2650" spc="-16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in </a:t>
            </a:r>
            <a:r>
              <a:rPr sz="2650" spc="-120" dirty="0">
                <a:latin typeface="Times New Roman"/>
                <a:cs typeface="Times New Roman"/>
              </a:rPr>
              <a:t>Continuous </a:t>
            </a:r>
            <a:r>
              <a:rPr sz="2650" spc="-114" dirty="0">
                <a:latin typeface="Times New Roman"/>
                <a:cs typeface="Times New Roman"/>
              </a:rPr>
              <a:t>Audit, </a:t>
            </a:r>
            <a:r>
              <a:rPr sz="2650" spc="-135" dirty="0">
                <a:latin typeface="Times New Roman"/>
                <a:cs typeface="Times New Roman"/>
              </a:rPr>
              <a:t>accounting </a:t>
            </a:r>
            <a:r>
              <a:rPr sz="2650" spc="-145" dirty="0">
                <a:latin typeface="Times New Roman"/>
                <a:cs typeface="Times New Roman"/>
              </a:rPr>
              <a:t>and </a:t>
            </a:r>
            <a:r>
              <a:rPr sz="2650" spc="-130" dirty="0">
                <a:latin typeface="Times New Roman"/>
                <a:cs typeface="Times New Roman"/>
              </a:rPr>
              <a:t>auditing </a:t>
            </a:r>
            <a:r>
              <a:rPr sz="2650" spc="-135" dirty="0">
                <a:latin typeface="Times New Roman"/>
                <a:cs typeface="Times New Roman"/>
              </a:rPr>
              <a:t>work </a:t>
            </a:r>
            <a:r>
              <a:rPr sz="2650" spc="-170" dirty="0">
                <a:latin typeface="Times New Roman"/>
                <a:cs typeface="Times New Roman"/>
              </a:rPr>
              <a:t>is 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done </a:t>
            </a:r>
            <a:r>
              <a:rPr sz="2650" spc="-130" dirty="0">
                <a:latin typeface="Times New Roman"/>
                <a:cs typeface="Times New Roman"/>
              </a:rPr>
              <a:t>almost </a:t>
            </a:r>
            <a:r>
              <a:rPr sz="2650" spc="-145" dirty="0">
                <a:latin typeface="Times New Roman"/>
                <a:cs typeface="Times New Roman"/>
              </a:rPr>
              <a:t>side </a:t>
            </a:r>
            <a:r>
              <a:rPr sz="2650" spc="-225" dirty="0">
                <a:latin typeface="Times New Roman"/>
                <a:cs typeface="Times New Roman"/>
              </a:rPr>
              <a:t>by </a:t>
            </a:r>
            <a:r>
              <a:rPr sz="2650" spc="-100" dirty="0">
                <a:latin typeface="Times New Roman"/>
                <a:cs typeface="Times New Roman"/>
              </a:rPr>
              <a:t>side. </a:t>
            </a:r>
            <a:r>
              <a:rPr sz="2650" spc="-114" dirty="0">
                <a:latin typeface="Times New Roman"/>
                <a:cs typeface="Times New Roman"/>
              </a:rPr>
              <a:t>Continuous Audit, </a:t>
            </a:r>
            <a:r>
              <a:rPr sz="2650" spc="-160" dirty="0">
                <a:latin typeface="Times New Roman"/>
                <a:cs typeface="Times New Roman"/>
              </a:rPr>
              <a:t>however, </a:t>
            </a:r>
            <a:r>
              <a:rPr sz="2650" spc="-135" dirty="0">
                <a:latin typeface="Times New Roman"/>
                <a:cs typeface="Times New Roman"/>
              </a:rPr>
              <a:t>does </a:t>
            </a:r>
            <a:r>
              <a:rPr sz="2650" spc="-65" dirty="0">
                <a:latin typeface="Times New Roman"/>
                <a:cs typeface="Times New Roman"/>
              </a:rPr>
              <a:t>not </a:t>
            </a:r>
            <a:r>
              <a:rPr sz="2650" spc="-155" dirty="0">
                <a:latin typeface="Times New Roman"/>
                <a:cs typeface="Times New Roman"/>
              </a:rPr>
              <a:t>mean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audit </a:t>
            </a:r>
            <a:r>
              <a:rPr sz="2650" spc="-125" dirty="0">
                <a:latin typeface="Times New Roman"/>
                <a:cs typeface="Times New Roman"/>
              </a:rPr>
              <a:t>work </a:t>
            </a:r>
            <a:r>
              <a:rPr sz="2650" spc="-165" dirty="0">
                <a:latin typeface="Times New Roman"/>
                <a:cs typeface="Times New Roman"/>
              </a:rPr>
              <a:t>goes</a:t>
            </a:r>
            <a:r>
              <a:rPr sz="2650" spc="-16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on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for </a:t>
            </a:r>
            <a:r>
              <a:rPr sz="2650" spc="-125" dirty="0">
                <a:latin typeface="Times New Roman"/>
                <a:cs typeface="Times New Roman"/>
              </a:rPr>
              <a:t>365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days</a:t>
            </a:r>
            <a:r>
              <a:rPr sz="2650" spc="-210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of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45" dirty="0">
                <a:latin typeface="Times New Roman"/>
                <a:cs typeface="Times New Roman"/>
              </a:rPr>
              <a:t>year. </a:t>
            </a:r>
            <a:r>
              <a:rPr sz="2650" spc="-140" dirty="0">
                <a:latin typeface="Times New Roman"/>
                <a:cs typeface="Times New Roman"/>
              </a:rPr>
              <a:t>The</a:t>
            </a:r>
            <a:r>
              <a:rPr sz="2650" spc="-13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auditor </a:t>
            </a:r>
            <a:r>
              <a:rPr sz="2650" spc="-240" dirty="0">
                <a:latin typeface="Times New Roman"/>
                <a:cs typeface="Times New Roman"/>
              </a:rPr>
              <a:t>may</a:t>
            </a:r>
            <a:r>
              <a:rPr sz="2650" spc="-235" dirty="0">
                <a:latin typeface="Times New Roman"/>
                <a:cs typeface="Times New Roman"/>
              </a:rPr>
              <a:t> </a:t>
            </a:r>
            <a:r>
              <a:rPr sz="2650" spc="-175" dirty="0">
                <a:latin typeface="Times New Roman"/>
                <a:cs typeface="Times New Roman"/>
              </a:rPr>
              <a:t>make </a:t>
            </a:r>
            <a:r>
              <a:rPr sz="2650" spc="-17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periodical </a:t>
            </a:r>
            <a:r>
              <a:rPr sz="2650" spc="-110" dirty="0">
                <a:latin typeface="Times New Roman"/>
                <a:cs typeface="Times New Roman"/>
              </a:rPr>
              <a:t>visits, </a:t>
            </a:r>
            <a:r>
              <a:rPr sz="2650" spc="-225" dirty="0">
                <a:latin typeface="Times New Roman"/>
                <a:cs typeface="Times New Roman"/>
              </a:rPr>
              <a:t>say,</a:t>
            </a:r>
            <a:r>
              <a:rPr sz="2650" spc="-22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every</a:t>
            </a:r>
            <a:r>
              <a:rPr sz="2650" spc="-14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two </a:t>
            </a:r>
            <a:r>
              <a:rPr sz="2650" spc="-45" dirty="0">
                <a:latin typeface="Times New Roman"/>
                <a:cs typeface="Times New Roman"/>
              </a:rPr>
              <a:t>or </a:t>
            </a:r>
            <a:r>
              <a:rPr sz="2650" spc="-75" dirty="0">
                <a:latin typeface="Times New Roman"/>
                <a:cs typeface="Times New Roman"/>
              </a:rPr>
              <a:t>three </a:t>
            </a:r>
            <a:r>
              <a:rPr sz="2650" spc="-130" dirty="0">
                <a:latin typeface="Times New Roman"/>
                <a:cs typeface="Times New Roman"/>
              </a:rPr>
              <a:t>months </a:t>
            </a:r>
            <a:r>
              <a:rPr sz="2650" spc="-110" dirty="0">
                <a:latin typeface="Times New Roman"/>
                <a:cs typeface="Times New Roman"/>
              </a:rPr>
              <a:t>during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145" dirty="0">
                <a:latin typeface="Times New Roman"/>
                <a:cs typeface="Times New Roman"/>
              </a:rPr>
              <a:t>year</a:t>
            </a:r>
            <a:r>
              <a:rPr sz="2650" spc="-14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350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at 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270" dirty="0">
                <a:latin typeface="Times New Roman"/>
                <a:cs typeface="Times New Roman"/>
              </a:rPr>
              <a:t>y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254" dirty="0">
                <a:latin typeface="Times New Roman"/>
                <a:cs typeface="Times New Roman"/>
              </a:rPr>
              <a:t>w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254" dirty="0">
                <a:latin typeface="Times New Roman"/>
                <a:cs typeface="Times New Roman"/>
              </a:rPr>
              <a:t>w</a:t>
            </a:r>
            <a:r>
              <a:rPr sz="2650" spc="-114" dirty="0">
                <a:latin typeface="Times New Roman"/>
                <a:cs typeface="Times New Roman"/>
              </a:rPr>
              <a:t>ou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90" dirty="0">
                <a:latin typeface="Times New Roman"/>
                <a:cs typeface="Times New Roman"/>
              </a:rPr>
              <a:t>r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05" dirty="0">
                <a:latin typeface="Times New Roman"/>
                <a:cs typeface="Times New Roman"/>
              </a:rPr>
              <a:t>l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oun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430027" y="7035311"/>
            <a:ext cx="251460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9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20547" y="575565"/>
            <a:ext cx="3315970" cy="49593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050" spc="-50" dirty="0"/>
              <a:t>M</a:t>
            </a:r>
            <a:r>
              <a:rPr sz="3050" spc="-70" dirty="0"/>
              <a:t>ea</a:t>
            </a:r>
            <a:r>
              <a:rPr sz="3050" spc="-175" dirty="0"/>
              <a:t>n</a:t>
            </a:r>
            <a:r>
              <a:rPr sz="3050" spc="-140" dirty="0"/>
              <a:t>i</a:t>
            </a:r>
            <a:r>
              <a:rPr sz="3050" spc="-204" dirty="0"/>
              <a:t>n</a:t>
            </a:r>
            <a:r>
              <a:rPr sz="3050" spc="-350" dirty="0"/>
              <a:t>g</a:t>
            </a:r>
            <a:r>
              <a:rPr sz="3050" spc="-114" dirty="0"/>
              <a:t> </a:t>
            </a:r>
            <a:r>
              <a:rPr sz="3050" spc="-265" dirty="0"/>
              <a:t>o</a:t>
            </a:r>
            <a:r>
              <a:rPr sz="3050" spc="-95" dirty="0"/>
              <a:t>f</a:t>
            </a:r>
            <a:r>
              <a:rPr sz="3050" spc="-110" dirty="0"/>
              <a:t> </a:t>
            </a:r>
            <a:r>
              <a:rPr sz="3050" spc="-575" dirty="0"/>
              <a:t>A</a:t>
            </a:r>
            <a:r>
              <a:rPr sz="3050" spc="-200" dirty="0"/>
              <a:t>u</a:t>
            </a:r>
            <a:r>
              <a:rPr sz="3050" spc="-170" dirty="0"/>
              <a:t>d</a:t>
            </a:r>
            <a:r>
              <a:rPr sz="3050" spc="-140" dirty="0"/>
              <a:t>i</a:t>
            </a:r>
            <a:r>
              <a:rPr sz="3050" spc="-65" dirty="0"/>
              <a:t>t</a:t>
            </a:r>
            <a:r>
              <a:rPr sz="3050" spc="-140" dirty="0"/>
              <a:t>i</a:t>
            </a:r>
            <a:r>
              <a:rPr sz="3050" spc="-204" dirty="0"/>
              <a:t>n</a:t>
            </a:r>
            <a:r>
              <a:rPr sz="3050" spc="-350" dirty="0"/>
              <a:t>g</a:t>
            </a:r>
            <a:endParaRPr sz="3050"/>
          </a:p>
        </p:txBody>
      </p:sp>
      <p:sp>
        <p:nvSpPr>
          <p:cNvPr id="3" name="object 3"/>
          <p:cNvSpPr/>
          <p:nvPr/>
        </p:nvSpPr>
        <p:spPr>
          <a:xfrm>
            <a:off x="3634740" y="1010412"/>
            <a:ext cx="3291840" cy="20320"/>
          </a:xfrm>
          <a:custGeom>
            <a:avLst/>
            <a:gdLst/>
            <a:ahLst/>
            <a:cxnLst/>
            <a:rect l="l" t="t" r="r" b="b"/>
            <a:pathLst>
              <a:path w="3291840" h="20319">
                <a:moveTo>
                  <a:pt x="3291840" y="19812"/>
                </a:moveTo>
                <a:lnTo>
                  <a:pt x="0" y="19812"/>
                </a:lnTo>
                <a:lnTo>
                  <a:pt x="0" y="0"/>
                </a:lnTo>
                <a:lnTo>
                  <a:pt x="3291840" y="0"/>
                </a:lnTo>
                <a:lnTo>
                  <a:pt x="3291840" y="198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65386" y="1358912"/>
            <a:ext cx="8926830" cy="5071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39725" marR="31115" indent="-302260" algn="just">
              <a:lnSpc>
                <a:spcPct val="100400"/>
              </a:lnSpc>
              <a:spcBef>
                <a:spcPts val="90"/>
              </a:spcBef>
              <a:buClr>
                <a:srgbClr val="D34816"/>
              </a:buClr>
              <a:buSzPct val="84210"/>
              <a:buChar char="●"/>
              <a:tabLst>
                <a:tab pos="340360" algn="l"/>
              </a:tabLst>
            </a:pPr>
            <a:r>
              <a:rPr sz="2850" spc="-140" dirty="0">
                <a:latin typeface="Times New Roman"/>
                <a:cs typeface="Times New Roman"/>
              </a:rPr>
              <a:t>The </a:t>
            </a:r>
            <a:r>
              <a:rPr sz="2850" spc="-100" dirty="0">
                <a:latin typeface="Times New Roman"/>
                <a:cs typeface="Times New Roman"/>
              </a:rPr>
              <a:t>origin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135" dirty="0">
                <a:latin typeface="Times New Roman"/>
                <a:cs typeface="Times New Roman"/>
              </a:rPr>
              <a:t>auditing </a:t>
            </a:r>
            <a:r>
              <a:rPr sz="2850" spc="-235" dirty="0">
                <a:latin typeface="Times New Roman"/>
                <a:cs typeface="Times New Roman"/>
              </a:rPr>
              <a:t>may</a:t>
            </a:r>
            <a:r>
              <a:rPr sz="2850" spc="-229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be </a:t>
            </a:r>
            <a:r>
              <a:rPr sz="2850" spc="-95" dirty="0">
                <a:latin typeface="Times New Roman"/>
                <a:cs typeface="Times New Roman"/>
              </a:rPr>
              <a:t>traced </a:t>
            </a:r>
            <a:r>
              <a:rPr sz="2850" spc="-165" dirty="0">
                <a:latin typeface="Times New Roman"/>
                <a:cs typeface="Times New Roman"/>
              </a:rPr>
              <a:t>back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90" dirty="0">
                <a:latin typeface="Times New Roman"/>
                <a:cs typeface="Times New Roman"/>
              </a:rPr>
              <a:t>18</a:t>
            </a:r>
            <a:r>
              <a:rPr sz="2850" spc="-135" baseline="24853" dirty="0">
                <a:latin typeface="Times New Roman"/>
                <a:cs typeface="Times New Roman"/>
              </a:rPr>
              <a:t>th</a:t>
            </a:r>
            <a:r>
              <a:rPr sz="2850" spc="442" baseline="24853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century 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when </a:t>
            </a:r>
            <a:r>
              <a:rPr sz="2850" spc="-95" dirty="0">
                <a:latin typeface="Times New Roman"/>
                <a:cs typeface="Times New Roman"/>
              </a:rPr>
              <a:t>the </a:t>
            </a:r>
            <a:r>
              <a:rPr sz="2850" spc="-110" dirty="0">
                <a:latin typeface="Times New Roman"/>
                <a:cs typeface="Times New Roman"/>
              </a:rPr>
              <a:t>practice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140" dirty="0">
                <a:latin typeface="Times New Roman"/>
                <a:cs typeface="Times New Roman"/>
              </a:rPr>
              <a:t>large-scale </a:t>
            </a:r>
            <a:r>
              <a:rPr sz="2850" spc="-100" dirty="0">
                <a:latin typeface="Times New Roman"/>
                <a:cs typeface="Times New Roman"/>
              </a:rPr>
              <a:t>production </a:t>
            </a:r>
            <a:r>
              <a:rPr sz="2850" spc="-204" dirty="0">
                <a:latin typeface="Times New Roman"/>
                <a:cs typeface="Times New Roman"/>
              </a:rPr>
              <a:t>was </a:t>
            </a:r>
            <a:r>
              <a:rPr sz="2850" spc="-140" dirty="0">
                <a:latin typeface="Times New Roman"/>
                <a:cs typeface="Times New Roman"/>
              </a:rPr>
              <a:t>developed </a:t>
            </a:r>
            <a:r>
              <a:rPr sz="2850" spc="-229" dirty="0">
                <a:latin typeface="Times New Roman"/>
                <a:cs typeface="Times New Roman"/>
              </a:rPr>
              <a:t>as</a:t>
            </a:r>
            <a:r>
              <a:rPr sz="2850" spc="-225" dirty="0">
                <a:latin typeface="Times New Roman"/>
                <a:cs typeface="Times New Roman"/>
              </a:rPr>
              <a:t> a </a:t>
            </a:r>
            <a:r>
              <a:rPr sz="2850" spc="-220" dirty="0">
                <a:latin typeface="Times New Roman"/>
                <a:cs typeface="Times New Roman"/>
              </a:rPr>
              <a:t> </a:t>
            </a:r>
            <a:r>
              <a:rPr sz="2850" spc="-90" dirty="0">
                <a:latin typeface="Times New Roman"/>
                <a:cs typeface="Times New Roman"/>
              </a:rPr>
              <a:t>result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Industrial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Revolution.</a:t>
            </a:r>
            <a:endParaRPr sz="2850">
              <a:latin typeface="Times New Roman"/>
              <a:cs typeface="Times New Roman"/>
            </a:endParaRPr>
          </a:p>
          <a:p>
            <a:pPr marL="339725" marR="30480" indent="-302260" algn="just">
              <a:lnSpc>
                <a:spcPct val="100299"/>
              </a:lnSpc>
              <a:spcBef>
                <a:spcPts val="660"/>
              </a:spcBef>
              <a:buClr>
                <a:srgbClr val="D34816"/>
              </a:buClr>
              <a:buSzPct val="84210"/>
              <a:buChar char="●"/>
              <a:tabLst>
                <a:tab pos="340360" algn="l"/>
              </a:tabLst>
            </a:pPr>
            <a:r>
              <a:rPr sz="2850" spc="-85" dirty="0">
                <a:latin typeface="Times New Roman"/>
                <a:cs typeface="Times New Roman"/>
              </a:rPr>
              <a:t>It </a:t>
            </a:r>
            <a:r>
              <a:rPr sz="2850" spc="-180" dirty="0">
                <a:latin typeface="Times New Roman"/>
                <a:cs typeface="Times New Roman"/>
              </a:rPr>
              <a:t>is </a:t>
            </a:r>
            <a:r>
              <a:rPr sz="2850" spc="-135" dirty="0">
                <a:latin typeface="Times New Roman"/>
                <a:cs typeface="Times New Roman"/>
              </a:rPr>
              <a:t>found </a:t>
            </a:r>
            <a:r>
              <a:rPr sz="2850" spc="-95" dirty="0">
                <a:latin typeface="Times New Roman"/>
                <a:cs typeface="Times New Roman"/>
              </a:rPr>
              <a:t>that </a:t>
            </a:r>
            <a:r>
              <a:rPr sz="2850" spc="-155" dirty="0">
                <a:latin typeface="Times New Roman"/>
                <a:cs typeface="Times New Roman"/>
              </a:rPr>
              <a:t>some </a:t>
            </a:r>
            <a:r>
              <a:rPr sz="2850" spc="-165" dirty="0">
                <a:latin typeface="Times New Roman"/>
                <a:cs typeface="Times New Roman"/>
              </a:rPr>
              <a:t>systems </a:t>
            </a:r>
            <a:r>
              <a:rPr sz="2850" spc="-175" dirty="0">
                <a:latin typeface="Times New Roman"/>
                <a:cs typeface="Times New Roman"/>
              </a:rPr>
              <a:t>of </a:t>
            </a:r>
            <a:r>
              <a:rPr sz="2850" spc="-155" dirty="0">
                <a:latin typeface="Times New Roman"/>
                <a:cs typeface="Times New Roman"/>
              </a:rPr>
              <a:t>checks </a:t>
            </a:r>
            <a:r>
              <a:rPr sz="2850" spc="-160" dirty="0">
                <a:latin typeface="Times New Roman"/>
                <a:cs typeface="Times New Roman"/>
              </a:rPr>
              <a:t>and </a:t>
            </a:r>
            <a:r>
              <a:rPr sz="2850" spc="-110" dirty="0">
                <a:latin typeface="Times New Roman"/>
                <a:cs typeface="Times New Roman"/>
              </a:rPr>
              <a:t>counter-checks </a:t>
            </a:r>
            <a:r>
              <a:rPr sz="2850" spc="-120" dirty="0">
                <a:latin typeface="Times New Roman"/>
                <a:cs typeface="Times New Roman"/>
              </a:rPr>
              <a:t>were </a:t>
            </a:r>
            <a:r>
              <a:rPr sz="2850" spc="-114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applied </a:t>
            </a:r>
            <a:r>
              <a:rPr sz="2850" spc="-95" dirty="0">
                <a:latin typeface="Times New Roman"/>
                <a:cs typeface="Times New Roman"/>
              </a:rPr>
              <a:t>for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05" dirty="0">
                <a:latin typeface="Times New Roman"/>
                <a:cs typeface="Times New Roman"/>
              </a:rPr>
              <a:t>purpose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-15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maintaining</a:t>
            </a:r>
            <a:r>
              <a:rPr sz="2850" spc="-13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public</a:t>
            </a:r>
            <a:r>
              <a:rPr sz="2850" spc="-135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accounts, </a:t>
            </a:r>
            <a:r>
              <a:rPr sz="2850" spc="-70" dirty="0">
                <a:latin typeface="Times New Roman"/>
                <a:cs typeface="Times New Roman"/>
              </a:rPr>
              <a:t>rather 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accounts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140" dirty="0">
                <a:latin typeface="Times New Roman"/>
                <a:cs typeface="Times New Roman"/>
              </a:rPr>
              <a:t>public </a:t>
            </a:r>
            <a:r>
              <a:rPr sz="2850" spc="-105" dirty="0">
                <a:latin typeface="Times New Roman"/>
                <a:cs typeface="Times New Roman"/>
              </a:rPr>
              <a:t>institutions</a:t>
            </a:r>
            <a:r>
              <a:rPr sz="2850" spc="-100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as </a:t>
            </a:r>
            <a:r>
              <a:rPr sz="2850" spc="-140" dirty="0">
                <a:latin typeface="Times New Roman"/>
                <a:cs typeface="Times New Roman"/>
              </a:rPr>
              <a:t>early </a:t>
            </a:r>
            <a:r>
              <a:rPr sz="2850" spc="-215" dirty="0">
                <a:latin typeface="Times New Roman"/>
                <a:cs typeface="Times New Roman"/>
              </a:rPr>
              <a:t>as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225" dirty="0">
                <a:latin typeface="Times New Roman"/>
                <a:cs typeface="Times New Roman"/>
              </a:rPr>
              <a:t>days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25" dirty="0">
                <a:latin typeface="Times New Roman"/>
                <a:cs typeface="Times New Roman"/>
              </a:rPr>
              <a:t>ancient </a:t>
            </a:r>
            <a:r>
              <a:rPr sz="2850" spc="-120" dirty="0">
                <a:latin typeface="Times New Roman"/>
                <a:cs typeface="Times New Roman"/>
              </a:rPr>
              <a:t> </a:t>
            </a:r>
            <a:r>
              <a:rPr sz="2850" spc="-285" dirty="0">
                <a:latin typeface="Times New Roman"/>
                <a:cs typeface="Times New Roman"/>
              </a:rPr>
              <a:t>E</a:t>
            </a:r>
            <a:r>
              <a:rPr sz="2850" spc="-254" dirty="0">
                <a:latin typeface="Times New Roman"/>
                <a:cs typeface="Times New Roman"/>
              </a:rPr>
              <a:t>g</a:t>
            </a:r>
            <a:r>
              <a:rPr sz="2850" spc="-229" dirty="0">
                <a:latin typeface="Times New Roman"/>
                <a:cs typeface="Times New Roman"/>
              </a:rPr>
              <a:t>y</a:t>
            </a:r>
            <a:r>
              <a:rPr sz="2850" spc="-114" dirty="0">
                <a:latin typeface="Times New Roman"/>
                <a:cs typeface="Times New Roman"/>
              </a:rPr>
              <a:t>p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120" dirty="0">
                <a:latin typeface="Times New Roman"/>
                <a:cs typeface="Times New Roman"/>
              </a:rPr>
              <a:t>,</a:t>
            </a:r>
            <a:r>
              <a:rPr sz="2850" spc="-150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80" dirty="0">
                <a:latin typeface="Times New Roman"/>
                <a:cs typeface="Times New Roman"/>
              </a:rPr>
              <a:t>G</a:t>
            </a:r>
            <a:r>
              <a:rPr sz="2850" spc="-15" dirty="0">
                <a:latin typeface="Times New Roman"/>
                <a:cs typeface="Times New Roman"/>
              </a:rPr>
              <a:t>r</a:t>
            </a:r>
            <a:r>
              <a:rPr sz="2850" spc="-100" dirty="0">
                <a:latin typeface="Times New Roman"/>
                <a:cs typeface="Times New Roman"/>
              </a:rPr>
              <a:t>ee</a:t>
            </a:r>
            <a:r>
              <a:rPr sz="2850" spc="-170" dirty="0">
                <a:latin typeface="Times New Roman"/>
                <a:cs typeface="Times New Roman"/>
              </a:rPr>
              <a:t>k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95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90" dirty="0">
                <a:latin typeface="Times New Roman"/>
                <a:cs typeface="Times New Roman"/>
              </a:rPr>
              <a:t>R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165" dirty="0">
                <a:latin typeface="Times New Roman"/>
                <a:cs typeface="Times New Roman"/>
              </a:rPr>
              <a:t>m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290" dirty="0">
                <a:latin typeface="Times New Roman"/>
                <a:cs typeface="Times New Roman"/>
              </a:rPr>
              <a:t>s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339725" marR="30480" indent="-302260" algn="just">
              <a:lnSpc>
                <a:spcPct val="100299"/>
              </a:lnSpc>
              <a:spcBef>
                <a:spcPts val="665"/>
              </a:spcBef>
              <a:buClr>
                <a:srgbClr val="D34816"/>
              </a:buClr>
              <a:buSzPct val="84210"/>
              <a:buChar char="●"/>
              <a:tabLst>
                <a:tab pos="340360" algn="l"/>
              </a:tabLst>
            </a:pPr>
            <a:r>
              <a:rPr sz="2850" spc="-140" dirty="0">
                <a:latin typeface="Times New Roman"/>
                <a:cs typeface="Times New Roman"/>
              </a:rPr>
              <a:t>The </a:t>
            </a:r>
            <a:r>
              <a:rPr sz="2850" spc="-110" dirty="0">
                <a:latin typeface="Times New Roman"/>
                <a:cs typeface="Times New Roman"/>
              </a:rPr>
              <a:t>history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135" dirty="0">
                <a:latin typeface="Times New Roman"/>
                <a:cs typeface="Times New Roman"/>
              </a:rPr>
              <a:t>auditing </a:t>
            </a:r>
            <a:r>
              <a:rPr sz="2850" spc="-130" dirty="0">
                <a:latin typeface="Times New Roman"/>
                <a:cs typeface="Times New Roman"/>
              </a:rPr>
              <a:t>in </a:t>
            </a:r>
            <a:r>
              <a:rPr sz="2850" spc="-160" dirty="0">
                <a:latin typeface="Times New Roman"/>
                <a:cs typeface="Times New Roman"/>
              </a:rPr>
              <a:t>India </a:t>
            </a:r>
            <a:r>
              <a:rPr sz="2850" spc="-135" dirty="0">
                <a:latin typeface="Times New Roman"/>
                <a:cs typeface="Times New Roman"/>
              </a:rPr>
              <a:t>dates </a:t>
            </a:r>
            <a:r>
              <a:rPr sz="2850" spc="-165" dirty="0">
                <a:latin typeface="Times New Roman"/>
                <a:cs typeface="Times New Roman"/>
              </a:rPr>
              <a:t>back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130" dirty="0">
                <a:latin typeface="Times New Roman"/>
                <a:cs typeface="Times New Roman"/>
              </a:rPr>
              <a:t>April </a:t>
            </a:r>
            <a:r>
              <a:rPr sz="2850" dirty="0">
                <a:latin typeface="Times New Roman"/>
                <a:cs typeface="Times New Roman"/>
              </a:rPr>
              <a:t>1, </a:t>
            </a:r>
            <a:r>
              <a:rPr sz="2850" spc="-114" dirty="0">
                <a:latin typeface="Times New Roman"/>
                <a:cs typeface="Times New Roman"/>
              </a:rPr>
              <a:t>1914 </a:t>
            </a:r>
            <a:r>
              <a:rPr sz="2850" spc="-145" dirty="0">
                <a:latin typeface="Times New Roman"/>
                <a:cs typeface="Times New Roman"/>
              </a:rPr>
              <a:t>when </a:t>
            </a:r>
            <a:r>
              <a:rPr sz="2850" spc="-140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21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145" dirty="0">
                <a:latin typeface="Times New Roman"/>
                <a:cs typeface="Times New Roman"/>
              </a:rPr>
              <a:t>d</a:t>
            </a:r>
            <a:r>
              <a:rPr sz="2850" spc="-110" dirty="0">
                <a:latin typeface="Times New Roman"/>
                <a:cs typeface="Times New Roman"/>
              </a:rPr>
              <a:t>i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65" dirty="0">
                <a:latin typeface="Times New Roman"/>
                <a:cs typeface="Times New Roman"/>
              </a:rPr>
              <a:t>m</a:t>
            </a:r>
            <a:r>
              <a:rPr sz="2850" spc="-145" dirty="0">
                <a:latin typeface="Times New Roman"/>
                <a:cs typeface="Times New Roman"/>
              </a:rPr>
              <a:t>p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295" dirty="0">
                <a:latin typeface="Times New Roman"/>
                <a:cs typeface="Times New Roman"/>
              </a:rPr>
              <a:t> </a:t>
            </a:r>
            <a:r>
              <a:rPr sz="2850" spc="-380" dirty="0">
                <a:latin typeface="Times New Roman"/>
                <a:cs typeface="Times New Roman"/>
              </a:rPr>
              <a:t>A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120" dirty="0">
                <a:latin typeface="Times New Roman"/>
                <a:cs typeface="Times New Roman"/>
              </a:rPr>
              <a:t>,</a:t>
            </a:r>
            <a:r>
              <a:rPr sz="2850" spc="-18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191</a:t>
            </a:r>
            <a:r>
              <a:rPr sz="2850" spc="-120" dirty="0">
                <a:latin typeface="Times New Roman"/>
                <a:cs typeface="Times New Roman"/>
              </a:rPr>
              <a:t>3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65" dirty="0">
                <a:latin typeface="Times New Roman"/>
                <a:cs typeface="Times New Roman"/>
              </a:rPr>
              <a:t>m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20" dirty="0">
                <a:latin typeface="Times New Roman"/>
                <a:cs typeface="Times New Roman"/>
              </a:rPr>
              <a:t>o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55" dirty="0">
                <a:latin typeface="Times New Roman"/>
                <a:cs typeface="Times New Roman"/>
              </a:rPr>
              <a:t>e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339725" marR="30480" indent="-302260" algn="just">
              <a:lnSpc>
                <a:spcPct val="100400"/>
              </a:lnSpc>
              <a:spcBef>
                <a:spcPts val="660"/>
              </a:spcBef>
              <a:buClr>
                <a:srgbClr val="D34816"/>
              </a:buClr>
              <a:buSzPct val="84210"/>
              <a:buChar char="●"/>
              <a:tabLst>
                <a:tab pos="340360" algn="l"/>
              </a:tabLst>
            </a:pPr>
            <a:r>
              <a:rPr sz="2850" spc="-140" dirty="0">
                <a:latin typeface="Times New Roman"/>
                <a:cs typeface="Times New Roman"/>
              </a:rPr>
              <a:t>The</a:t>
            </a:r>
            <a:r>
              <a:rPr sz="2850" spc="-135" dirty="0">
                <a:latin typeface="Times New Roman"/>
                <a:cs typeface="Times New Roman"/>
              </a:rPr>
              <a:t> </a:t>
            </a:r>
            <a:r>
              <a:rPr sz="2850" spc="-120" dirty="0">
                <a:latin typeface="Times New Roman"/>
                <a:cs typeface="Times New Roman"/>
              </a:rPr>
              <a:t>act</a:t>
            </a:r>
            <a:r>
              <a:rPr sz="2850" spc="-114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for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 first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time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105" dirty="0">
                <a:latin typeface="Times New Roman"/>
                <a:cs typeface="Times New Roman"/>
              </a:rPr>
              <a:t>prescribed</a:t>
            </a:r>
            <a:r>
              <a:rPr sz="2850" spc="-10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the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qualifications</a:t>
            </a:r>
            <a:r>
              <a:rPr sz="2850" spc="-14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for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165" dirty="0">
                <a:latin typeface="Times New Roman"/>
                <a:cs typeface="Times New Roman"/>
              </a:rPr>
              <a:t>an </a:t>
            </a:r>
            <a:r>
              <a:rPr sz="2850" spc="-160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auditor.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404627" y="7035311"/>
            <a:ext cx="330835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937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2</a:t>
            </a:fld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8260" y="304326"/>
            <a:ext cx="492950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u="heavy" spc="-8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u="heavy" spc="-24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u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u="heavy" spc="-1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u="heavy" spc="-9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u="heavy" spc="-1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u="heavy" spc="-4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g</a:t>
            </a:r>
            <a:r>
              <a:rPr u="heavy" spc="-15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4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B</a:t>
            </a:r>
            <a:r>
              <a:rPr u="heavy" spc="-6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u="heavy" spc="-3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</a:t>
            </a:r>
            <a:r>
              <a:rPr u="heavy" spc="-1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u="heavy" spc="-2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u="heavy" spc="-1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32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u="heavy" spc="-2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u="heavy" spc="-12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9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u="heavy" spc="-1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u="heavy" spc="-2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m</a:t>
            </a:r>
            <a:r>
              <a:rPr u="heavy" spc="-14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</a:p>
        </p:txBody>
      </p:sp>
      <p:sp>
        <p:nvSpPr>
          <p:cNvPr id="3" name="object 3"/>
          <p:cNvSpPr/>
          <p:nvPr/>
        </p:nvSpPr>
        <p:spPr>
          <a:xfrm>
            <a:off x="653795" y="1342644"/>
            <a:ext cx="1708785" cy="18415"/>
          </a:xfrm>
          <a:custGeom>
            <a:avLst/>
            <a:gdLst/>
            <a:ahLst/>
            <a:cxnLst/>
            <a:rect l="l" t="t" r="r" b="b"/>
            <a:pathLst>
              <a:path w="1708785" h="18415">
                <a:moveTo>
                  <a:pt x="1708404" y="18287"/>
                </a:moveTo>
                <a:lnTo>
                  <a:pt x="0" y="18287"/>
                </a:lnTo>
                <a:lnTo>
                  <a:pt x="0" y="0"/>
                </a:lnTo>
                <a:lnTo>
                  <a:pt x="1708404" y="0"/>
                </a:lnTo>
                <a:lnTo>
                  <a:pt x="1708404" y="18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3795" y="3689603"/>
            <a:ext cx="2136775" cy="18415"/>
          </a:xfrm>
          <a:custGeom>
            <a:avLst/>
            <a:gdLst/>
            <a:ahLst/>
            <a:cxnLst/>
            <a:rect l="l" t="t" r="r" b="b"/>
            <a:pathLst>
              <a:path w="2136775" h="18414">
                <a:moveTo>
                  <a:pt x="2136647" y="18288"/>
                </a:moveTo>
                <a:lnTo>
                  <a:pt x="0" y="18288"/>
                </a:lnTo>
                <a:lnTo>
                  <a:pt x="0" y="0"/>
                </a:lnTo>
                <a:lnTo>
                  <a:pt x="2136647" y="0"/>
                </a:lnTo>
                <a:lnTo>
                  <a:pt x="2136647" y="182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01285" y="855594"/>
            <a:ext cx="9218295" cy="515493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2425" indent="-302895" algn="just">
              <a:lnSpc>
                <a:spcPct val="100000"/>
              </a:lnSpc>
              <a:spcBef>
                <a:spcPts val="770"/>
              </a:spcBef>
              <a:buClr>
                <a:srgbClr val="D34816"/>
              </a:buClr>
              <a:buSzPct val="84210"/>
              <a:buFont typeface="Times New Roman"/>
              <a:buChar char="●"/>
              <a:tabLst>
                <a:tab pos="353060" algn="l"/>
              </a:tabLst>
            </a:pPr>
            <a:r>
              <a:rPr sz="2850" b="1" spc="-375" dirty="0">
                <a:latin typeface="Times New Roman"/>
                <a:cs typeface="Times New Roman"/>
              </a:rPr>
              <a:t>F</a:t>
            </a:r>
            <a:r>
              <a:rPr sz="2850" b="1" spc="30" dirty="0">
                <a:latin typeface="Times New Roman"/>
                <a:cs typeface="Times New Roman"/>
              </a:rPr>
              <a:t>i</a:t>
            </a:r>
            <a:r>
              <a:rPr sz="2850" b="1" spc="10" dirty="0">
                <a:latin typeface="Times New Roman"/>
                <a:cs typeface="Times New Roman"/>
              </a:rPr>
              <a:t>n</a:t>
            </a:r>
            <a:r>
              <a:rPr sz="2850" b="1" spc="-114" dirty="0">
                <a:latin typeface="Times New Roman"/>
                <a:cs typeface="Times New Roman"/>
              </a:rPr>
              <a:t>a</a:t>
            </a:r>
            <a:r>
              <a:rPr sz="2850" b="1" spc="40" dirty="0">
                <a:latin typeface="Times New Roman"/>
                <a:cs typeface="Times New Roman"/>
              </a:rPr>
              <a:t>l</a:t>
            </a:r>
            <a:r>
              <a:rPr sz="2850" b="1" spc="-180" dirty="0">
                <a:latin typeface="Times New Roman"/>
                <a:cs typeface="Times New Roman"/>
              </a:rPr>
              <a:t> </a:t>
            </a:r>
            <a:r>
              <a:rPr sz="2850" b="1" spc="-150" dirty="0">
                <a:latin typeface="Times New Roman"/>
                <a:cs typeface="Times New Roman"/>
              </a:rPr>
              <a:t>A</a:t>
            </a:r>
            <a:r>
              <a:rPr sz="2850" b="1" spc="10" dirty="0">
                <a:latin typeface="Times New Roman"/>
                <a:cs typeface="Times New Roman"/>
              </a:rPr>
              <a:t>u</a:t>
            </a:r>
            <a:r>
              <a:rPr sz="2850" b="1" spc="70" dirty="0">
                <a:latin typeface="Times New Roman"/>
                <a:cs typeface="Times New Roman"/>
              </a:rPr>
              <a:t>d</a:t>
            </a:r>
            <a:r>
              <a:rPr sz="2850" b="1" spc="30" dirty="0">
                <a:latin typeface="Times New Roman"/>
                <a:cs typeface="Times New Roman"/>
              </a:rPr>
              <a:t>it</a:t>
            </a:r>
            <a:endParaRPr sz="2850">
              <a:latin typeface="Times New Roman"/>
              <a:cs typeface="Times New Roman"/>
            </a:endParaRPr>
          </a:p>
          <a:p>
            <a:pPr marL="352425" marR="43815" indent="81915" algn="just">
              <a:lnSpc>
                <a:spcPct val="100400"/>
              </a:lnSpc>
              <a:spcBef>
                <a:spcPts val="655"/>
              </a:spcBef>
            </a:pPr>
            <a:r>
              <a:rPr sz="2850" spc="-140" dirty="0">
                <a:latin typeface="Times New Roman"/>
                <a:cs typeface="Times New Roman"/>
              </a:rPr>
              <a:t>Generally, </a:t>
            </a:r>
            <a:r>
              <a:rPr sz="2850" spc="-50" dirty="0">
                <a:latin typeface="Times New Roman"/>
                <a:cs typeface="Times New Roman"/>
              </a:rPr>
              <a:t>it </a:t>
            </a:r>
            <a:r>
              <a:rPr sz="2850" spc="-80" dirty="0">
                <a:latin typeface="Times New Roman"/>
                <a:cs typeface="Times New Roman"/>
              </a:rPr>
              <a:t>starts </a:t>
            </a:r>
            <a:r>
              <a:rPr sz="2850" spc="-90" dirty="0">
                <a:latin typeface="Times New Roman"/>
                <a:cs typeface="Times New Roman"/>
              </a:rPr>
              <a:t>after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50" dirty="0">
                <a:latin typeface="Times New Roman"/>
                <a:cs typeface="Times New Roman"/>
              </a:rPr>
              <a:t>close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60" dirty="0">
                <a:latin typeface="Times New Roman"/>
                <a:cs typeface="Times New Roman"/>
              </a:rPr>
              <a:t>financial </a:t>
            </a:r>
            <a:r>
              <a:rPr sz="2850" spc="-55" dirty="0">
                <a:latin typeface="Times New Roman"/>
                <a:cs typeface="Times New Roman"/>
              </a:rPr>
              <a:t>period. </a:t>
            </a:r>
            <a:r>
              <a:rPr sz="2850" spc="-105" dirty="0">
                <a:latin typeface="Times New Roman"/>
                <a:cs typeface="Times New Roman"/>
              </a:rPr>
              <a:t>There </a:t>
            </a:r>
            <a:r>
              <a:rPr sz="2850" spc="-180" dirty="0">
                <a:latin typeface="Times New Roman"/>
                <a:cs typeface="Times New Roman"/>
              </a:rPr>
              <a:t>is </a:t>
            </a:r>
            <a:r>
              <a:rPr sz="2850" spc="-175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very</a:t>
            </a:r>
            <a:r>
              <a:rPr sz="2850" spc="-140" dirty="0">
                <a:latin typeface="Times New Roman"/>
                <a:cs typeface="Times New Roman"/>
              </a:rPr>
              <a:t> </a:t>
            </a:r>
            <a:r>
              <a:rPr sz="2850" spc="-70" dirty="0">
                <a:latin typeface="Times New Roman"/>
                <a:cs typeface="Times New Roman"/>
              </a:rPr>
              <a:t>little </a:t>
            </a:r>
            <a:r>
              <a:rPr sz="2850" spc="-125" dirty="0">
                <a:latin typeface="Times New Roman"/>
                <a:cs typeface="Times New Roman"/>
              </a:rPr>
              <a:t>impact </a:t>
            </a:r>
            <a:r>
              <a:rPr sz="2850" spc="-114" dirty="0">
                <a:latin typeface="Times New Roman"/>
                <a:cs typeface="Times New Roman"/>
              </a:rPr>
              <a:t>on prevention </a:t>
            </a:r>
            <a:r>
              <a:rPr sz="2850" spc="-175" dirty="0">
                <a:latin typeface="Times New Roman"/>
                <a:cs typeface="Times New Roman"/>
              </a:rPr>
              <a:t>of</a:t>
            </a:r>
            <a:r>
              <a:rPr sz="2850" spc="-170" dirty="0">
                <a:latin typeface="Times New Roman"/>
                <a:cs typeface="Times New Roman"/>
              </a:rPr>
              <a:t> </a:t>
            </a:r>
            <a:r>
              <a:rPr sz="2850" spc="-40" dirty="0">
                <a:latin typeface="Times New Roman"/>
                <a:cs typeface="Times New Roman"/>
              </a:rPr>
              <a:t>errors </a:t>
            </a:r>
            <a:r>
              <a:rPr sz="2850" spc="-150" dirty="0">
                <a:latin typeface="Times New Roman"/>
                <a:cs typeface="Times New Roman"/>
              </a:rPr>
              <a:t>and</a:t>
            </a:r>
            <a:r>
              <a:rPr sz="2850" spc="-145" dirty="0">
                <a:latin typeface="Times New Roman"/>
                <a:cs typeface="Times New Roman"/>
              </a:rPr>
              <a:t> frauds</a:t>
            </a:r>
            <a:r>
              <a:rPr sz="2850" spc="-140" dirty="0">
                <a:latin typeface="Times New Roman"/>
                <a:cs typeface="Times New Roman"/>
              </a:rPr>
              <a:t> </a:t>
            </a:r>
            <a:r>
              <a:rPr sz="2850" spc="-220" dirty="0">
                <a:latin typeface="Times New Roman"/>
                <a:cs typeface="Times New Roman"/>
              </a:rPr>
              <a:t>by</a:t>
            </a:r>
            <a:r>
              <a:rPr sz="2850" spc="-215" dirty="0">
                <a:latin typeface="Times New Roman"/>
                <a:cs typeface="Times New Roman"/>
              </a:rPr>
              <a:t> </a:t>
            </a:r>
            <a:r>
              <a:rPr sz="2850" spc="-245" dirty="0">
                <a:latin typeface="Times New Roman"/>
                <a:cs typeface="Times New Roman"/>
              </a:rPr>
              <a:t>way</a:t>
            </a:r>
            <a:r>
              <a:rPr sz="2850" spc="22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15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moral </a:t>
            </a:r>
            <a:r>
              <a:rPr sz="2850" spc="-120" dirty="0">
                <a:latin typeface="Times New Roman"/>
                <a:cs typeface="Times New Roman"/>
              </a:rPr>
              <a:t>checks. </a:t>
            </a:r>
            <a:r>
              <a:rPr sz="2850" spc="-70" dirty="0">
                <a:latin typeface="Times New Roman"/>
                <a:cs typeface="Times New Roman"/>
              </a:rPr>
              <a:t>It </a:t>
            </a:r>
            <a:r>
              <a:rPr sz="2850" spc="-180" dirty="0">
                <a:latin typeface="Times New Roman"/>
                <a:cs typeface="Times New Roman"/>
              </a:rPr>
              <a:t>is </a:t>
            </a:r>
            <a:r>
              <a:rPr sz="2850" spc="-110" dirty="0">
                <a:latin typeface="Times New Roman"/>
                <a:cs typeface="Times New Roman"/>
              </a:rPr>
              <a:t>best suited </a:t>
            </a:r>
            <a:r>
              <a:rPr sz="2850" spc="-105" dirty="0">
                <a:latin typeface="Times New Roman"/>
                <a:cs typeface="Times New Roman"/>
              </a:rPr>
              <a:t>for </a:t>
            </a:r>
            <a:r>
              <a:rPr sz="2850" spc="-165" dirty="0">
                <a:latin typeface="Times New Roman"/>
                <a:cs typeface="Times New Roman"/>
              </a:rPr>
              <a:t>small </a:t>
            </a:r>
            <a:r>
              <a:rPr sz="2850" spc="-160" dirty="0">
                <a:latin typeface="Times New Roman"/>
                <a:cs typeface="Times New Roman"/>
              </a:rPr>
              <a:t>and </a:t>
            </a:r>
            <a:r>
              <a:rPr sz="2850" spc="-140" dirty="0">
                <a:latin typeface="Times New Roman"/>
                <a:cs typeface="Times New Roman"/>
              </a:rPr>
              <a:t>medium </a:t>
            </a:r>
            <a:r>
              <a:rPr sz="2850" spc="-160" dirty="0">
                <a:latin typeface="Times New Roman"/>
                <a:cs typeface="Times New Roman"/>
              </a:rPr>
              <a:t>sized </a:t>
            </a:r>
            <a:r>
              <a:rPr sz="2850" spc="-140" dirty="0">
                <a:latin typeface="Times New Roman"/>
                <a:cs typeface="Times New Roman"/>
              </a:rPr>
              <a:t>business. </a:t>
            </a:r>
            <a:r>
              <a:rPr sz="2850" spc="-135" dirty="0">
                <a:latin typeface="Times New Roman"/>
                <a:cs typeface="Times New Roman"/>
              </a:rPr>
              <a:t> </a:t>
            </a:r>
            <a:r>
              <a:rPr sz="2850" spc="-21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330" dirty="0">
                <a:latin typeface="Times New Roman"/>
                <a:cs typeface="Times New Roman"/>
              </a:rPr>
              <a:t>a</a:t>
            </a:r>
            <a:r>
              <a:rPr sz="2850" spc="-285" dirty="0">
                <a:latin typeface="Times New Roman"/>
                <a:cs typeface="Times New Roman"/>
              </a:rPr>
              <a:t>v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100" dirty="0">
                <a:latin typeface="Times New Roman"/>
                <a:cs typeface="Times New Roman"/>
              </a:rPr>
              <a:t>r</a:t>
            </a:r>
            <a:r>
              <a:rPr sz="2850" spc="-165" dirty="0">
                <a:latin typeface="Times New Roman"/>
                <a:cs typeface="Times New Roman"/>
              </a:rPr>
              <a:t>m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65" dirty="0">
                <a:latin typeface="Times New Roman"/>
                <a:cs typeface="Times New Roman"/>
              </a:rPr>
              <a:t>m</a:t>
            </a:r>
            <a:r>
              <a:rPr sz="2850" spc="-155" dirty="0">
                <a:latin typeface="Times New Roman"/>
                <a:cs typeface="Times New Roman"/>
              </a:rPr>
              <a:t>e</a:t>
            </a:r>
            <a:r>
              <a:rPr sz="2850" spc="120" dirty="0">
                <a:latin typeface="Times New Roman"/>
                <a:cs typeface="Times New Roman"/>
              </a:rPr>
              <a:t>,</a:t>
            </a:r>
            <a:r>
              <a:rPr sz="2850" spc="-180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45" dirty="0">
                <a:latin typeface="Times New Roman"/>
                <a:cs typeface="Times New Roman"/>
              </a:rPr>
              <a:t>r</a:t>
            </a:r>
            <a:r>
              <a:rPr sz="2850" spc="-254" dirty="0">
                <a:latin typeface="Times New Roman"/>
                <a:cs typeface="Times New Roman"/>
              </a:rPr>
              <a:t>g</a:t>
            </a:r>
            <a:r>
              <a:rPr sz="2850" spc="-235" dirty="0">
                <a:latin typeface="Times New Roman"/>
                <a:cs typeface="Times New Roman"/>
              </a:rPr>
              <a:t>y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95" dirty="0">
                <a:latin typeface="Times New Roman"/>
                <a:cs typeface="Times New Roman"/>
              </a:rPr>
              <a:t>m</a:t>
            </a:r>
            <a:r>
              <a:rPr sz="2850" spc="-114" dirty="0">
                <a:latin typeface="Times New Roman"/>
                <a:cs typeface="Times New Roman"/>
              </a:rPr>
              <a:t>on</a:t>
            </a:r>
            <a:r>
              <a:rPr sz="2850" spc="-155" dirty="0">
                <a:latin typeface="Times New Roman"/>
                <a:cs typeface="Times New Roman"/>
              </a:rPr>
              <a:t>e</a:t>
            </a:r>
            <a:r>
              <a:rPr sz="2850" spc="-515" dirty="0">
                <a:latin typeface="Times New Roman"/>
                <a:cs typeface="Times New Roman"/>
              </a:rPr>
              <a:t>y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352425" indent="-302895" algn="just">
              <a:lnSpc>
                <a:spcPct val="100000"/>
              </a:lnSpc>
              <a:spcBef>
                <a:spcPts val="670"/>
              </a:spcBef>
              <a:buClr>
                <a:srgbClr val="D34816"/>
              </a:buClr>
              <a:buSzPct val="84210"/>
              <a:buFont typeface="Times New Roman"/>
              <a:buChar char="●"/>
              <a:tabLst>
                <a:tab pos="353060" algn="l"/>
              </a:tabLst>
            </a:pPr>
            <a:r>
              <a:rPr sz="2850" b="1" spc="-60" dirty="0">
                <a:latin typeface="Times New Roman"/>
                <a:cs typeface="Times New Roman"/>
              </a:rPr>
              <a:t>I</a:t>
            </a:r>
            <a:r>
              <a:rPr sz="2850" b="1" spc="10" dirty="0">
                <a:latin typeface="Times New Roman"/>
                <a:cs typeface="Times New Roman"/>
              </a:rPr>
              <a:t>n</a:t>
            </a:r>
            <a:r>
              <a:rPr sz="2850" b="1" spc="15" dirty="0">
                <a:latin typeface="Times New Roman"/>
                <a:cs typeface="Times New Roman"/>
              </a:rPr>
              <a:t>t</a:t>
            </a:r>
            <a:r>
              <a:rPr sz="2850" b="1" spc="75" dirty="0">
                <a:latin typeface="Times New Roman"/>
                <a:cs typeface="Times New Roman"/>
              </a:rPr>
              <a:t>e</a:t>
            </a:r>
            <a:r>
              <a:rPr sz="2850" b="1" spc="-45" dirty="0">
                <a:latin typeface="Times New Roman"/>
                <a:cs typeface="Times New Roman"/>
              </a:rPr>
              <a:t>r</a:t>
            </a:r>
            <a:r>
              <a:rPr sz="2850" b="1" spc="30" dirty="0">
                <a:latin typeface="Times New Roman"/>
                <a:cs typeface="Times New Roman"/>
              </a:rPr>
              <a:t>i</a:t>
            </a:r>
            <a:r>
              <a:rPr sz="2850" b="1" spc="-85" dirty="0">
                <a:latin typeface="Times New Roman"/>
                <a:cs typeface="Times New Roman"/>
              </a:rPr>
              <a:t>m</a:t>
            </a:r>
            <a:r>
              <a:rPr sz="2850" b="1" spc="-175" dirty="0">
                <a:latin typeface="Times New Roman"/>
                <a:cs typeface="Times New Roman"/>
              </a:rPr>
              <a:t> </a:t>
            </a:r>
            <a:r>
              <a:rPr sz="2850" b="1" spc="-150" dirty="0">
                <a:latin typeface="Times New Roman"/>
                <a:cs typeface="Times New Roman"/>
              </a:rPr>
              <a:t>A</a:t>
            </a:r>
            <a:r>
              <a:rPr sz="2850" b="1" spc="10" dirty="0">
                <a:latin typeface="Times New Roman"/>
                <a:cs typeface="Times New Roman"/>
              </a:rPr>
              <a:t>u</a:t>
            </a:r>
            <a:r>
              <a:rPr sz="2850" b="1" spc="70" dirty="0">
                <a:latin typeface="Times New Roman"/>
                <a:cs typeface="Times New Roman"/>
              </a:rPr>
              <a:t>d</a:t>
            </a:r>
            <a:r>
              <a:rPr sz="2850" b="1" spc="30" dirty="0">
                <a:latin typeface="Times New Roman"/>
                <a:cs typeface="Times New Roman"/>
              </a:rPr>
              <a:t>it</a:t>
            </a:r>
            <a:endParaRPr sz="2850">
              <a:latin typeface="Times New Roman"/>
              <a:cs typeface="Times New Roman"/>
            </a:endParaRPr>
          </a:p>
          <a:p>
            <a:pPr marL="352425" marR="43180" indent="-302260" algn="just">
              <a:lnSpc>
                <a:spcPct val="100299"/>
              </a:lnSpc>
              <a:spcBef>
                <a:spcPts val="665"/>
              </a:spcBef>
            </a:pPr>
            <a:r>
              <a:rPr sz="2850" spc="-90" dirty="0">
                <a:latin typeface="Times New Roman"/>
                <a:cs typeface="Times New Roman"/>
              </a:rPr>
              <a:t>Interim </a:t>
            </a:r>
            <a:r>
              <a:rPr sz="2850" spc="-160" dirty="0">
                <a:latin typeface="Times New Roman"/>
                <a:cs typeface="Times New Roman"/>
              </a:rPr>
              <a:t>Audit </a:t>
            </a:r>
            <a:r>
              <a:rPr sz="2850" spc="-180" dirty="0">
                <a:latin typeface="Times New Roman"/>
                <a:cs typeface="Times New Roman"/>
              </a:rPr>
              <a:t>is </a:t>
            </a:r>
            <a:r>
              <a:rPr sz="2850" spc="-165" dirty="0">
                <a:latin typeface="Times New Roman"/>
                <a:cs typeface="Times New Roman"/>
              </a:rPr>
              <a:t>an </a:t>
            </a:r>
            <a:r>
              <a:rPr sz="2850" spc="-114" dirty="0">
                <a:latin typeface="Times New Roman"/>
                <a:cs typeface="Times New Roman"/>
              </a:rPr>
              <a:t>audit conducted </a:t>
            </a:r>
            <a:r>
              <a:rPr sz="2850" spc="-130" dirty="0">
                <a:latin typeface="Times New Roman"/>
                <a:cs typeface="Times New Roman"/>
              </a:rPr>
              <a:t>in </a:t>
            </a:r>
            <a:r>
              <a:rPr sz="2850" spc="-120" dirty="0">
                <a:latin typeface="Times New Roman"/>
                <a:cs typeface="Times New Roman"/>
              </a:rPr>
              <a:t>between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55" dirty="0">
                <a:latin typeface="Times New Roman"/>
                <a:cs typeface="Times New Roman"/>
              </a:rPr>
              <a:t>annual </a:t>
            </a:r>
            <a:r>
              <a:rPr sz="2850" spc="-105" dirty="0">
                <a:latin typeface="Times New Roman"/>
                <a:cs typeface="Times New Roman"/>
              </a:rPr>
              <a:t>audits. </a:t>
            </a:r>
            <a:r>
              <a:rPr sz="2850" spc="-85" dirty="0">
                <a:latin typeface="Times New Roman"/>
                <a:cs typeface="Times New Roman"/>
              </a:rPr>
              <a:t>It </a:t>
            </a:r>
            <a:r>
              <a:rPr sz="2850" spc="-180" dirty="0">
                <a:latin typeface="Times New Roman"/>
                <a:cs typeface="Times New Roman"/>
              </a:rPr>
              <a:t>is </a:t>
            </a:r>
            <a:r>
              <a:rPr sz="2850" spc="-17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conducted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145" dirty="0">
                <a:latin typeface="Times New Roman"/>
                <a:cs typeface="Times New Roman"/>
              </a:rPr>
              <a:t>find</a:t>
            </a:r>
            <a:r>
              <a:rPr sz="2850" spc="-140" dirty="0">
                <a:latin typeface="Times New Roman"/>
                <a:cs typeface="Times New Roman"/>
              </a:rPr>
              <a:t> </a:t>
            </a:r>
            <a:r>
              <a:rPr sz="2850" spc="-65" dirty="0">
                <a:latin typeface="Times New Roman"/>
                <a:cs typeface="Times New Roman"/>
              </a:rPr>
              <a:t>out </a:t>
            </a:r>
            <a:r>
              <a:rPr sz="2850" spc="-95" dirty="0">
                <a:latin typeface="Times New Roman"/>
                <a:cs typeface="Times New Roman"/>
              </a:rPr>
              <a:t>the </a:t>
            </a:r>
            <a:r>
              <a:rPr sz="2850" spc="-80" dirty="0">
                <a:latin typeface="Times New Roman"/>
                <a:cs typeface="Times New Roman"/>
              </a:rPr>
              <a:t>interim </a:t>
            </a:r>
            <a:r>
              <a:rPr sz="2850" spc="-90" dirty="0">
                <a:latin typeface="Times New Roman"/>
                <a:cs typeface="Times New Roman"/>
              </a:rPr>
              <a:t>profit </a:t>
            </a:r>
            <a:r>
              <a:rPr sz="2850" spc="-160" dirty="0">
                <a:latin typeface="Times New Roman"/>
                <a:cs typeface="Times New Roman"/>
              </a:rPr>
              <a:t>and</a:t>
            </a:r>
            <a:r>
              <a:rPr sz="2850" spc="-155" dirty="0">
                <a:latin typeface="Times New Roman"/>
                <a:cs typeface="Times New Roman"/>
              </a:rPr>
              <a:t> </a:t>
            </a:r>
            <a:r>
              <a:rPr sz="2850" spc="-170" dirty="0">
                <a:latin typeface="Times New Roman"/>
                <a:cs typeface="Times New Roman"/>
              </a:rPr>
              <a:t>know</a:t>
            </a:r>
            <a:r>
              <a:rPr sz="2850" spc="-165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the </a:t>
            </a:r>
            <a:r>
              <a:rPr sz="2850" spc="-165" dirty="0">
                <a:latin typeface="Times New Roman"/>
                <a:cs typeface="Times New Roman"/>
              </a:rPr>
              <a:t>financial </a:t>
            </a:r>
            <a:r>
              <a:rPr sz="2850" spc="-160" dirty="0">
                <a:latin typeface="Times New Roman"/>
                <a:cs typeface="Times New Roman"/>
              </a:rPr>
              <a:t> </a:t>
            </a:r>
            <a:r>
              <a:rPr sz="2850" spc="-120" dirty="0">
                <a:latin typeface="Times New Roman"/>
                <a:cs typeface="Times New Roman"/>
              </a:rPr>
              <a:t>position </a:t>
            </a:r>
            <a:r>
              <a:rPr sz="2850" spc="-114" dirty="0">
                <a:latin typeface="Times New Roman"/>
                <a:cs typeface="Times New Roman"/>
              </a:rPr>
              <a:t>at </a:t>
            </a:r>
            <a:r>
              <a:rPr sz="2850" spc="-95" dirty="0">
                <a:latin typeface="Times New Roman"/>
                <a:cs typeface="Times New Roman"/>
              </a:rPr>
              <a:t>the </a:t>
            </a:r>
            <a:r>
              <a:rPr sz="2850" spc="-110" dirty="0">
                <a:latin typeface="Times New Roman"/>
                <a:cs typeface="Times New Roman"/>
              </a:rPr>
              <a:t>end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-155" dirty="0">
                <a:latin typeface="Times New Roman"/>
                <a:cs typeface="Times New Roman"/>
              </a:rPr>
              <a:t> </a:t>
            </a:r>
            <a:r>
              <a:rPr sz="2850" spc="-225" dirty="0">
                <a:latin typeface="Times New Roman"/>
                <a:cs typeface="Times New Roman"/>
              </a:rPr>
              <a:t>a</a:t>
            </a:r>
            <a:r>
              <a:rPr sz="2850" spc="260" dirty="0">
                <a:latin typeface="Times New Roman"/>
                <a:cs typeface="Times New Roman"/>
              </a:rPr>
              <a:t> </a:t>
            </a:r>
            <a:r>
              <a:rPr sz="2850" spc="-45" dirty="0">
                <a:latin typeface="Times New Roman"/>
                <a:cs typeface="Times New Roman"/>
              </a:rPr>
              <a:t>part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395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40" dirty="0">
                <a:latin typeface="Times New Roman"/>
                <a:cs typeface="Times New Roman"/>
              </a:rPr>
              <a:t>accounting </a:t>
            </a:r>
            <a:r>
              <a:rPr sz="2850" spc="-145" dirty="0">
                <a:latin typeface="Times New Roman"/>
                <a:cs typeface="Times New Roman"/>
              </a:rPr>
              <a:t>year. </a:t>
            </a:r>
            <a:r>
              <a:rPr sz="2850" spc="-155" dirty="0">
                <a:latin typeface="Times New Roman"/>
                <a:cs typeface="Times New Roman"/>
              </a:rPr>
              <a:t>For</a:t>
            </a:r>
            <a:r>
              <a:rPr sz="2850" spc="40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example, </a:t>
            </a:r>
            <a:r>
              <a:rPr sz="2850" spc="-110" dirty="0">
                <a:latin typeface="Times New Roman"/>
                <a:cs typeface="Times New Roman"/>
              </a:rPr>
              <a:t> </a:t>
            </a:r>
            <a:r>
              <a:rPr sz="2850" spc="-165" dirty="0">
                <a:latin typeface="Times New Roman"/>
                <a:cs typeface="Times New Roman"/>
              </a:rPr>
              <a:t>an </a:t>
            </a:r>
            <a:r>
              <a:rPr sz="2850" spc="-114" dirty="0">
                <a:latin typeface="Times New Roman"/>
                <a:cs typeface="Times New Roman"/>
              </a:rPr>
              <a:t>audit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140" dirty="0">
                <a:latin typeface="Times New Roman"/>
                <a:cs typeface="Times New Roman"/>
              </a:rPr>
              <a:t>accounts </a:t>
            </a:r>
            <a:r>
              <a:rPr sz="2850" spc="-100" dirty="0">
                <a:latin typeface="Times New Roman"/>
                <a:cs typeface="Times New Roman"/>
              </a:rPr>
              <a:t>prepared </a:t>
            </a:r>
            <a:r>
              <a:rPr sz="2850" spc="-95" dirty="0">
                <a:latin typeface="Times New Roman"/>
                <a:cs typeface="Times New Roman"/>
              </a:rPr>
              <a:t>for </a:t>
            </a:r>
            <a:r>
              <a:rPr sz="2850" spc="-85" dirty="0">
                <a:latin typeface="Times New Roman"/>
                <a:cs typeface="Times New Roman"/>
              </a:rPr>
              <a:t>the period </a:t>
            </a:r>
            <a:r>
              <a:rPr sz="2850" spc="-160" dirty="0">
                <a:latin typeface="Times New Roman"/>
                <a:cs typeface="Times New Roman"/>
              </a:rPr>
              <a:t>of six </a:t>
            </a:r>
            <a:r>
              <a:rPr sz="2850" spc="-130" dirty="0">
                <a:latin typeface="Times New Roman"/>
                <a:cs typeface="Times New Roman"/>
              </a:rPr>
              <a:t>months </a:t>
            </a:r>
            <a:r>
              <a:rPr sz="2850" spc="-120" dirty="0">
                <a:latin typeface="Times New Roman"/>
                <a:cs typeface="Times New Roman"/>
              </a:rPr>
              <a:t>from </a:t>
            </a:r>
            <a:r>
              <a:rPr sz="2850" spc="-80" dirty="0">
                <a:latin typeface="Times New Roman"/>
                <a:cs typeface="Times New Roman"/>
              </a:rPr>
              <a:t>1</a:t>
            </a:r>
            <a:r>
              <a:rPr sz="2850" spc="-120" baseline="24853" dirty="0">
                <a:latin typeface="Times New Roman"/>
                <a:cs typeface="Times New Roman"/>
              </a:rPr>
              <a:t>st </a:t>
            </a:r>
            <a:r>
              <a:rPr sz="2850" spc="-112" baseline="24853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April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-45" dirty="0">
                <a:latin typeface="Times New Roman"/>
                <a:cs typeface="Times New Roman"/>
              </a:rPr>
              <a:t>to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80" dirty="0">
                <a:latin typeface="Times New Roman"/>
                <a:cs typeface="Times New Roman"/>
              </a:rPr>
              <a:t>30</a:t>
            </a:r>
            <a:r>
              <a:rPr sz="2850" spc="-120" baseline="24853" dirty="0">
                <a:latin typeface="Times New Roman"/>
                <a:cs typeface="Times New Roman"/>
              </a:rPr>
              <a:t>th</a:t>
            </a:r>
            <a:r>
              <a:rPr sz="2850" spc="240" baseline="24853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September,</a:t>
            </a:r>
            <a:r>
              <a:rPr sz="2850" spc="-18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would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be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90" dirty="0">
                <a:latin typeface="Times New Roman"/>
                <a:cs typeface="Times New Roman"/>
              </a:rPr>
              <a:t>Interim</a:t>
            </a:r>
            <a:r>
              <a:rPr sz="2850" spc="-25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Audit.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428480" y="7035311"/>
            <a:ext cx="255270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2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0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7247" y="570912"/>
            <a:ext cx="594169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heavy" spc="-8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sz="4400" u="heavy" spc="-2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u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sz="4400" u="heavy" spc="-2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sz="4400" u="heavy" spc="-1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sz="4400" u="heavy" spc="-2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sz="4400" u="heavy" spc="-52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g</a:t>
            </a:r>
            <a:r>
              <a:rPr sz="4400" u="heavy" spc="-17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5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B</a:t>
            </a:r>
            <a:r>
              <a:rPr sz="4400" u="heavy" spc="-114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sz="4400" u="heavy" spc="-3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</a:t>
            </a:r>
            <a:r>
              <a:rPr sz="4400" u="heavy" spc="-1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sz="4400" u="heavy" spc="-32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sz="4400" u="heavy" spc="-1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35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sz="4400" u="heavy" spc="-3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sz="4400" u="heavy" spc="-17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6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b</a:t>
            </a:r>
            <a:r>
              <a:rPr sz="4400" u="heavy" spc="-2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j</a:t>
            </a:r>
            <a:r>
              <a:rPr sz="4400" u="heavy" spc="-1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sz="4400" u="heavy" spc="-3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c</a:t>
            </a:r>
            <a:r>
              <a:rPr sz="4400" u="heavy" spc="-114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653795" y="1644395"/>
            <a:ext cx="2045335" cy="18415"/>
          </a:xfrm>
          <a:custGeom>
            <a:avLst/>
            <a:gdLst/>
            <a:ahLst/>
            <a:cxnLst/>
            <a:rect l="l" t="t" r="r" b="b"/>
            <a:pathLst>
              <a:path w="2045335" h="18414">
                <a:moveTo>
                  <a:pt x="2045207" y="18287"/>
                </a:moveTo>
                <a:lnTo>
                  <a:pt x="0" y="18287"/>
                </a:lnTo>
                <a:lnTo>
                  <a:pt x="0" y="0"/>
                </a:lnTo>
                <a:lnTo>
                  <a:pt x="2045207" y="0"/>
                </a:lnTo>
                <a:lnTo>
                  <a:pt x="2045207" y="18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14325" indent="-302260" algn="just">
              <a:lnSpc>
                <a:spcPct val="100000"/>
              </a:lnSpc>
              <a:spcBef>
                <a:spcPts val="434"/>
              </a:spcBef>
              <a:buClr>
                <a:srgbClr val="D34816"/>
              </a:buClr>
              <a:buSzPct val="84210"/>
              <a:buFont typeface="Times New Roman"/>
              <a:buChar char="●"/>
              <a:tabLst>
                <a:tab pos="314960" algn="l"/>
              </a:tabLst>
            </a:pPr>
            <a:r>
              <a:rPr spc="-275" dirty="0"/>
              <a:t>S</a:t>
            </a:r>
            <a:r>
              <a:rPr spc="40" dirty="0"/>
              <a:t>p</a:t>
            </a:r>
            <a:r>
              <a:rPr spc="75" dirty="0"/>
              <a:t>ec</a:t>
            </a:r>
            <a:r>
              <a:rPr spc="30" dirty="0"/>
              <a:t>i</a:t>
            </a:r>
            <a:r>
              <a:rPr spc="-114" dirty="0"/>
              <a:t>a</a:t>
            </a:r>
            <a:r>
              <a:rPr spc="40" dirty="0"/>
              <a:t>l</a:t>
            </a:r>
            <a:r>
              <a:rPr spc="-180" dirty="0"/>
              <a:t> </a:t>
            </a:r>
            <a:r>
              <a:rPr spc="-150" dirty="0"/>
              <a:t>A</a:t>
            </a:r>
            <a:r>
              <a:rPr spc="10" dirty="0"/>
              <a:t>u</a:t>
            </a:r>
            <a:r>
              <a:rPr spc="40" dirty="0"/>
              <a:t>d</a:t>
            </a:r>
            <a:r>
              <a:rPr spc="30" dirty="0"/>
              <a:t>it</a:t>
            </a:r>
          </a:p>
          <a:p>
            <a:pPr marL="314325" marR="5080" indent="-302260" algn="just">
              <a:lnSpc>
                <a:spcPct val="90300"/>
              </a:lnSpc>
              <a:spcBef>
                <a:spcPts val="665"/>
              </a:spcBef>
            </a:pPr>
            <a:r>
              <a:rPr b="0" spc="-95" dirty="0">
                <a:latin typeface="Times New Roman"/>
                <a:cs typeface="Times New Roman"/>
              </a:rPr>
              <a:t>Central</a:t>
            </a:r>
            <a:r>
              <a:rPr b="0" spc="-90" dirty="0">
                <a:latin typeface="Times New Roman"/>
                <a:cs typeface="Times New Roman"/>
              </a:rPr>
              <a:t> </a:t>
            </a:r>
            <a:r>
              <a:rPr b="0" spc="-114" dirty="0">
                <a:latin typeface="Times New Roman"/>
                <a:cs typeface="Times New Roman"/>
              </a:rPr>
              <a:t>Government</a:t>
            </a:r>
            <a:r>
              <a:rPr b="0" spc="-110" dirty="0">
                <a:latin typeface="Times New Roman"/>
                <a:cs typeface="Times New Roman"/>
              </a:rPr>
              <a:t> </a:t>
            </a:r>
            <a:r>
              <a:rPr b="0" spc="-210" dirty="0">
                <a:latin typeface="Times New Roman"/>
                <a:cs typeface="Times New Roman"/>
              </a:rPr>
              <a:t>has</a:t>
            </a:r>
            <a:r>
              <a:rPr b="0" spc="-204" dirty="0">
                <a:latin typeface="Times New Roman"/>
                <a:cs typeface="Times New Roman"/>
              </a:rPr>
              <a:t> </a:t>
            </a:r>
            <a:r>
              <a:rPr b="0" spc="-135" dirty="0">
                <a:latin typeface="Times New Roman"/>
                <a:cs typeface="Times New Roman"/>
              </a:rPr>
              <a:t>power</a:t>
            </a:r>
            <a:r>
              <a:rPr b="0" spc="-130" dirty="0">
                <a:latin typeface="Times New Roman"/>
                <a:cs typeface="Times New Roman"/>
              </a:rPr>
              <a:t> </a:t>
            </a:r>
            <a:r>
              <a:rPr b="0" spc="-45" dirty="0">
                <a:latin typeface="Times New Roman"/>
                <a:cs typeface="Times New Roman"/>
              </a:rPr>
              <a:t>to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55" dirty="0">
                <a:latin typeface="Times New Roman"/>
                <a:cs typeface="Times New Roman"/>
              </a:rPr>
              <a:t>order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spc="-225" dirty="0">
                <a:latin typeface="Times New Roman"/>
                <a:cs typeface="Times New Roman"/>
              </a:rPr>
              <a:t>a</a:t>
            </a:r>
            <a:r>
              <a:rPr b="0" spc="-220" dirty="0">
                <a:latin typeface="Times New Roman"/>
                <a:cs typeface="Times New Roman"/>
              </a:rPr>
              <a:t> </a:t>
            </a:r>
            <a:r>
              <a:rPr b="0" spc="-155" dirty="0">
                <a:latin typeface="Times New Roman"/>
                <a:cs typeface="Times New Roman"/>
              </a:rPr>
              <a:t>special</a:t>
            </a:r>
            <a:r>
              <a:rPr b="0" spc="-150" dirty="0">
                <a:latin typeface="Times New Roman"/>
                <a:cs typeface="Times New Roman"/>
              </a:rPr>
              <a:t> </a:t>
            </a:r>
            <a:r>
              <a:rPr b="0" spc="-114" dirty="0">
                <a:latin typeface="Times New Roman"/>
                <a:cs typeface="Times New Roman"/>
              </a:rPr>
              <a:t>audit</a:t>
            </a:r>
            <a:r>
              <a:rPr b="0" spc="-110" dirty="0">
                <a:latin typeface="Times New Roman"/>
                <a:cs typeface="Times New Roman"/>
              </a:rPr>
              <a:t> </a:t>
            </a:r>
            <a:r>
              <a:rPr b="0" spc="-160" dirty="0">
                <a:latin typeface="Times New Roman"/>
                <a:cs typeface="Times New Roman"/>
              </a:rPr>
              <a:t>of</a:t>
            </a:r>
            <a:r>
              <a:rPr b="0" spc="390" dirty="0">
                <a:latin typeface="Times New Roman"/>
                <a:cs typeface="Times New Roman"/>
              </a:rPr>
              <a:t> </a:t>
            </a:r>
            <a:r>
              <a:rPr b="0" spc="-95" dirty="0">
                <a:latin typeface="Times New Roman"/>
                <a:cs typeface="Times New Roman"/>
              </a:rPr>
              <a:t>the </a:t>
            </a:r>
            <a:r>
              <a:rPr b="0" spc="-90" dirty="0">
                <a:latin typeface="Times New Roman"/>
                <a:cs typeface="Times New Roman"/>
              </a:rPr>
              <a:t> </a:t>
            </a:r>
            <a:r>
              <a:rPr b="0" spc="-140" dirty="0">
                <a:latin typeface="Times New Roman"/>
                <a:cs typeface="Times New Roman"/>
              </a:rPr>
              <a:t>accounts </a:t>
            </a:r>
            <a:r>
              <a:rPr b="0" spc="-160" dirty="0">
                <a:latin typeface="Times New Roman"/>
                <a:cs typeface="Times New Roman"/>
              </a:rPr>
              <a:t>of </a:t>
            </a:r>
            <a:r>
              <a:rPr b="0" spc="-225" dirty="0">
                <a:latin typeface="Times New Roman"/>
                <a:cs typeface="Times New Roman"/>
              </a:rPr>
              <a:t>a </a:t>
            </a:r>
            <a:r>
              <a:rPr b="0" spc="-175" dirty="0">
                <a:latin typeface="Times New Roman"/>
                <a:cs typeface="Times New Roman"/>
              </a:rPr>
              <a:t>company </a:t>
            </a:r>
            <a:r>
              <a:rPr b="0" spc="-95" dirty="0">
                <a:latin typeface="Times New Roman"/>
                <a:cs typeface="Times New Roman"/>
              </a:rPr>
              <a:t>for </a:t>
            </a:r>
            <a:r>
              <a:rPr b="0" spc="-225" dirty="0">
                <a:latin typeface="Times New Roman"/>
                <a:cs typeface="Times New Roman"/>
              </a:rPr>
              <a:t>a </a:t>
            </a:r>
            <a:r>
              <a:rPr b="0" spc="-155" dirty="0">
                <a:latin typeface="Times New Roman"/>
                <a:cs typeface="Times New Roman"/>
              </a:rPr>
              <a:t>specific </a:t>
            </a:r>
            <a:r>
              <a:rPr b="0" spc="-60" dirty="0">
                <a:latin typeface="Times New Roman"/>
                <a:cs typeface="Times New Roman"/>
              </a:rPr>
              <a:t>period. </a:t>
            </a:r>
            <a:r>
              <a:rPr b="0" spc="-170" dirty="0">
                <a:latin typeface="Times New Roman"/>
                <a:cs typeface="Times New Roman"/>
              </a:rPr>
              <a:t>This </a:t>
            </a:r>
            <a:r>
              <a:rPr b="0" spc="-180" dirty="0">
                <a:latin typeface="Times New Roman"/>
                <a:cs typeface="Times New Roman"/>
              </a:rPr>
              <a:t>is </a:t>
            </a:r>
            <a:r>
              <a:rPr b="0" spc="-90" dirty="0">
                <a:latin typeface="Times New Roman"/>
                <a:cs typeface="Times New Roman"/>
              </a:rPr>
              <a:t>under </a:t>
            </a:r>
            <a:r>
              <a:rPr b="0" spc="-145" dirty="0">
                <a:latin typeface="Times New Roman"/>
                <a:cs typeface="Times New Roman"/>
              </a:rPr>
              <a:t>Section </a:t>
            </a:r>
            <a:r>
              <a:rPr b="0" spc="-140" dirty="0">
                <a:latin typeface="Times New Roman"/>
                <a:cs typeface="Times New Roman"/>
              </a:rPr>
              <a:t> </a:t>
            </a:r>
            <a:r>
              <a:rPr b="0" spc="-185" dirty="0">
                <a:latin typeface="Times New Roman"/>
                <a:cs typeface="Times New Roman"/>
              </a:rPr>
              <a:t>233A </a:t>
            </a:r>
            <a:r>
              <a:rPr b="0" spc="-160" dirty="0">
                <a:latin typeface="Times New Roman"/>
                <a:cs typeface="Times New Roman"/>
              </a:rPr>
              <a:t>of </a:t>
            </a:r>
            <a:r>
              <a:rPr b="0" spc="-85" dirty="0">
                <a:latin typeface="Times New Roman"/>
                <a:cs typeface="Times New Roman"/>
              </a:rPr>
              <a:t>the </a:t>
            </a:r>
            <a:r>
              <a:rPr b="0" spc="-155" dirty="0">
                <a:latin typeface="Times New Roman"/>
                <a:cs typeface="Times New Roman"/>
              </a:rPr>
              <a:t>companies </a:t>
            </a:r>
            <a:r>
              <a:rPr b="0" spc="-90" dirty="0">
                <a:latin typeface="Times New Roman"/>
                <a:cs typeface="Times New Roman"/>
              </a:rPr>
              <a:t>Act, </a:t>
            </a:r>
            <a:r>
              <a:rPr b="0" spc="-75" dirty="0">
                <a:latin typeface="Times New Roman"/>
                <a:cs typeface="Times New Roman"/>
              </a:rPr>
              <a:t>1956. </a:t>
            </a:r>
            <a:r>
              <a:rPr b="0" spc="-180" dirty="0">
                <a:latin typeface="Times New Roman"/>
                <a:cs typeface="Times New Roman"/>
              </a:rPr>
              <a:t>Special </a:t>
            </a:r>
            <a:r>
              <a:rPr b="0" spc="-114" dirty="0">
                <a:latin typeface="Times New Roman"/>
                <a:cs typeface="Times New Roman"/>
              </a:rPr>
              <a:t>audit </a:t>
            </a:r>
            <a:r>
              <a:rPr b="0" spc="-180" dirty="0">
                <a:latin typeface="Times New Roman"/>
                <a:cs typeface="Times New Roman"/>
              </a:rPr>
              <a:t>is </a:t>
            </a:r>
            <a:r>
              <a:rPr b="0" spc="-75" dirty="0">
                <a:latin typeface="Times New Roman"/>
                <a:cs typeface="Times New Roman"/>
              </a:rPr>
              <a:t>ordered </a:t>
            </a:r>
            <a:r>
              <a:rPr b="0" spc="-95" dirty="0">
                <a:latin typeface="Times New Roman"/>
                <a:cs typeface="Times New Roman"/>
              </a:rPr>
              <a:t>without </a:t>
            </a:r>
            <a:r>
              <a:rPr b="0" spc="-90" dirty="0">
                <a:latin typeface="Times New Roman"/>
                <a:cs typeface="Times New Roman"/>
              </a:rPr>
              <a:t> </a:t>
            </a:r>
            <a:r>
              <a:rPr b="0" spc="-145" dirty="0">
                <a:latin typeface="Times New Roman"/>
                <a:cs typeface="Times New Roman"/>
              </a:rPr>
              <a:t>providing</a:t>
            </a:r>
            <a:r>
              <a:rPr b="0" spc="-140" dirty="0">
                <a:latin typeface="Times New Roman"/>
                <a:cs typeface="Times New Roman"/>
              </a:rPr>
              <a:t> </a:t>
            </a:r>
            <a:r>
              <a:rPr b="0" spc="-180" dirty="0">
                <a:latin typeface="Times New Roman"/>
                <a:cs typeface="Times New Roman"/>
              </a:rPr>
              <a:t>an</a:t>
            </a:r>
            <a:r>
              <a:rPr b="0" spc="-175" dirty="0">
                <a:latin typeface="Times New Roman"/>
                <a:cs typeface="Times New Roman"/>
              </a:rPr>
              <a:t> </a:t>
            </a:r>
            <a:r>
              <a:rPr b="0" spc="-80" dirty="0">
                <a:latin typeface="Times New Roman"/>
                <a:cs typeface="Times New Roman"/>
              </a:rPr>
              <a:t>opportunity</a:t>
            </a:r>
            <a:r>
              <a:rPr b="0" spc="-75" dirty="0">
                <a:latin typeface="Times New Roman"/>
                <a:cs typeface="Times New Roman"/>
              </a:rPr>
              <a:t> </a:t>
            </a:r>
            <a:r>
              <a:rPr b="0" spc="-45" dirty="0">
                <a:latin typeface="Times New Roman"/>
                <a:cs typeface="Times New Roman"/>
              </a:rPr>
              <a:t>to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85" dirty="0">
                <a:latin typeface="Times New Roman"/>
                <a:cs typeface="Times New Roman"/>
              </a:rPr>
              <a:t>the</a:t>
            </a:r>
            <a:r>
              <a:rPr b="0" spc="-80" dirty="0">
                <a:latin typeface="Times New Roman"/>
                <a:cs typeface="Times New Roman"/>
              </a:rPr>
              <a:t> </a:t>
            </a:r>
            <a:r>
              <a:rPr b="0" spc="-175" dirty="0">
                <a:latin typeface="Times New Roman"/>
                <a:cs typeface="Times New Roman"/>
              </a:rPr>
              <a:t>company,</a:t>
            </a:r>
            <a:r>
              <a:rPr b="0" spc="-170" dirty="0">
                <a:latin typeface="Times New Roman"/>
                <a:cs typeface="Times New Roman"/>
              </a:rPr>
              <a:t> </a:t>
            </a:r>
            <a:r>
              <a:rPr b="0" spc="-110" dirty="0">
                <a:latin typeface="Times New Roman"/>
                <a:cs typeface="Times New Roman"/>
              </a:rPr>
              <a:t>where</a:t>
            </a:r>
            <a:r>
              <a:rPr b="0" spc="-105" dirty="0">
                <a:latin typeface="Times New Roman"/>
                <a:cs typeface="Times New Roman"/>
              </a:rPr>
              <a:t> </a:t>
            </a:r>
            <a:r>
              <a:rPr b="0" spc="-95" dirty="0">
                <a:latin typeface="Times New Roman"/>
                <a:cs typeface="Times New Roman"/>
              </a:rPr>
              <a:t>the</a:t>
            </a:r>
            <a:r>
              <a:rPr b="0" spc="-90" dirty="0">
                <a:latin typeface="Times New Roman"/>
                <a:cs typeface="Times New Roman"/>
              </a:rPr>
              <a:t> </a:t>
            </a:r>
            <a:r>
              <a:rPr b="0" spc="-95" dirty="0">
                <a:latin typeface="Times New Roman"/>
                <a:cs typeface="Times New Roman"/>
              </a:rPr>
              <a:t>central </a:t>
            </a:r>
            <a:r>
              <a:rPr b="0" spc="-90" dirty="0">
                <a:latin typeface="Times New Roman"/>
                <a:cs typeface="Times New Roman"/>
              </a:rPr>
              <a:t> </a:t>
            </a:r>
            <a:r>
              <a:rPr b="0" spc="-229" dirty="0">
                <a:latin typeface="Times New Roman"/>
                <a:cs typeface="Times New Roman"/>
              </a:rPr>
              <a:t>go</a:t>
            </a:r>
            <a:r>
              <a:rPr b="0" spc="-285" dirty="0">
                <a:latin typeface="Times New Roman"/>
                <a:cs typeface="Times New Roman"/>
              </a:rPr>
              <a:t>v</a:t>
            </a:r>
            <a:r>
              <a:rPr b="0" spc="-100" dirty="0">
                <a:latin typeface="Times New Roman"/>
                <a:cs typeface="Times New Roman"/>
              </a:rPr>
              <a:t>e</a:t>
            </a:r>
            <a:r>
              <a:rPr b="0" spc="100" dirty="0">
                <a:latin typeface="Times New Roman"/>
                <a:cs typeface="Times New Roman"/>
              </a:rPr>
              <a:t>r</a:t>
            </a:r>
            <a:r>
              <a:rPr b="0" spc="-114" dirty="0">
                <a:latin typeface="Times New Roman"/>
                <a:cs typeface="Times New Roman"/>
              </a:rPr>
              <a:t>n</a:t>
            </a:r>
            <a:r>
              <a:rPr b="0" spc="-165" dirty="0">
                <a:latin typeface="Times New Roman"/>
                <a:cs typeface="Times New Roman"/>
              </a:rPr>
              <a:t>m</a:t>
            </a:r>
            <a:r>
              <a:rPr b="0" spc="-130" dirty="0">
                <a:latin typeface="Times New Roman"/>
                <a:cs typeface="Times New Roman"/>
              </a:rPr>
              <a:t>e</a:t>
            </a:r>
            <a:r>
              <a:rPr b="0" spc="-114" dirty="0">
                <a:latin typeface="Times New Roman"/>
                <a:cs typeface="Times New Roman"/>
              </a:rPr>
              <a:t>n</a:t>
            </a:r>
            <a:r>
              <a:rPr b="0" spc="40" dirty="0">
                <a:latin typeface="Times New Roman"/>
                <a:cs typeface="Times New Roman"/>
              </a:rPr>
              <a:t>t</a:t>
            </a:r>
            <a:r>
              <a:rPr b="0" spc="-65" dirty="0">
                <a:latin typeface="Times New Roman"/>
                <a:cs typeface="Times New Roman"/>
              </a:rPr>
              <a:t> </a:t>
            </a:r>
            <a:r>
              <a:rPr b="0" spc="-140" dirty="0">
                <a:latin typeface="Times New Roman"/>
                <a:cs typeface="Times New Roman"/>
              </a:rPr>
              <a:t>i</a:t>
            </a:r>
            <a:r>
              <a:rPr b="0" spc="-220" dirty="0">
                <a:latin typeface="Times New Roman"/>
                <a:cs typeface="Times New Roman"/>
              </a:rPr>
              <a:t>s</a:t>
            </a:r>
            <a:r>
              <a:rPr b="0" spc="-65" dirty="0">
                <a:latin typeface="Times New Roman"/>
                <a:cs typeface="Times New Roman"/>
              </a:rPr>
              <a:t> </a:t>
            </a:r>
            <a:r>
              <a:rPr b="0" spc="-114" dirty="0">
                <a:latin typeface="Times New Roman"/>
                <a:cs typeface="Times New Roman"/>
              </a:rPr>
              <a:t>o</a:t>
            </a:r>
            <a:r>
              <a:rPr b="0" spc="-210" dirty="0">
                <a:latin typeface="Times New Roman"/>
                <a:cs typeface="Times New Roman"/>
              </a:rPr>
              <a:t>f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spc="30" dirty="0">
                <a:latin typeface="Times New Roman"/>
                <a:cs typeface="Times New Roman"/>
              </a:rPr>
              <a:t>t</a:t>
            </a:r>
            <a:r>
              <a:rPr b="0" spc="-200" dirty="0">
                <a:latin typeface="Times New Roman"/>
                <a:cs typeface="Times New Roman"/>
              </a:rPr>
              <a:t>h</a:t>
            </a:r>
            <a:r>
              <a:rPr b="0" spc="-110" dirty="0">
                <a:latin typeface="Times New Roman"/>
                <a:cs typeface="Times New Roman"/>
              </a:rPr>
              <a:t>e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spc="-114" dirty="0">
                <a:latin typeface="Times New Roman"/>
                <a:cs typeface="Times New Roman"/>
              </a:rPr>
              <a:t>op</a:t>
            </a:r>
            <a:r>
              <a:rPr b="0" spc="-140" dirty="0">
                <a:latin typeface="Times New Roman"/>
                <a:cs typeface="Times New Roman"/>
              </a:rPr>
              <a:t>i</a:t>
            </a:r>
            <a:r>
              <a:rPr b="0" spc="-145" dirty="0">
                <a:latin typeface="Times New Roman"/>
                <a:cs typeface="Times New Roman"/>
              </a:rPr>
              <a:t>n</a:t>
            </a:r>
            <a:r>
              <a:rPr b="0" spc="-110" dirty="0">
                <a:latin typeface="Times New Roman"/>
                <a:cs typeface="Times New Roman"/>
              </a:rPr>
              <a:t>i</a:t>
            </a:r>
            <a:r>
              <a:rPr b="0" spc="-145" dirty="0">
                <a:latin typeface="Times New Roman"/>
                <a:cs typeface="Times New Roman"/>
              </a:rPr>
              <a:t>o</a:t>
            </a:r>
            <a:r>
              <a:rPr b="0" spc="-114" dirty="0">
                <a:latin typeface="Times New Roman"/>
                <a:cs typeface="Times New Roman"/>
              </a:rPr>
              <a:t>n</a:t>
            </a:r>
            <a:r>
              <a:rPr b="0" spc="40" dirty="0">
                <a:latin typeface="Times New Roman"/>
                <a:cs typeface="Times New Roman"/>
              </a:rPr>
              <a:t>:</a:t>
            </a:r>
            <a:r>
              <a:rPr b="0" spc="-180" dirty="0">
                <a:latin typeface="Times New Roman"/>
                <a:cs typeface="Times New Roman"/>
              </a:rPr>
              <a:t> </a:t>
            </a:r>
            <a:r>
              <a:rPr b="0" spc="-60" dirty="0">
                <a:latin typeface="Times New Roman"/>
                <a:cs typeface="Times New Roman"/>
              </a:rPr>
              <a:t>-</a:t>
            </a:r>
          </a:p>
          <a:p>
            <a:pPr marL="314325" marR="564515" indent="-302260">
              <a:lnSpc>
                <a:spcPts val="3080"/>
              </a:lnSpc>
              <a:spcBef>
                <a:spcPts val="720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b="0" spc="-120" dirty="0">
                <a:latin typeface="Times New Roman"/>
                <a:cs typeface="Times New Roman"/>
              </a:rPr>
              <a:t>When</a:t>
            </a:r>
            <a:r>
              <a:rPr b="0" spc="-80" dirty="0">
                <a:latin typeface="Times New Roman"/>
                <a:cs typeface="Times New Roman"/>
              </a:rPr>
              <a:t> </a:t>
            </a:r>
            <a:r>
              <a:rPr b="0" spc="-160" dirty="0">
                <a:latin typeface="Times New Roman"/>
                <a:cs typeface="Times New Roman"/>
              </a:rPr>
              <a:t>affairs</a:t>
            </a:r>
            <a:r>
              <a:rPr b="0" spc="-95" dirty="0">
                <a:latin typeface="Times New Roman"/>
                <a:cs typeface="Times New Roman"/>
              </a:rPr>
              <a:t> </a:t>
            </a:r>
            <a:r>
              <a:rPr b="0" spc="-160" dirty="0">
                <a:latin typeface="Times New Roman"/>
                <a:cs typeface="Times New Roman"/>
              </a:rPr>
              <a:t>of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spc="-215" dirty="0">
                <a:latin typeface="Times New Roman"/>
                <a:cs typeface="Times New Roman"/>
              </a:rPr>
              <a:t>any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spc="-175" dirty="0">
                <a:latin typeface="Times New Roman"/>
                <a:cs typeface="Times New Roman"/>
              </a:rPr>
              <a:t>company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spc="-110" dirty="0">
                <a:latin typeface="Times New Roman"/>
                <a:cs typeface="Times New Roman"/>
              </a:rPr>
              <a:t>are</a:t>
            </a:r>
            <a:r>
              <a:rPr b="0" spc="-75" dirty="0">
                <a:latin typeface="Times New Roman"/>
                <a:cs typeface="Times New Roman"/>
              </a:rPr>
              <a:t> </a:t>
            </a:r>
            <a:r>
              <a:rPr b="0" spc="-65" dirty="0">
                <a:latin typeface="Times New Roman"/>
                <a:cs typeface="Times New Roman"/>
              </a:rPr>
              <a:t>not </a:t>
            </a:r>
            <a:r>
              <a:rPr b="0" spc="-175" dirty="0">
                <a:latin typeface="Times New Roman"/>
                <a:cs typeface="Times New Roman"/>
              </a:rPr>
              <a:t>managed</a:t>
            </a:r>
            <a:r>
              <a:rPr b="0" spc="-75" dirty="0">
                <a:latin typeface="Times New Roman"/>
                <a:cs typeface="Times New Roman"/>
              </a:rPr>
              <a:t> </a:t>
            </a:r>
            <a:r>
              <a:rPr b="0" spc="-215" dirty="0">
                <a:latin typeface="Times New Roman"/>
                <a:cs typeface="Times New Roman"/>
              </a:rPr>
              <a:t>as</a:t>
            </a:r>
            <a:r>
              <a:rPr b="0" spc="-65" dirty="0">
                <a:latin typeface="Times New Roman"/>
                <a:cs typeface="Times New Roman"/>
              </a:rPr>
              <a:t> </a:t>
            </a:r>
            <a:r>
              <a:rPr b="0" spc="-70" dirty="0">
                <a:latin typeface="Times New Roman"/>
                <a:cs typeface="Times New Roman"/>
              </a:rPr>
              <a:t>per </a:t>
            </a:r>
            <a:r>
              <a:rPr b="0" spc="-85" dirty="0">
                <a:latin typeface="Times New Roman"/>
                <a:cs typeface="Times New Roman"/>
              </a:rPr>
              <a:t>the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spc="-145" dirty="0">
                <a:latin typeface="Times New Roman"/>
                <a:cs typeface="Times New Roman"/>
              </a:rPr>
              <a:t>sound </a:t>
            </a:r>
            <a:r>
              <a:rPr b="0" spc="-695" dirty="0">
                <a:latin typeface="Times New Roman"/>
                <a:cs typeface="Times New Roman"/>
              </a:rPr>
              <a:t> </a:t>
            </a:r>
            <a:r>
              <a:rPr b="0" spc="-175" dirty="0">
                <a:latin typeface="Times New Roman"/>
                <a:cs typeface="Times New Roman"/>
              </a:rPr>
              <a:t>b</a:t>
            </a:r>
            <a:r>
              <a:rPr b="0" spc="-114" dirty="0">
                <a:latin typeface="Times New Roman"/>
                <a:cs typeface="Times New Roman"/>
              </a:rPr>
              <a:t>u</a:t>
            </a:r>
            <a:r>
              <a:rPr b="0" spc="-229" dirty="0">
                <a:latin typeface="Times New Roman"/>
                <a:cs typeface="Times New Roman"/>
              </a:rPr>
              <a:t>s</a:t>
            </a:r>
            <a:r>
              <a:rPr b="0" spc="-140" dirty="0">
                <a:latin typeface="Times New Roman"/>
                <a:cs typeface="Times New Roman"/>
              </a:rPr>
              <a:t>i</a:t>
            </a:r>
            <a:r>
              <a:rPr b="0" spc="-114" dirty="0">
                <a:latin typeface="Times New Roman"/>
                <a:cs typeface="Times New Roman"/>
              </a:rPr>
              <a:t>n</a:t>
            </a:r>
            <a:r>
              <a:rPr b="0" spc="-100" dirty="0">
                <a:latin typeface="Times New Roman"/>
                <a:cs typeface="Times New Roman"/>
              </a:rPr>
              <a:t>e</a:t>
            </a:r>
            <a:r>
              <a:rPr b="0" spc="-229" dirty="0">
                <a:latin typeface="Times New Roman"/>
                <a:cs typeface="Times New Roman"/>
              </a:rPr>
              <a:t>s</a:t>
            </a:r>
            <a:r>
              <a:rPr b="0" spc="-220" dirty="0">
                <a:latin typeface="Times New Roman"/>
                <a:cs typeface="Times New Roman"/>
              </a:rPr>
              <a:t>s</a:t>
            </a:r>
            <a:r>
              <a:rPr b="0" spc="-95" dirty="0">
                <a:latin typeface="Times New Roman"/>
                <a:cs typeface="Times New Roman"/>
              </a:rPr>
              <a:t> </a:t>
            </a:r>
            <a:r>
              <a:rPr b="0" spc="-145" dirty="0">
                <a:latin typeface="Times New Roman"/>
                <a:cs typeface="Times New Roman"/>
              </a:rPr>
              <a:t>p</a:t>
            </a:r>
            <a:r>
              <a:rPr b="0" spc="100" dirty="0">
                <a:latin typeface="Times New Roman"/>
                <a:cs typeface="Times New Roman"/>
              </a:rPr>
              <a:t>r</a:t>
            </a:r>
            <a:r>
              <a:rPr b="0" spc="-140" dirty="0">
                <a:latin typeface="Times New Roman"/>
                <a:cs typeface="Times New Roman"/>
              </a:rPr>
              <a:t>i</a:t>
            </a:r>
            <a:r>
              <a:rPr b="0" spc="-114" dirty="0">
                <a:latin typeface="Times New Roman"/>
                <a:cs typeface="Times New Roman"/>
              </a:rPr>
              <a:t>n</a:t>
            </a:r>
            <a:r>
              <a:rPr b="0" spc="-160" dirty="0">
                <a:latin typeface="Times New Roman"/>
                <a:cs typeface="Times New Roman"/>
              </a:rPr>
              <a:t>c</a:t>
            </a:r>
            <a:r>
              <a:rPr b="0" spc="-140" dirty="0">
                <a:latin typeface="Times New Roman"/>
                <a:cs typeface="Times New Roman"/>
              </a:rPr>
              <a:t>i</a:t>
            </a:r>
            <a:r>
              <a:rPr b="0" spc="-145" dirty="0">
                <a:latin typeface="Times New Roman"/>
                <a:cs typeface="Times New Roman"/>
              </a:rPr>
              <a:t>p</a:t>
            </a:r>
            <a:r>
              <a:rPr b="0" spc="-114" dirty="0">
                <a:latin typeface="Times New Roman"/>
                <a:cs typeface="Times New Roman"/>
              </a:rPr>
              <a:t>l</a:t>
            </a:r>
            <a:r>
              <a:rPr b="0" spc="-100" dirty="0">
                <a:latin typeface="Times New Roman"/>
                <a:cs typeface="Times New Roman"/>
              </a:rPr>
              <a:t>e</a:t>
            </a:r>
            <a:r>
              <a:rPr b="0" spc="-290" dirty="0">
                <a:latin typeface="Times New Roman"/>
                <a:cs typeface="Times New Roman"/>
              </a:rPr>
              <a:t>s</a:t>
            </a:r>
            <a:r>
              <a:rPr b="0" spc="120" dirty="0">
                <a:latin typeface="Times New Roman"/>
                <a:cs typeface="Times New Roman"/>
              </a:rPr>
              <a:t>.</a:t>
            </a:r>
          </a:p>
          <a:p>
            <a:pPr marL="314325" marR="164465" indent="-302260">
              <a:lnSpc>
                <a:spcPts val="3100"/>
              </a:lnSpc>
              <a:spcBef>
                <a:spcPts val="655"/>
              </a:spcBef>
              <a:buClr>
                <a:srgbClr val="D34816"/>
              </a:buClr>
              <a:buSzPct val="84210"/>
              <a:buFont typeface="Times New Roman"/>
              <a:buChar char="●"/>
              <a:tabLst>
                <a:tab pos="349250" algn="l"/>
                <a:tab pos="349885" algn="l"/>
              </a:tabLst>
            </a:pPr>
            <a:r>
              <a:rPr b="0" dirty="0"/>
              <a:t>	</a:t>
            </a:r>
            <a:r>
              <a:rPr b="0" spc="-120" dirty="0">
                <a:latin typeface="Times New Roman"/>
                <a:cs typeface="Times New Roman"/>
              </a:rPr>
              <a:t>When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spc="-175" dirty="0">
                <a:latin typeface="Times New Roman"/>
                <a:cs typeface="Times New Roman"/>
              </a:rPr>
              <a:t>company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spc="-180" dirty="0">
                <a:latin typeface="Times New Roman"/>
                <a:cs typeface="Times New Roman"/>
              </a:rPr>
              <a:t>is</a:t>
            </a:r>
            <a:r>
              <a:rPr b="0" spc="-60" dirty="0">
                <a:latin typeface="Times New Roman"/>
                <a:cs typeface="Times New Roman"/>
              </a:rPr>
              <a:t> </a:t>
            </a:r>
            <a:r>
              <a:rPr b="0" spc="-155" dirty="0">
                <a:latin typeface="Times New Roman"/>
                <a:cs typeface="Times New Roman"/>
              </a:rPr>
              <a:t>being</a:t>
            </a:r>
            <a:r>
              <a:rPr b="0" spc="-80" dirty="0">
                <a:latin typeface="Times New Roman"/>
                <a:cs typeface="Times New Roman"/>
              </a:rPr>
              <a:t> </a:t>
            </a:r>
            <a:r>
              <a:rPr b="0" spc="-170" dirty="0">
                <a:latin typeface="Times New Roman"/>
                <a:cs typeface="Times New Roman"/>
              </a:rPr>
              <a:t>managed</a:t>
            </a:r>
            <a:r>
              <a:rPr b="0" spc="-75" dirty="0">
                <a:latin typeface="Times New Roman"/>
                <a:cs typeface="Times New Roman"/>
              </a:rPr>
              <a:t> </a:t>
            </a:r>
            <a:r>
              <a:rPr b="0" spc="-130" dirty="0">
                <a:latin typeface="Times New Roman"/>
                <a:cs typeface="Times New Roman"/>
              </a:rPr>
              <a:t>in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spc="-225" dirty="0">
                <a:latin typeface="Times New Roman"/>
                <a:cs typeface="Times New Roman"/>
              </a:rPr>
              <a:t>a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spc="-114" dirty="0">
                <a:latin typeface="Times New Roman"/>
                <a:cs typeface="Times New Roman"/>
              </a:rPr>
              <a:t>manner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spc="-155" dirty="0">
                <a:latin typeface="Times New Roman"/>
                <a:cs typeface="Times New Roman"/>
              </a:rPr>
              <a:t>which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spc="-180" dirty="0">
                <a:latin typeface="Times New Roman"/>
                <a:cs typeface="Times New Roman"/>
              </a:rPr>
              <a:t>is</a:t>
            </a:r>
            <a:r>
              <a:rPr b="0" spc="-65" dirty="0">
                <a:latin typeface="Times New Roman"/>
                <a:cs typeface="Times New Roman"/>
              </a:rPr>
              <a:t> </a:t>
            </a:r>
            <a:r>
              <a:rPr b="0" spc="-165" dirty="0">
                <a:latin typeface="Times New Roman"/>
                <a:cs typeface="Times New Roman"/>
              </a:rPr>
              <a:t>likely</a:t>
            </a:r>
            <a:r>
              <a:rPr b="0" spc="-80" dirty="0">
                <a:latin typeface="Times New Roman"/>
                <a:cs typeface="Times New Roman"/>
              </a:rPr>
              <a:t> </a:t>
            </a:r>
            <a:r>
              <a:rPr b="0" spc="-45" dirty="0">
                <a:latin typeface="Times New Roman"/>
                <a:cs typeface="Times New Roman"/>
              </a:rPr>
              <a:t>to 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170" dirty="0">
                <a:latin typeface="Times New Roman"/>
                <a:cs typeface="Times New Roman"/>
              </a:rPr>
              <a:t>cause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spc="-120" dirty="0">
                <a:latin typeface="Times New Roman"/>
                <a:cs typeface="Times New Roman"/>
              </a:rPr>
              <a:t>serious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spc="-114" dirty="0">
                <a:latin typeface="Times New Roman"/>
                <a:cs typeface="Times New Roman"/>
              </a:rPr>
              <a:t>injury</a:t>
            </a:r>
            <a:r>
              <a:rPr b="0" spc="-75" dirty="0">
                <a:latin typeface="Times New Roman"/>
                <a:cs typeface="Times New Roman"/>
              </a:rPr>
              <a:t> </a:t>
            </a:r>
            <a:r>
              <a:rPr b="0" spc="-40" dirty="0">
                <a:latin typeface="Times New Roman"/>
                <a:cs typeface="Times New Roman"/>
              </a:rPr>
              <a:t>or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185" dirty="0">
                <a:latin typeface="Times New Roman"/>
                <a:cs typeface="Times New Roman"/>
              </a:rPr>
              <a:t>damage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45" dirty="0">
                <a:latin typeface="Times New Roman"/>
                <a:cs typeface="Times New Roman"/>
              </a:rPr>
              <a:t>to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spc="-85" dirty="0">
                <a:latin typeface="Times New Roman"/>
                <a:cs typeface="Times New Roman"/>
              </a:rPr>
              <a:t>the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80" dirty="0">
                <a:latin typeface="Times New Roman"/>
                <a:cs typeface="Times New Roman"/>
              </a:rPr>
              <a:t>interest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spc="-160" dirty="0">
                <a:latin typeface="Times New Roman"/>
                <a:cs typeface="Times New Roman"/>
              </a:rPr>
              <a:t>of</a:t>
            </a:r>
            <a:r>
              <a:rPr b="0" spc="-80" dirty="0">
                <a:latin typeface="Times New Roman"/>
                <a:cs typeface="Times New Roman"/>
              </a:rPr>
              <a:t> trade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5" dirty="0">
                <a:latin typeface="Times New Roman"/>
                <a:cs typeface="Times New Roman"/>
              </a:rPr>
              <a:t>or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120" dirty="0">
                <a:latin typeface="Times New Roman"/>
                <a:cs typeface="Times New Roman"/>
              </a:rPr>
              <a:t>industry.</a:t>
            </a:r>
          </a:p>
          <a:p>
            <a:pPr marL="314325" marR="549910" indent="-302260">
              <a:lnSpc>
                <a:spcPts val="3100"/>
              </a:lnSpc>
              <a:spcBef>
                <a:spcPts val="640"/>
              </a:spcBef>
              <a:buClr>
                <a:srgbClr val="D34816"/>
              </a:buClr>
              <a:buSzPct val="84210"/>
              <a:buFont typeface="Times New Roman"/>
              <a:buChar char="●"/>
              <a:tabLst>
                <a:tab pos="349250" algn="l"/>
                <a:tab pos="349885" algn="l"/>
              </a:tabLst>
            </a:pPr>
            <a:r>
              <a:rPr b="0" dirty="0"/>
              <a:t>	</a:t>
            </a:r>
            <a:r>
              <a:rPr b="0" spc="-120" dirty="0">
                <a:latin typeface="Times New Roman"/>
                <a:cs typeface="Times New Roman"/>
              </a:rPr>
              <a:t>When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spc="-165" dirty="0">
                <a:latin typeface="Times New Roman"/>
                <a:cs typeface="Times New Roman"/>
              </a:rPr>
              <a:t>financial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spc="-120" dirty="0">
                <a:latin typeface="Times New Roman"/>
                <a:cs typeface="Times New Roman"/>
              </a:rPr>
              <a:t>position</a:t>
            </a:r>
            <a:r>
              <a:rPr b="0" spc="-75" dirty="0">
                <a:latin typeface="Times New Roman"/>
                <a:cs typeface="Times New Roman"/>
              </a:rPr>
              <a:t> </a:t>
            </a:r>
            <a:r>
              <a:rPr b="0" spc="-160" dirty="0">
                <a:latin typeface="Times New Roman"/>
                <a:cs typeface="Times New Roman"/>
              </a:rPr>
              <a:t>of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spc="-225" dirty="0">
                <a:latin typeface="Times New Roman"/>
                <a:cs typeface="Times New Roman"/>
              </a:rPr>
              <a:t>a</a:t>
            </a:r>
            <a:r>
              <a:rPr b="0" spc="-75" dirty="0">
                <a:latin typeface="Times New Roman"/>
                <a:cs typeface="Times New Roman"/>
              </a:rPr>
              <a:t> </a:t>
            </a:r>
            <a:r>
              <a:rPr b="0" spc="-175" dirty="0">
                <a:latin typeface="Times New Roman"/>
                <a:cs typeface="Times New Roman"/>
              </a:rPr>
              <a:t>company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spc="-180" dirty="0">
                <a:latin typeface="Times New Roman"/>
                <a:cs typeface="Times New Roman"/>
              </a:rPr>
              <a:t>is</a:t>
            </a:r>
            <a:r>
              <a:rPr b="0" spc="-60" dirty="0">
                <a:latin typeface="Times New Roman"/>
                <a:cs typeface="Times New Roman"/>
              </a:rPr>
              <a:t> </a:t>
            </a:r>
            <a:r>
              <a:rPr b="0" spc="-160" dirty="0">
                <a:latin typeface="Times New Roman"/>
                <a:cs typeface="Times New Roman"/>
              </a:rPr>
              <a:t>such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spc="-229" dirty="0">
                <a:latin typeface="Times New Roman"/>
                <a:cs typeface="Times New Roman"/>
              </a:rPr>
              <a:t>as</a:t>
            </a:r>
            <a:r>
              <a:rPr b="0" spc="-60" dirty="0">
                <a:latin typeface="Times New Roman"/>
                <a:cs typeface="Times New Roman"/>
              </a:rPr>
              <a:t> </a:t>
            </a:r>
            <a:r>
              <a:rPr b="0" spc="-45" dirty="0">
                <a:latin typeface="Times New Roman"/>
                <a:cs typeface="Times New Roman"/>
              </a:rPr>
              <a:t>to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spc="-125" dirty="0">
                <a:latin typeface="Times New Roman"/>
                <a:cs typeface="Times New Roman"/>
              </a:rPr>
              <a:t>endanger</a:t>
            </a:r>
            <a:r>
              <a:rPr b="0" spc="-65" dirty="0">
                <a:latin typeface="Times New Roman"/>
                <a:cs typeface="Times New Roman"/>
              </a:rPr>
              <a:t> </a:t>
            </a:r>
            <a:r>
              <a:rPr b="0" spc="-110" dirty="0">
                <a:latin typeface="Times New Roman"/>
                <a:cs typeface="Times New Roman"/>
              </a:rPr>
              <a:t>its </a:t>
            </a:r>
            <a:r>
              <a:rPr b="0" spc="-695" dirty="0">
                <a:latin typeface="Times New Roman"/>
                <a:cs typeface="Times New Roman"/>
              </a:rPr>
              <a:t> </a:t>
            </a:r>
            <a:r>
              <a:rPr b="0" spc="-170" dirty="0">
                <a:latin typeface="Times New Roman"/>
                <a:cs typeface="Times New Roman"/>
              </a:rPr>
              <a:t>solvency</a:t>
            </a:r>
          </a:p>
        </p:txBody>
      </p:sp>
      <p:sp>
        <p:nvSpPr>
          <p:cNvPr id="6" name="object 6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431515" y="7035311"/>
            <a:ext cx="247650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-4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2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4753" y="388064"/>
            <a:ext cx="534035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u="heavy" spc="-8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u="heavy" spc="-24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u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u="heavy" spc="-1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u="heavy" spc="-9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u="heavy" spc="-1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u="heavy" spc="-4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g</a:t>
            </a:r>
            <a:r>
              <a:rPr u="heavy" spc="-15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4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B</a:t>
            </a:r>
            <a:r>
              <a:rPr u="heavy" spc="-6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u="heavy" spc="-3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</a:t>
            </a:r>
            <a:r>
              <a:rPr u="heavy" spc="-1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u="heavy" spc="-2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u="heavy" spc="-1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32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u="heavy" spc="-2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u="heavy" spc="-12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5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b</a:t>
            </a:r>
            <a:r>
              <a:rPr u="heavy" spc="-19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j</a:t>
            </a:r>
            <a:r>
              <a:rPr u="heavy" spc="-1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u="heavy" spc="-3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c</a:t>
            </a:r>
            <a:r>
              <a:rPr u="heavy" spc="-1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</a:p>
        </p:txBody>
      </p:sp>
      <p:sp>
        <p:nvSpPr>
          <p:cNvPr id="3" name="object 3"/>
          <p:cNvSpPr/>
          <p:nvPr/>
        </p:nvSpPr>
        <p:spPr>
          <a:xfrm>
            <a:off x="821436" y="1728216"/>
            <a:ext cx="1629410" cy="18415"/>
          </a:xfrm>
          <a:custGeom>
            <a:avLst/>
            <a:gdLst/>
            <a:ahLst/>
            <a:cxnLst/>
            <a:rect l="l" t="t" r="r" b="b"/>
            <a:pathLst>
              <a:path w="1629410" h="18414">
                <a:moveTo>
                  <a:pt x="1629156" y="18287"/>
                </a:moveTo>
                <a:lnTo>
                  <a:pt x="0" y="18287"/>
                </a:lnTo>
                <a:lnTo>
                  <a:pt x="0" y="0"/>
                </a:lnTo>
                <a:lnTo>
                  <a:pt x="1629156" y="0"/>
                </a:lnTo>
                <a:lnTo>
                  <a:pt x="1629156" y="18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5" name="object 5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06919" y="1275269"/>
            <a:ext cx="8963025" cy="572516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314325" indent="-302260" algn="just">
              <a:lnSpc>
                <a:spcPct val="100000"/>
              </a:lnSpc>
              <a:spcBef>
                <a:spcPts val="500"/>
              </a:spcBef>
              <a:buClr>
                <a:srgbClr val="D34816"/>
              </a:buClr>
              <a:buSzPct val="84210"/>
              <a:buFont typeface="Times New Roman"/>
              <a:buChar char="●"/>
              <a:tabLst>
                <a:tab pos="314960" algn="l"/>
              </a:tabLst>
            </a:pPr>
            <a:r>
              <a:rPr sz="2850" b="1" spc="-320" dirty="0">
                <a:latin typeface="Times New Roman"/>
                <a:cs typeface="Times New Roman"/>
              </a:rPr>
              <a:t>C</a:t>
            </a:r>
            <a:r>
              <a:rPr sz="2850" b="1" spc="140" dirty="0">
                <a:latin typeface="Times New Roman"/>
                <a:cs typeface="Times New Roman"/>
              </a:rPr>
              <a:t>o</a:t>
            </a:r>
            <a:r>
              <a:rPr sz="2850" b="1" spc="-85" dirty="0">
                <a:latin typeface="Times New Roman"/>
                <a:cs typeface="Times New Roman"/>
              </a:rPr>
              <a:t>s</a:t>
            </a:r>
            <a:r>
              <a:rPr sz="2850" b="1" spc="30" dirty="0">
                <a:latin typeface="Times New Roman"/>
                <a:cs typeface="Times New Roman"/>
              </a:rPr>
              <a:t>t</a:t>
            </a:r>
            <a:r>
              <a:rPr sz="2850" b="1" spc="-185" dirty="0">
                <a:latin typeface="Times New Roman"/>
                <a:cs typeface="Times New Roman"/>
              </a:rPr>
              <a:t> </a:t>
            </a:r>
            <a:r>
              <a:rPr sz="2850" b="1" spc="-150" dirty="0">
                <a:latin typeface="Times New Roman"/>
                <a:cs typeface="Times New Roman"/>
              </a:rPr>
              <a:t>A</a:t>
            </a:r>
            <a:r>
              <a:rPr sz="2850" b="1" spc="40" dirty="0">
                <a:latin typeface="Times New Roman"/>
                <a:cs typeface="Times New Roman"/>
              </a:rPr>
              <a:t>ud</a:t>
            </a:r>
            <a:r>
              <a:rPr sz="2850" b="1" spc="30" dirty="0">
                <a:latin typeface="Times New Roman"/>
                <a:cs typeface="Times New Roman"/>
              </a:rPr>
              <a:t>it</a:t>
            </a:r>
            <a:endParaRPr sz="2850">
              <a:latin typeface="Times New Roman"/>
              <a:cs typeface="Times New Roman"/>
            </a:endParaRPr>
          </a:p>
          <a:p>
            <a:pPr marL="314325" marR="5080" indent="-302260" algn="just">
              <a:lnSpc>
                <a:spcPct val="89700"/>
              </a:lnSpc>
              <a:spcBef>
                <a:spcPts val="680"/>
              </a:spcBef>
            </a:pPr>
            <a:r>
              <a:rPr sz="2650" spc="-85" dirty="0">
                <a:latin typeface="Times New Roman"/>
                <a:cs typeface="Times New Roman"/>
              </a:rPr>
              <a:t>It </a:t>
            </a:r>
            <a:r>
              <a:rPr sz="2650" spc="-170" dirty="0">
                <a:latin typeface="Times New Roman"/>
                <a:cs typeface="Times New Roman"/>
              </a:rPr>
              <a:t>is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229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type </a:t>
            </a:r>
            <a:r>
              <a:rPr sz="2650" spc="-170" dirty="0">
                <a:latin typeface="Times New Roman"/>
                <a:cs typeface="Times New Roman"/>
              </a:rPr>
              <a:t>of </a:t>
            </a:r>
            <a:r>
              <a:rPr sz="2650" spc="-110" dirty="0">
                <a:latin typeface="Times New Roman"/>
                <a:cs typeface="Times New Roman"/>
              </a:rPr>
              <a:t>audit </a:t>
            </a:r>
            <a:r>
              <a:rPr sz="2650" spc="-155" dirty="0">
                <a:latin typeface="Times New Roman"/>
                <a:cs typeface="Times New Roman"/>
              </a:rPr>
              <a:t>which </a:t>
            </a:r>
            <a:r>
              <a:rPr sz="2650" spc="-175" dirty="0">
                <a:latin typeface="Times New Roman"/>
                <a:cs typeface="Times New Roman"/>
              </a:rPr>
              <a:t>involves </a:t>
            </a:r>
            <a:r>
              <a:rPr sz="2650" spc="-125" dirty="0">
                <a:latin typeface="Times New Roman"/>
                <a:cs typeface="Times New Roman"/>
              </a:rPr>
              <a:t>verification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20" dirty="0">
                <a:latin typeface="Times New Roman"/>
                <a:cs typeface="Times New Roman"/>
              </a:rPr>
              <a:t>cost </a:t>
            </a:r>
            <a:r>
              <a:rPr sz="2650" spc="-95" dirty="0">
                <a:latin typeface="Times New Roman"/>
                <a:cs typeface="Times New Roman"/>
              </a:rPr>
              <a:t>records </a:t>
            </a:r>
            <a:r>
              <a:rPr sz="2650" spc="-135" dirty="0">
                <a:latin typeface="Times New Roman"/>
                <a:cs typeface="Times New Roman"/>
              </a:rPr>
              <a:t>maintained </a:t>
            </a:r>
            <a:r>
              <a:rPr sz="2650" spc="-130" dirty="0">
                <a:latin typeface="Times New Roman"/>
                <a:cs typeface="Times New Roman"/>
              </a:rPr>
              <a:t> </a:t>
            </a:r>
            <a:r>
              <a:rPr sz="2650" spc="-210" dirty="0">
                <a:latin typeface="Times New Roman"/>
                <a:cs typeface="Times New Roman"/>
              </a:rPr>
              <a:t>by</a:t>
            </a:r>
            <a:r>
              <a:rPr sz="2650" spc="-204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organization</a:t>
            </a:r>
            <a:r>
              <a:rPr sz="2650" spc="-130" dirty="0">
                <a:latin typeface="Times New Roman"/>
                <a:cs typeface="Times New Roman"/>
              </a:rPr>
              <a:t> </a:t>
            </a:r>
            <a:r>
              <a:rPr sz="2650" spc="85" dirty="0">
                <a:latin typeface="Times New Roman"/>
                <a:cs typeface="Times New Roman"/>
              </a:rPr>
              <a:t>u/s </a:t>
            </a:r>
            <a:r>
              <a:rPr sz="2650" spc="-150" dirty="0">
                <a:latin typeface="Times New Roman"/>
                <a:cs typeface="Times New Roman"/>
              </a:rPr>
              <a:t>233(B)</a:t>
            </a:r>
            <a:r>
              <a:rPr sz="2650" spc="-14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Companies</a:t>
            </a:r>
            <a:r>
              <a:rPr sz="2650" spc="-145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Act</a:t>
            </a:r>
            <a:r>
              <a:rPr sz="2650" spc="-155" dirty="0">
                <a:latin typeface="Times New Roman"/>
                <a:cs typeface="Times New Roman"/>
              </a:rPr>
              <a:t> </a:t>
            </a:r>
            <a:r>
              <a:rPr sz="2650" spc="-75" dirty="0">
                <a:latin typeface="Times New Roman"/>
                <a:cs typeface="Times New Roman"/>
              </a:rPr>
              <a:t>1956.</a:t>
            </a:r>
            <a:r>
              <a:rPr sz="2650" spc="509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The </a:t>
            </a:r>
            <a:r>
              <a:rPr sz="2650" spc="-13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Central </a:t>
            </a:r>
            <a:r>
              <a:rPr sz="2650" spc="-114" dirty="0">
                <a:latin typeface="Times New Roman"/>
                <a:cs typeface="Times New Roman"/>
              </a:rPr>
              <a:t>Government </a:t>
            </a:r>
            <a:r>
              <a:rPr sz="2650" spc="-235" dirty="0">
                <a:latin typeface="Times New Roman"/>
                <a:cs typeface="Times New Roman"/>
              </a:rPr>
              <a:t>may</a:t>
            </a:r>
            <a:r>
              <a:rPr sz="2650" spc="-229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direct </a:t>
            </a:r>
            <a:r>
              <a:rPr sz="2650" spc="-175" dirty="0">
                <a:latin typeface="Times New Roman"/>
                <a:cs typeface="Times New Roman"/>
              </a:rPr>
              <a:t>an </a:t>
            </a:r>
            <a:r>
              <a:rPr sz="2650" spc="-110" dirty="0">
                <a:latin typeface="Times New Roman"/>
                <a:cs typeface="Times New Roman"/>
              </a:rPr>
              <a:t>audit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14" dirty="0">
                <a:latin typeface="Times New Roman"/>
                <a:cs typeface="Times New Roman"/>
              </a:rPr>
              <a:t>cost </a:t>
            </a:r>
            <a:r>
              <a:rPr sz="2650" spc="-100" dirty="0">
                <a:latin typeface="Times New Roman"/>
                <a:cs typeface="Times New Roman"/>
              </a:rPr>
              <a:t>records </a:t>
            </a:r>
            <a:r>
              <a:rPr sz="2650" spc="-200" dirty="0">
                <a:latin typeface="Times New Roman"/>
                <a:cs typeface="Times New Roman"/>
              </a:rPr>
              <a:t>by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229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person 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who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85" dirty="0">
                <a:latin typeface="Times New Roman"/>
                <a:cs typeface="Times New Roman"/>
              </a:rPr>
              <a:t>is</a:t>
            </a:r>
            <a:r>
              <a:rPr sz="2650" spc="-18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qualified.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Appointment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auditor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is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done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210" dirty="0">
                <a:latin typeface="Times New Roman"/>
                <a:cs typeface="Times New Roman"/>
              </a:rPr>
              <a:t>by</a:t>
            </a:r>
            <a:r>
              <a:rPr sz="2650" spc="-204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board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directors </a:t>
            </a:r>
            <a:r>
              <a:rPr sz="2650" spc="-125" dirty="0">
                <a:latin typeface="Times New Roman"/>
                <a:cs typeface="Times New Roman"/>
              </a:rPr>
              <a:t>subject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95" dirty="0">
                <a:latin typeface="Times New Roman"/>
                <a:cs typeface="Times New Roman"/>
              </a:rPr>
              <a:t>the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approval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Central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Government.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The </a:t>
            </a:r>
            <a:r>
              <a:rPr sz="2650" spc="-13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auditor </a:t>
            </a:r>
            <a:r>
              <a:rPr sz="2650" spc="-60" dirty="0">
                <a:latin typeface="Times New Roman"/>
                <a:cs typeface="Times New Roman"/>
              </a:rPr>
              <a:t>reports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20" dirty="0">
                <a:latin typeface="Times New Roman"/>
                <a:cs typeface="Times New Roman"/>
              </a:rPr>
              <a:t>government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165" dirty="0">
                <a:latin typeface="Times New Roman"/>
                <a:cs typeface="Times New Roman"/>
              </a:rPr>
              <a:t>copy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35" dirty="0">
                <a:latin typeface="Times New Roman"/>
                <a:cs typeface="Times New Roman"/>
              </a:rPr>
              <a:t>report </a:t>
            </a:r>
            <a:r>
              <a:rPr sz="2650" spc="-105" dirty="0">
                <a:latin typeface="Times New Roman"/>
                <a:cs typeface="Times New Roman"/>
              </a:rPr>
              <a:t>sent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company. </a:t>
            </a:r>
            <a:r>
              <a:rPr sz="2650" spc="-110" dirty="0">
                <a:latin typeface="Times New Roman"/>
                <a:cs typeface="Times New Roman"/>
              </a:rPr>
              <a:t>Cost audit </a:t>
            </a:r>
            <a:r>
              <a:rPr sz="2650" spc="-170" dirty="0">
                <a:latin typeface="Times New Roman"/>
                <a:cs typeface="Times New Roman"/>
              </a:rPr>
              <a:t>is </a:t>
            </a:r>
            <a:r>
              <a:rPr sz="2650" spc="-105" dirty="0">
                <a:latin typeface="Times New Roman"/>
                <a:cs typeface="Times New Roman"/>
              </a:rPr>
              <a:t>prescribed for </a:t>
            </a:r>
            <a:r>
              <a:rPr sz="2650" spc="-90" dirty="0">
                <a:latin typeface="Times New Roman"/>
                <a:cs typeface="Times New Roman"/>
              </a:rPr>
              <a:t>certain </a:t>
            </a:r>
            <a:r>
              <a:rPr sz="2650" spc="-130" dirty="0">
                <a:latin typeface="Times New Roman"/>
                <a:cs typeface="Times New Roman"/>
              </a:rPr>
              <a:t>types </a:t>
            </a:r>
            <a:r>
              <a:rPr sz="2650" spc="-170" dirty="0">
                <a:latin typeface="Times New Roman"/>
                <a:cs typeface="Times New Roman"/>
              </a:rPr>
              <a:t>of </a:t>
            </a:r>
            <a:r>
              <a:rPr sz="2650" spc="-105" dirty="0">
                <a:latin typeface="Times New Roman"/>
                <a:cs typeface="Times New Roman"/>
              </a:rPr>
              <a:t>industries </a:t>
            </a:r>
            <a:r>
              <a:rPr sz="2650" spc="-110" dirty="0">
                <a:latin typeface="Times New Roman"/>
                <a:cs typeface="Times New Roman"/>
              </a:rPr>
              <a:t>with </a:t>
            </a:r>
            <a:r>
              <a:rPr sz="2650" spc="-215" dirty="0">
                <a:latin typeface="Times New Roman"/>
                <a:cs typeface="Times New Roman"/>
              </a:rPr>
              <a:t>a </a:t>
            </a:r>
            <a:r>
              <a:rPr sz="2650" spc="-210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view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170" dirty="0">
                <a:latin typeface="Times New Roman"/>
                <a:cs typeface="Times New Roman"/>
              </a:rPr>
              <a:t>achieve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following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objects:</a:t>
            </a:r>
            <a:r>
              <a:rPr sz="2650" spc="-170" dirty="0">
                <a:latin typeface="Times New Roman"/>
                <a:cs typeface="Times New Roman"/>
              </a:rPr>
              <a:t> </a:t>
            </a:r>
            <a:r>
              <a:rPr sz="2650" spc="-60" dirty="0">
                <a:latin typeface="Times New Roman"/>
                <a:cs typeface="Times New Roman"/>
              </a:rPr>
              <a:t>-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325"/>
              </a:spcBef>
              <a:buClr>
                <a:srgbClr val="D34816"/>
              </a:buClr>
              <a:buSzPct val="84905"/>
              <a:buChar char="✓"/>
              <a:tabLst>
                <a:tab pos="314960" algn="l"/>
              </a:tabLst>
            </a:pP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0" dirty="0">
                <a:latin typeface="Times New Roman"/>
                <a:cs typeface="Times New Roman"/>
              </a:rPr>
              <a:t>o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95" dirty="0">
                <a:latin typeface="Times New Roman"/>
                <a:cs typeface="Times New Roman"/>
              </a:rPr>
              <a:t>g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p</a:t>
            </a:r>
            <a:r>
              <a:rPr sz="2650" spc="90" dirty="0">
                <a:latin typeface="Times New Roman"/>
                <a:cs typeface="Times New Roman"/>
              </a:rPr>
              <a:t>r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on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70" dirty="0">
                <a:latin typeface="Times New Roman"/>
                <a:cs typeface="Times New Roman"/>
              </a:rPr>
              <a:t>n</a:t>
            </a:r>
            <a:r>
              <a:rPr sz="2650" spc="-220" dirty="0">
                <a:latin typeface="Times New Roman"/>
                <a:cs typeface="Times New Roman"/>
              </a:rPr>
              <a:t>y</a:t>
            </a:r>
            <a:r>
              <a:rPr sz="2650" spc="30" dirty="0">
                <a:latin typeface="Times New Roman"/>
                <a:cs typeface="Times New Roman"/>
              </a:rPr>
              <a:t>;</a:t>
            </a:r>
            <a:endParaRPr sz="2650">
              <a:latin typeface="Times New Roman"/>
              <a:cs typeface="Times New Roman"/>
            </a:endParaRPr>
          </a:p>
          <a:p>
            <a:pPr marL="387350" indent="-375285">
              <a:lnSpc>
                <a:spcPct val="100000"/>
              </a:lnSpc>
              <a:spcBef>
                <a:spcPts val="340"/>
              </a:spcBef>
              <a:buClr>
                <a:srgbClr val="D34816"/>
              </a:buClr>
              <a:buSzPct val="84905"/>
              <a:buChar char="✓"/>
              <a:tabLst>
                <a:tab pos="387350" algn="l"/>
                <a:tab pos="387985" algn="l"/>
              </a:tabLst>
            </a:pP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0" dirty="0">
                <a:latin typeface="Times New Roman"/>
                <a:cs typeface="Times New Roman"/>
              </a:rPr>
              <a:t>o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20" dirty="0">
                <a:latin typeface="Times New Roman"/>
                <a:cs typeface="Times New Roman"/>
              </a:rPr>
              <a:t>x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u</a:t>
            </a:r>
            <a:r>
              <a:rPr sz="2650" spc="-120" dirty="0">
                <a:latin typeface="Times New Roman"/>
                <a:cs typeface="Times New Roman"/>
              </a:rPr>
              <a:t>p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80" dirty="0">
                <a:latin typeface="Times New Roman"/>
                <a:cs typeface="Times New Roman"/>
              </a:rPr>
              <a:t>l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5" dirty="0">
                <a:latin typeface="Times New Roman"/>
                <a:cs typeface="Times New Roman"/>
              </a:rPr>
              <a:t>g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90" dirty="0">
                <a:latin typeface="Times New Roman"/>
                <a:cs typeface="Times New Roman"/>
              </a:rPr>
              <a:t>r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30" dirty="0">
                <a:latin typeface="Times New Roman"/>
                <a:cs typeface="Times New Roman"/>
              </a:rPr>
              <a:t>;</a:t>
            </a:r>
            <a:endParaRPr sz="2650">
              <a:latin typeface="Times New Roman"/>
              <a:cs typeface="Times New Roman"/>
            </a:endParaRPr>
          </a:p>
          <a:p>
            <a:pPr marL="387350" indent="-375285">
              <a:lnSpc>
                <a:spcPct val="100000"/>
              </a:lnSpc>
              <a:spcBef>
                <a:spcPts val="325"/>
              </a:spcBef>
              <a:buClr>
                <a:srgbClr val="D34816"/>
              </a:buClr>
              <a:buSzPct val="84905"/>
              <a:buChar char="✓"/>
              <a:tabLst>
                <a:tab pos="387350" algn="l"/>
                <a:tab pos="387985" algn="l"/>
              </a:tabLst>
            </a:pP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0" dirty="0">
                <a:latin typeface="Times New Roman"/>
                <a:cs typeface="Times New Roman"/>
              </a:rPr>
              <a:t>o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20" dirty="0">
                <a:latin typeface="Times New Roman"/>
                <a:cs typeface="Times New Roman"/>
              </a:rPr>
              <a:t>g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5" dirty="0">
                <a:latin typeface="Times New Roman"/>
                <a:cs typeface="Times New Roman"/>
              </a:rPr>
              <a:t>r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90" dirty="0">
                <a:latin typeface="Times New Roman"/>
                <a:cs typeface="Times New Roman"/>
              </a:rPr>
              <a:t>r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30" dirty="0">
                <a:latin typeface="Times New Roman"/>
                <a:cs typeface="Times New Roman"/>
              </a:rPr>
              <a:t>;</a:t>
            </a:r>
            <a:endParaRPr sz="2650">
              <a:latin typeface="Times New Roman"/>
              <a:cs typeface="Times New Roman"/>
            </a:endParaRPr>
          </a:p>
          <a:p>
            <a:pPr marL="387350" indent="-375285">
              <a:lnSpc>
                <a:spcPct val="100000"/>
              </a:lnSpc>
              <a:spcBef>
                <a:spcPts val="335"/>
              </a:spcBef>
              <a:buClr>
                <a:srgbClr val="D34816"/>
              </a:buClr>
              <a:buSzPct val="84905"/>
              <a:buChar char="✓"/>
              <a:tabLst>
                <a:tab pos="387350" algn="l"/>
                <a:tab pos="387985" algn="l"/>
              </a:tabLst>
            </a:pPr>
            <a:r>
              <a:rPr sz="2650" spc="-50" dirty="0">
                <a:latin typeface="Times New Roman"/>
                <a:cs typeface="Times New Roman"/>
              </a:rPr>
              <a:t>to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consider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question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of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protection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be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granted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</a:t>
            </a:r>
            <a:r>
              <a:rPr sz="2650" spc="-4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company;</a:t>
            </a:r>
            <a:endParaRPr sz="2650">
              <a:latin typeface="Times New Roman"/>
              <a:cs typeface="Times New Roman"/>
            </a:endParaRPr>
          </a:p>
          <a:p>
            <a:pPr marL="387350" indent="-375285">
              <a:lnSpc>
                <a:spcPct val="100000"/>
              </a:lnSpc>
              <a:spcBef>
                <a:spcPts val="335"/>
              </a:spcBef>
              <a:buClr>
                <a:srgbClr val="D34816"/>
              </a:buClr>
              <a:buSzPct val="84905"/>
              <a:buChar char="✓"/>
              <a:tabLst>
                <a:tab pos="387350" algn="l"/>
                <a:tab pos="387985" algn="l"/>
              </a:tabLst>
            </a:pP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114" dirty="0">
                <a:latin typeface="Times New Roman"/>
                <a:cs typeface="Times New Roman"/>
              </a:rPr>
              <a:t>ascertain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causes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loss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suffered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10" dirty="0">
                <a:latin typeface="Times New Roman"/>
                <a:cs typeface="Times New Roman"/>
              </a:rPr>
              <a:t>by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company.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387840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512300" y="7035311"/>
            <a:ext cx="280670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22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3405" y="570912"/>
            <a:ext cx="594169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heavy" spc="-8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sz="4400" u="heavy" spc="-2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u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sz="4400" u="heavy" spc="-2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sz="4400" u="heavy" spc="-1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sz="4400" u="heavy" spc="-2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sz="4400" u="heavy" spc="-52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g</a:t>
            </a:r>
            <a:r>
              <a:rPr sz="4400" u="heavy" spc="-17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5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B</a:t>
            </a:r>
            <a:r>
              <a:rPr sz="4400" u="heavy" spc="-114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sz="4400" u="heavy" spc="-3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</a:t>
            </a:r>
            <a:r>
              <a:rPr sz="4400" u="heavy" spc="-1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sz="4400" u="heavy" spc="-32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sz="4400" u="heavy" spc="-1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35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sz="4400" u="heavy" spc="-3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sz="4400" u="heavy" spc="-17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6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b</a:t>
            </a:r>
            <a:r>
              <a:rPr sz="4400" u="heavy" spc="-2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j</a:t>
            </a:r>
            <a:r>
              <a:rPr sz="4400" u="heavy" spc="-1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sz="4400" u="heavy" spc="-3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c</a:t>
            </a:r>
            <a:r>
              <a:rPr sz="4400" u="heavy" spc="-114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653795" y="1705355"/>
            <a:ext cx="2737485" cy="17145"/>
          </a:xfrm>
          <a:custGeom>
            <a:avLst/>
            <a:gdLst/>
            <a:ahLst/>
            <a:cxnLst/>
            <a:rect l="l" t="t" r="r" b="b"/>
            <a:pathLst>
              <a:path w="2737485" h="17144">
                <a:moveTo>
                  <a:pt x="2737104" y="16764"/>
                </a:moveTo>
                <a:lnTo>
                  <a:pt x="0" y="16764"/>
                </a:lnTo>
                <a:lnTo>
                  <a:pt x="0" y="0"/>
                </a:lnTo>
                <a:lnTo>
                  <a:pt x="2737104" y="0"/>
                </a:lnTo>
                <a:lnTo>
                  <a:pt x="2737104" y="16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3795" y="3683508"/>
            <a:ext cx="2124710" cy="17145"/>
          </a:xfrm>
          <a:custGeom>
            <a:avLst/>
            <a:gdLst/>
            <a:ahLst/>
            <a:cxnLst/>
            <a:rect l="l" t="t" r="r" b="b"/>
            <a:pathLst>
              <a:path w="2124710" h="17145">
                <a:moveTo>
                  <a:pt x="2124455" y="16764"/>
                </a:moveTo>
                <a:lnTo>
                  <a:pt x="0" y="16764"/>
                </a:lnTo>
                <a:lnTo>
                  <a:pt x="0" y="0"/>
                </a:lnTo>
                <a:lnTo>
                  <a:pt x="2124455" y="0"/>
                </a:lnTo>
                <a:lnTo>
                  <a:pt x="2124455" y="16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39278" y="1287324"/>
            <a:ext cx="9142730" cy="515239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14325" indent="-302260" algn="just">
              <a:lnSpc>
                <a:spcPct val="100000"/>
              </a:lnSpc>
              <a:spcBef>
                <a:spcPts val="434"/>
              </a:spcBef>
              <a:buClr>
                <a:srgbClr val="D34816"/>
              </a:buClr>
              <a:buSzPct val="84905"/>
              <a:buFont typeface="Times New Roman"/>
              <a:buChar char="●"/>
              <a:tabLst>
                <a:tab pos="314960" algn="l"/>
              </a:tabLst>
            </a:pPr>
            <a:r>
              <a:rPr sz="2650" b="1" spc="-130" dirty="0">
                <a:latin typeface="Times New Roman"/>
                <a:cs typeface="Times New Roman"/>
              </a:rPr>
              <a:t>M</a:t>
            </a:r>
            <a:r>
              <a:rPr sz="2650" b="1" spc="-114" dirty="0">
                <a:latin typeface="Times New Roman"/>
                <a:cs typeface="Times New Roman"/>
              </a:rPr>
              <a:t>a</a:t>
            </a:r>
            <a:r>
              <a:rPr sz="2650" b="1" spc="25" dirty="0">
                <a:latin typeface="Times New Roman"/>
                <a:cs typeface="Times New Roman"/>
              </a:rPr>
              <a:t>n</a:t>
            </a:r>
            <a:r>
              <a:rPr sz="2650" b="1" spc="-114" dirty="0">
                <a:latin typeface="Times New Roman"/>
                <a:cs typeface="Times New Roman"/>
              </a:rPr>
              <a:t>a</a:t>
            </a:r>
            <a:r>
              <a:rPr sz="2650" b="1" spc="20" dirty="0">
                <a:latin typeface="Times New Roman"/>
                <a:cs typeface="Times New Roman"/>
              </a:rPr>
              <a:t>g</a:t>
            </a:r>
            <a:r>
              <a:rPr sz="2650" b="1" spc="35" dirty="0">
                <a:latin typeface="Times New Roman"/>
                <a:cs typeface="Times New Roman"/>
              </a:rPr>
              <a:t>e</a:t>
            </a:r>
            <a:r>
              <a:rPr sz="2650" b="1" spc="-100" dirty="0">
                <a:latin typeface="Times New Roman"/>
                <a:cs typeface="Times New Roman"/>
              </a:rPr>
              <a:t>m</a:t>
            </a:r>
            <a:r>
              <a:rPr sz="2650" b="1" spc="60" dirty="0">
                <a:latin typeface="Times New Roman"/>
                <a:cs typeface="Times New Roman"/>
              </a:rPr>
              <a:t>e</a:t>
            </a:r>
            <a:r>
              <a:rPr sz="2650" b="1" spc="25" dirty="0">
                <a:latin typeface="Times New Roman"/>
                <a:cs typeface="Times New Roman"/>
              </a:rPr>
              <a:t>nt</a:t>
            </a:r>
            <a:r>
              <a:rPr sz="2650" b="1" spc="-200" dirty="0">
                <a:latin typeface="Times New Roman"/>
                <a:cs typeface="Times New Roman"/>
              </a:rPr>
              <a:t> </a:t>
            </a:r>
            <a:r>
              <a:rPr sz="2650" b="1" spc="-150" dirty="0">
                <a:latin typeface="Times New Roman"/>
                <a:cs typeface="Times New Roman"/>
              </a:rPr>
              <a:t>A</a:t>
            </a:r>
            <a:r>
              <a:rPr sz="2650" b="1" dirty="0">
                <a:latin typeface="Times New Roman"/>
                <a:cs typeface="Times New Roman"/>
              </a:rPr>
              <a:t>u</a:t>
            </a:r>
            <a:r>
              <a:rPr sz="2650" b="1" spc="50" dirty="0">
                <a:latin typeface="Times New Roman"/>
                <a:cs typeface="Times New Roman"/>
              </a:rPr>
              <a:t>d</a:t>
            </a:r>
            <a:r>
              <a:rPr sz="2650" b="1" spc="20" dirty="0">
                <a:latin typeface="Times New Roman"/>
                <a:cs typeface="Times New Roman"/>
              </a:rPr>
              <a:t>i</a:t>
            </a:r>
            <a:r>
              <a:rPr sz="2650" b="1" spc="25" dirty="0">
                <a:latin typeface="Times New Roman"/>
                <a:cs typeface="Times New Roman"/>
              </a:rPr>
              <a:t>t</a:t>
            </a:r>
            <a:endParaRPr sz="2650">
              <a:latin typeface="Times New Roman"/>
              <a:cs typeface="Times New Roman"/>
            </a:endParaRPr>
          </a:p>
          <a:p>
            <a:pPr marL="314325" marR="5080" indent="-302260" algn="just">
              <a:lnSpc>
                <a:spcPct val="89600"/>
              </a:lnSpc>
              <a:spcBef>
                <a:spcPts val="670"/>
              </a:spcBef>
            </a:pPr>
            <a:r>
              <a:rPr sz="2650" spc="-160" dirty="0">
                <a:latin typeface="Times New Roman"/>
                <a:cs typeface="Times New Roman"/>
              </a:rPr>
              <a:t>Management</a:t>
            </a:r>
            <a:r>
              <a:rPr sz="2650" spc="-15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audit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75" dirty="0">
                <a:latin typeface="Times New Roman"/>
                <a:cs typeface="Times New Roman"/>
              </a:rPr>
              <a:t>involves</a:t>
            </a:r>
            <a:r>
              <a:rPr sz="2650" spc="-17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examines</a:t>
            </a:r>
            <a:r>
              <a:rPr sz="2650" spc="-14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of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plans,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policies,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80" dirty="0">
                <a:latin typeface="Times New Roman"/>
                <a:cs typeface="Times New Roman"/>
              </a:rPr>
              <a:t>procedure, 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method </a:t>
            </a:r>
            <a:r>
              <a:rPr sz="2650" spc="-145" dirty="0">
                <a:latin typeface="Times New Roman"/>
                <a:cs typeface="Times New Roman"/>
              </a:rPr>
              <a:t>and</a:t>
            </a:r>
            <a:r>
              <a:rPr sz="2650" spc="-14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strategies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evaluates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10" dirty="0">
                <a:latin typeface="Times New Roman"/>
                <a:cs typeface="Times New Roman"/>
              </a:rPr>
              <a:t>performance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35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management </a:t>
            </a:r>
            <a:r>
              <a:rPr sz="2650" spc="-14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with </a:t>
            </a:r>
            <a:r>
              <a:rPr sz="2650" spc="-215" dirty="0">
                <a:latin typeface="Times New Roman"/>
                <a:cs typeface="Times New Roman"/>
              </a:rPr>
              <a:t>a </a:t>
            </a:r>
            <a:r>
              <a:rPr sz="2650" spc="-170" dirty="0">
                <a:latin typeface="Times New Roman"/>
                <a:cs typeface="Times New Roman"/>
              </a:rPr>
              <a:t>view </a:t>
            </a:r>
            <a:r>
              <a:rPr sz="2650" spc="-35" dirty="0">
                <a:latin typeface="Times New Roman"/>
                <a:cs typeface="Times New Roman"/>
              </a:rPr>
              <a:t>to </a:t>
            </a:r>
            <a:r>
              <a:rPr sz="2650" spc="-145" dirty="0">
                <a:latin typeface="Times New Roman"/>
                <a:cs typeface="Times New Roman"/>
              </a:rPr>
              <a:t>improve </a:t>
            </a:r>
            <a:r>
              <a:rPr sz="2650" spc="-140" dirty="0">
                <a:latin typeface="Times New Roman"/>
                <a:cs typeface="Times New Roman"/>
              </a:rPr>
              <a:t>organizational </a:t>
            </a:r>
            <a:r>
              <a:rPr sz="2650" spc="-135" dirty="0">
                <a:latin typeface="Times New Roman"/>
                <a:cs typeface="Times New Roman"/>
              </a:rPr>
              <a:t>effectiveness. </a:t>
            </a:r>
            <a:r>
              <a:rPr sz="2650" spc="-85" dirty="0">
                <a:latin typeface="Times New Roman"/>
                <a:cs typeface="Times New Roman"/>
              </a:rPr>
              <a:t>It </a:t>
            </a:r>
            <a:r>
              <a:rPr sz="2650" spc="-140" dirty="0">
                <a:latin typeface="Times New Roman"/>
                <a:cs typeface="Times New Roman"/>
              </a:rPr>
              <a:t>does </a:t>
            </a:r>
            <a:r>
              <a:rPr sz="2650" spc="-65" dirty="0">
                <a:latin typeface="Times New Roman"/>
                <a:cs typeface="Times New Roman"/>
              </a:rPr>
              <a:t>not </a:t>
            </a:r>
            <a:r>
              <a:rPr sz="2650" spc="-125" dirty="0">
                <a:latin typeface="Times New Roman"/>
                <a:cs typeface="Times New Roman"/>
              </a:rPr>
              <a:t>look </a:t>
            </a:r>
            <a:r>
              <a:rPr sz="2650" spc="-85" dirty="0">
                <a:latin typeface="Times New Roman"/>
                <a:cs typeface="Times New Roman"/>
              </a:rPr>
              <a:t>into 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105" dirty="0">
                <a:latin typeface="Times New Roman"/>
                <a:cs typeface="Times New Roman"/>
              </a:rPr>
              <a:t>,</a:t>
            </a:r>
            <a:r>
              <a:rPr sz="2650" spc="-17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15" dirty="0">
                <a:latin typeface="Times New Roman"/>
                <a:cs typeface="Times New Roman"/>
              </a:rPr>
              <a:t>r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b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120" dirty="0">
                <a:latin typeface="Times New Roman"/>
                <a:cs typeface="Times New Roman"/>
              </a:rPr>
              <a:t>o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75" dirty="0">
                <a:latin typeface="Times New Roman"/>
                <a:cs typeface="Times New Roman"/>
              </a:rPr>
              <a:t>e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14325" indent="-302260" algn="just">
              <a:lnSpc>
                <a:spcPct val="100000"/>
              </a:lnSpc>
              <a:spcBef>
                <a:spcPts val="334"/>
              </a:spcBef>
              <a:buClr>
                <a:srgbClr val="D34816"/>
              </a:buClr>
              <a:buSzPct val="84905"/>
              <a:buFont typeface="Times New Roman"/>
              <a:buChar char="●"/>
              <a:tabLst>
                <a:tab pos="314960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Internal</a:t>
            </a:r>
            <a:r>
              <a:rPr sz="2650" b="1" spc="365" dirty="0">
                <a:latin typeface="Times New Roman"/>
                <a:cs typeface="Times New Roman"/>
              </a:rPr>
              <a:t> </a:t>
            </a:r>
            <a:r>
              <a:rPr sz="2650" b="1" spc="-15" dirty="0">
                <a:latin typeface="Times New Roman"/>
                <a:cs typeface="Times New Roman"/>
              </a:rPr>
              <a:t>Audit</a:t>
            </a:r>
            <a:endParaRPr sz="2650">
              <a:latin typeface="Times New Roman"/>
              <a:cs typeface="Times New Roman"/>
            </a:endParaRPr>
          </a:p>
          <a:p>
            <a:pPr marL="314325" marR="20955" indent="-302260" algn="just">
              <a:lnSpc>
                <a:spcPct val="89600"/>
              </a:lnSpc>
              <a:spcBef>
                <a:spcPts val="665"/>
              </a:spcBef>
            </a:pPr>
            <a:r>
              <a:rPr sz="2650" spc="-95" dirty="0">
                <a:latin typeface="Times New Roman"/>
                <a:cs typeface="Times New Roman"/>
              </a:rPr>
              <a:t>Internal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Auditing</a:t>
            </a:r>
            <a:r>
              <a:rPr sz="2650" spc="-15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is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210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continuous, </a:t>
            </a:r>
            <a:r>
              <a:rPr sz="2650" spc="-105" dirty="0">
                <a:latin typeface="Times New Roman"/>
                <a:cs typeface="Times New Roman"/>
              </a:rPr>
              <a:t>critical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review</a:t>
            </a:r>
            <a:r>
              <a:rPr sz="2650" spc="-13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financial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70" dirty="0">
                <a:latin typeface="Times New Roman"/>
                <a:cs typeface="Times New Roman"/>
              </a:rPr>
              <a:t>other 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operating </a:t>
            </a:r>
            <a:r>
              <a:rPr sz="2650" spc="-130" dirty="0">
                <a:latin typeface="Times New Roman"/>
                <a:cs typeface="Times New Roman"/>
              </a:rPr>
              <a:t>activities </a:t>
            </a:r>
            <a:r>
              <a:rPr sz="2650" spc="-210" dirty="0">
                <a:latin typeface="Times New Roman"/>
                <a:cs typeface="Times New Roman"/>
              </a:rPr>
              <a:t>by </a:t>
            </a:r>
            <a:r>
              <a:rPr sz="2650" spc="-215" dirty="0">
                <a:latin typeface="Times New Roman"/>
                <a:cs typeface="Times New Roman"/>
              </a:rPr>
              <a:t>a </a:t>
            </a:r>
            <a:r>
              <a:rPr sz="2650" spc="-160" dirty="0">
                <a:latin typeface="Times New Roman"/>
                <a:cs typeface="Times New Roman"/>
              </a:rPr>
              <a:t>staff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80" dirty="0">
                <a:latin typeface="Times New Roman"/>
                <a:cs typeface="Times New Roman"/>
              </a:rPr>
              <a:t>auditors, </a:t>
            </a:r>
            <a:r>
              <a:rPr sz="2650" spc="-130" dirty="0">
                <a:latin typeface="Times New Roman"/>
                <a:cs typeface="Times New Roman"/>
              </a:rPr>
              <a:t>functioning </a:t>
            </a:r>
            <a:r>
              <a:rPr sz="2650" spc="-220" dirty="0">
                <a:latin typeface="Times New Roman"/>
                <a:cs typeface="Times New Roman"/>
              </a:rPr>
              <a:t>as </a:t>
            </a:r>
            <a:r>
              <a:rPr sz="2650" spc="-130" dirty="0">
                <a:latin typeface="Times New Roman"/>
                <a:cs typeface="Times New Roman"/>
              </a:rPr>
              <a:t>full </a:t>
            </a:r>
            <a:r>
              <a:rPr sz="2650" spc="-100" dirty="0">
                <a:latin typeface="Times New Roman"/>
                <a:cs typeface="Times New Roman"/>
              </a:rPr>
              <a:t>time </a:t>
            </a:r>
            <a:r>
              <a:rPr sz="2650" spc="-130" dirty="0">
                <a:latin typeface="Times New Roman"/>
                <a:cs typeface="Times New Roman"/>
              </a:rPr>
              <a:t>salaried </a:t>
            </a:r>
            <a:r>
              <a:rPr sz="2650" spc="-12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employees.</a:t>
            </a:r>
            <a:endParaRPr sz="2650">
              <a:latin typeface="Times New Roman"/>
              <a:cs typeface="Times New Roman"/>
            </a:endParaRPr>
          </a:p>
          <a:p>
            <a:pPr marL="314325" marR="19685" indent="-302260" algn="just">
              <a:lnSpc>
                <a:spcPct val="89700"/>
              </a:lnSpc>
              <a:spcBef>
                <a:spcPts val="650"/>
              </a:spcBef>
            </a:pPr>
            <a:r>
              <a:rPr sz="2650" b="1" spc="-30" dirty="0">
                <a:latin typeface="Times New Roman"/>
                <a:cs typeface="Times New Roman"/>
              </a:rPr>
              <a:t>Guidance </a:t>
            </a:r>
            <a:r>
              <a:rPr sz="2650" b="1" spc="5" dirty="0">
                <a:latin typeface="Times New Roman"/>
                <a:cs typeface="Times New Roman"/>
              </a:rPr>
              <a:t>Note </a:t>
            </a:r>
            <a:r>
              <a:rPr sz="2650" b="1" spc="-45" dirty="0">
                <a:latin typeface="Times New Roman"/>
                <a:cs typeface="Times New Roman"/>
              </a:rPr>
              <a:t>by </a:t>
            </a:r>
            <a:r>
              <a:rPr sz="2650" b="1" spc="-165" dirty="0">
                <a:latin typeface="Times New Roman"/>
                <a:cs typeface="Times New Roman"/>
              </a:rPr>
              <a:t>ICAI:</a:t>
            </a:r>
            <a:r>
              <a:rPr sz="2650" b="1" spc="-16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Internal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Audit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85" dirty="0">
                <a:latin typeface="Times New Roman"/>
                <a:cs typeface="Times New Roman"/>
              </a:rPr>
              <a:t>is</a:t>
            </a:r>
            <a:r>
              <a:rPr sz="2650" spc="-180" dirty="0">
                <a:latin typeface="Times New Roman"/>
                <a:cs typeface="Times New Roman"/>
              </a:rPr>
              <a:t> </a:t>
            </a:r>
            <a:r>
              <a:rPr sz="2650" spc="-175" dirty="0">
                <a:latin typeface="Times New Roman"/>
                <a:cs typeface="Times New Roman"/>
              </a:rPr>
              <a:t>an</a:t>
            </a:r>
            <a:r>
              <a:rPr sz="2650" spc="-170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independent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appraisal </a:t>
            </a:r>
            <a:r>
              <a:rPr sz="2650" spc="-14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activity </a:t>
            </a:r>
            <a:r>
              <a:rPr sz="2650" spc="-120" dirty="0">
                <a:latin typeface="Times New Roman"/>
                <a:cs typeface="Times New Roman"/>
              </a:rPr>
              <a:t>within </a:t>
            </a:r>
            <a:r>
              <a:rPr sz="2650" spc="-175" dirty="0">
                <a:latin typeface="Times New Roman"/>
                <a:cs typeface="Times New Roman"/>
              </a:rPr>
              <a:t>an </a:t>
            </a:r>
            <a:r>
              <a:rPr sz="2650" spc="-75" dirty="0">
                <a:latin typeface="Times New Roman"/>
                <a:cs typeface="Times New Roman"/>
              </a:rPr>
              <a:t>enterprise </a:t>
            </a:r>
            <a:r>
              <a:rPr sz="2650" spc="-95" dirty="0">
                <a:latin typeface="Times New Roman"/>
                <a:cs typeface="Times New Roman"/>
              </a:rPr>
              <a:t>for the </a:t>
            </a:r>
            <a:r>
              <a:rPr sz="2650" spc="-135" dirty="0">
                <a:latin typeface="Times New Roman"/>
                <a:cs typeface="Times New Roman"/>
              </a:rPr>
              <a:t>review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14" dirty="0">
                <a:latin typeface="Times New Roman"/>
                <a:cs typeface="Times New Roman"/>
              </a:rPr>
              <a:t>accounting, </a:t>
            </a:r>
            <a:r>
              <a:rPr sz="2650" spc="-160" dirty="0">
                <a:latin typeface="Times New Roman"/>
                <a:cs typeface="Times New Roman"/>
              </a:rPr>
              <a:t>financial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70" dirty="0">
                <a:latin typeface="Times New Roman"/>
                <a:cs typeface="Times New Roman"/>
              </a:rPr>
              <a:t>other </a:t>
            </a:r>
            <a:r>
              <a:rPr sz="2650" spc="-105" dirty="0">
                <a:latin typeface="Times New Roman"/>
                <a:cs typeface="Times New Roman"/>
              </a:rPr>
              <a:t>operation </a:t>
            </a:r>
            <a:r>
              <a:rPr sz="2650" spc="-145" dirty="0">
                <a:latin typeface="Times New Roman"/>
                <a:cs typeface="Times New Roman"/>
              </a:rPr>
              <a:t>and </a:t>
            </a:r>
            <a:r>
              <a:rPr sz="2650" spc="-100" dirty="0">
                <a:latin typeface="Times New Roman"/>
                <a:cs typeface="Times New Roman"/>
              </a:rPr>
              <a:t>controls </a:t>
            </a:r>
            <a:r>
              <a:rPr sz="2650" spc="-204" dirty="0">
                <a:latin typeface="Times New Roman"/>
                <a:cs typeface="Times New Roman"/>
              </a:rPr>
              <a:t>as</a:t>
            </a:r>
            <a:r>
              <a:rPr sz="2650" spc="-20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210" dirty="0">
                <a:latin typeface="Times New Roman"/>
                <a:cs typeface="Times New Roman"/>
              </a:rPr>
              <a:t> </a:t>
            </a:r>
            <a:r>
              <a:rPr sz="2650" spc="-185" dirty="0">
                <a:latin typeface="Times New Roman"/>
                <a:cs typeface="Times New Roman"/>
              </a:rPr>
              <a:t>basis</a:t>
            </a:r>
            <a:r>
              <a:rPr sz="2650" spc="-18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for </a:t>
            </a:r>
            <a:r>
              <a:rPr sz="2650" spc="-120" dirty="0">
                <a:latin typeface="Times New Roman"/>
                <a:cs typeface="Times New Roman"/>
              </a:rPr>
              <a:t>service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125" dirty="0">
                <a:latin typeface="Times New Roman"/>
                <a:cs typeface="Times New Roman"/>
              </a:rPr>
              <a:t>management. </a:t>
            </a:r>
            <a:r>
              <a:rPr sz="2650" spc="-100" dirty="0">
                <a:latin typeface="Times New Roman"/>
                <a:cs typeface="Times New Roman"/>
              </a:rPr>
              <a:t>It 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75" dirty="0">
                <a:latin typeface="Times New Roman"/>
                <a:cs typeface="Times New Roman"/>
              </a:rPr>
              <a:t>involves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specialized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application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techniques</a:t>
            </a:r>
            <a:r>
              <a:rPr sz="2650" spc="-40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of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auditing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512300" y="7035311"/>
            <a:ext cx="280670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23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850" y="235820"/>
            <a:ext cx="594169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heavy" spc="-8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sz="4400" u="heavy" spc="-2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u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sz="4400" u="heavy" spc="-2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sz="4400" u="heavy" spc="-1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sz="4400" u="heavy" spc="-2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sz="4400" u="heavy" spc="-52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g</a:t>
            </a:r>
            <a:r>
              <a:rPr sz="4400" u="heavy" spc="-17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5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B</a:t>
            </a:r>
            <a:r>
              <a:rPr sz="4400" u="heavy" spc="-114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sz="4400" u="heavy" spc="-3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</a:t>
            </a:r>
            <a:r>
              <a:rPr sz="4400" u="heavy" spc="-1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sz="4400" u="heavy" spc="-32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sz="4400" u="heavy" spc="-1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35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sz="4400" u="heavy" spc="-3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sz="4400" u="heavy" spc="-13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65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b</a:t>
            </a:r>
            <a:r>
              <a:rPr sz="4400" u="heavy" spc="-2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j</a:t>
            </a:r>
            <a:r>
              <a:rPr sz="4400" u="heavy" spc="-1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sz="4400" u="heavy" spc="-3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c</a:t>
            </a:r>
            <a:r>
              <a:rPr sz="4400" u="heavy" spc="-114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737616" y="1453895"/>
            <a:ext cx="1720850" cy="17145"/>
          </a:xfrm>
          <a:custGeom>
            <a:avLst/>
            <a:gdLst/>
            <a:ahLst/>
            <a:cxnLst/>
            <a:rect l="l" t="t" r="r" b="b"/>
            <a:pathLst>
              <a:path w="1720850" h="17144">
                <a:moveTo>
                  <a:pt x="1720595" y="16763"/>
                </a:moveTo>
                <a:lnTo>
                  <a:pt x="0" y="16763"/>
                </a:lnTo>
                <a:lnTo>
                  <a:pt x="0" y="0"/>
                </a:lnTo>
                <a:lnTo>
                  <a:pt x="1720595" y="0"/>
                </a:lnTo>
                <a:lnTo>
                  <a:pt x="1720595" y="167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5" name="object 5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23124" y="1025199"/>
            <a:ext cx="9044940" cy="6001385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314325" indent="-302260" algn="just">
              <a:lnSpc>
                <a:spcPct val="100000"/>
              </a:lnSpc>
              <a:spcBef>
                <a:spcPts val="520"/>
              </a:spcBef>
              <a:buClr>
                <a:srgbClr val="D34816"/>
              </a:buClr>
              <a:buSzPct val="84905"/>
              <a:buFont typeface="Times New Roman"/>
              <a:buChar char="●"/>
              <a:tabLst>
                <a:tab pos="314960" algn="l"/>
              </a:tabLst>
            </a:pPr>
            <a:r>
              <a:rPr sz="2650" b="1" spc="-260" dirty="0">
                <a:latin typeface="Times New Roman"/>
                <a:cs typeface="Times New Roman"/>
              </a:rPr>
              <a:t>S</a:t>
            </a:r>
            <a:r>
              <a:rPr sz="2650" b="1" spc="95" dirty="0">
                <a:latin typeface="Times New Roman"/>
                <a:cs typeface="Times New Roman"/>
              </a:rPr>
              <a:t>o</a:t>
            </a:r>
            <a:r>
              <a:rPr sz="2650" b="1" spc="60" dirty="0">
                <a:latin typeface="Times New Roman"/>
                <a:cs typeface="Times New Roman"/>
              </a:rPr>
              <a:t>c</a:t>
            </a:r>
            <a:r>
              <a:rPr sz="2650" b="1" spc="20" dirty="0">
                <a:latin typeface="Times New Roman"/>
                <a:cs typeface="Times New Roman"/>
              </a:rPr>
              <a:t>i</a:t>
            </a:r>
            <a:r>
              <a:rPr sz="2650" b="1" spc="-114" dirty="0">
                <a:latin typeface="Times New Roman"/>
                <a:cs typeface="Times New Roman"/>
              </a:rPr>
              <a:t>a</a:t>
            </a:r>
            <a:r>
              <a:rPr sz="2650" b="1" spc="30" dirty="0">
                <a:latin typeface="Times New Roman"/>
                <a:cs typeface="Times New Roman"/>
              </a:rPr>
              <a:t>l</a:t>
            </a:r>
            <a:r>
              <a:rPr sz="2650" b="1" spc="-195" dirty="0">
                <a:latin typeface="Times New Roman"/>
                <a:cs typeface="Times New Roman"/>
              </a:rPr>
              <a:t> </a:t>
            </a:r>
            <a:r>
              <a:rPr sz="2650" b="1" spc="-150" dirty="0">
                <a:latin typeface="Times New Roman"/>
                <a:cs typeface="Times New Roman"/>
              </a:rPr>
              <a:t>A</a:t>
            </a:r>
            <a:r>
              <a:rPr sz="2650" b="1" dirty="0">
                <a:latin typeface="Times New Roman"/>
                <a:cs typeface="Times New Roman"/>
              </a:rPr>
              <a:t>u</a:t>
            </a:r>
            <a:r>
              <a:rPr sz="2650" b="1" spc="50" dirty="0">
                <a:latin typeface="Times New Roman"/>
                <a:cs typeface="Times New Roman"/>
              </a:rPr>
              <a:t>d</a:t>
            </a:r>
            <a:r>
              <a:rPr sz="2650" b="1" spc="20" dirty="0">
                <a:latin typeface="Times New Roman"/>
                <a:cs typeface="Times New Roman"/>
              </a:rPr>
              <a:t>i</a:t>
            </a:r>
            <a:r>
              <a:rPr sz="2650" b="1" spc="25" dirty="0">
                <a:latin typeface="Times New Roman"/>
                <a:cs typeface="Times New Roman"/>
              </a:rPr>
              <a:t>t</a:t>
            </a:r>
            <a:endParaRPr sz="2650">
              <a:latin typeface="Times New Roman"/>
              <a:cs typeface="Times New Roman"/>
            </a:endParaRPr>
          </a:p>
          <a:p>
            <a:pPr marL="314325" marR="5080" indent="-302260" algn="just">
              <a:lnSpc>
                <a:spcPct val="90800"/>
              </a:lnSpc>
              <a:spcBef>
                <a:spcPts val="685"/>
              </a:spcBef>
            </a:pPr>
            <a:r>
              <a:rPr sz="2400" spc="-160" dirty="0">
                <a:latin typeface="Times New Roman"/>
                <a:cs typeface="Times New Roman"/>
              </a:rPr>
              <a:t>Social </a:t>
            </a:r>
            <a:r>
              <a:rPr sz="2400" spc="-130" dirty="0">
                <a:latin typeface="Times New Roman"/>
                <a:cs typeface="Times New Roman"/>
              </a:rPr>
              <a:t>Audit </a:t>
            </a:r>
            <a:r>
              <a:rPr sz="2400" spc="-145" dirty="0">
                <a:latin typeface="Times New Roman"/>
                <a:cs typeface="Times New Roman"/>
              </a:rPr>
              <a:t>is </a:t>
            </a:r>
            <a:r>
              <a:rPr sz="2400" spc="-180" dirty="0">
                <a:latin typeface="Times New Roman"/>
                <a:cs typeface="Times New Roman"/>
              </a:rPr>
              <a:t>a</a:t>
            </a:r>
            <a:r>
              <a:rPr sz="2400" spc="-17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recent </a:t>
            </a:r>
            <a:r>
              <a:rPr sz="2400" spc="-100" dirty="0">
                <a:latin typeface="Times New Roman"/>
                <a:cs typeface="Times New Roman"/>
              </a:rPr>
              <a:t>development </a:t>
            </a:r>
            <a:r>
              <a:rPr sz="2400" spc="-105" dirty="0">
                <a:latin typeface="Times New Roman"/>
                <a:cs typeface="Times New Roman"/>
              </a:rPr>
              <a:t>in </a:t>
            </a:r>
            <a:r>
              <a:rPr sz="2400" spc="-70" dirty="0">
                <a:latin typeface="Times New Roman"/>
                <a:cs typeface="Times New Roman"/>
              </a:rPr>
              <a:t>the </a:t>
            </a:r>
            <a:r>
              <a:rPr sz="2400" spc="-114" dirty="0">
                <a:latin typeface="Times New Roman"/>
                <a:cs typeface="Times New Roman"/>
              </a:rPr>
              <a:t>field </a:t>
            </a:r>
            <a:r>
              <a:rPr sz="2400" spc="-130" dirty="0">
                <a:latin typeface="Times New Roman"/>
                <a:cs typeface="Times New Roman"/>
              </a:rPr>
              <a:t>of </a:t>
            </a:r>
            <a:r>
              <a:rPr sz="2400" spc="-110" dirty="0">
                <a:latin typeface="Times New Roman"/>
                <a:cs typeface="Times New Roman"/>
              </a:rPr>
              <a:t>auditing. </a:t>
            </a:r>
            <a:r>
              <a:rPr sz="2400" spc="-65" dirty="0">
                <a:latin typeface="Times New Roman"/>
                <a:cs typeface="Times New Roman"/>
              </a:rPr>
              <a:t>It </a:t>
            </a:r>
            <a:r>
              <a:rPr sz="2400" spc="-145" dirty="0">
                <a:latin typeface="Times New Roman"/>
                <a:cs typeface="Times New Roman"/>
              </a:rPr>
              <a:t>is </a:t>
            </a:r>
            <a:r>
              <a:rPr sz="2400" spc="-135" dirty="0">
                <a:latin typeface="Times New Roman"/>
                <a:cs typeface="Times New Roman"/>
              </a:rPr>
              <a:t>based </a:t>
            </a:r>
            <a:r>
              <a:rPr sz="2400" spc="-90" dirty="0">
                <a:latin typeface="Times New Roman"/>
                <a:cs typeface="Times New Roman"/>
              </a:rPr>
              <a:t>on </a:t>
            </a:r>
            <a:r>
              <a:rPr sz="2400" spc="-65" dirty="0">
                <a:latin typeface="Times New Roman"/>
                <a:cs typeface="Times New Roman"/>
              </a:rPr>
              <a:t>the 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modern </a:t>
            </a:r>
            <a:r>
              <a:rPr sz="2400" spc="-85" dirty="0">
                <a:latin typeface="Times New Roman"/>
                <a:cs typeface="Times New Roman"/>
              </a:rPr>
              <a:t>concept </a:t>
            </a:r>
            <a:r>
              <a:rPr sz="2400" spc="-130" dirty="0">
                <a:latin typeface="Times New Roman"/>
                <a:cs typeface="Times New Roman"/>
              </a:rPr>
              <a:t>of </a:t>
            </a:r>
            <a:r>
              <a:rPr sz="2400" spc="-135" dirty="0">
                <a:latin typeface="Times New Roman"/>
                <a:cs typeface="Times New Roman"/>
              </a:rPr>
              <a:t>social </a:t>
            </a:r>
            <a:r>
              <a:rPr sz="2400" spc="-105" dirty="0">
                <a:latin typeface="Times New Roman"/>
                <a:cs typeface="Times New Roman"/>
              </a:rPr>
              <a:t>responsibility </a:t>
            </a:r>
            <a:r>
              <a:rPr sz="2400" spc="-120" dirty="0">
                <a:latin typeface="Times New Roman"/>
                <a:cs typeface="Times New Roman"/>
              </a:rPr>
              <a:t>of </a:t>
            </a:r>
            <a:r>
              <a:rPr sz="2400" spc="-114" dirty="0">
                <a:latin typeface="Times New Roman"/>
                <a:cs typeface="Times New Roman"/>
              </a:rPr>
              <a:t>business. </a:t>
            </a:r>
            <a:r>
              <a:rPr sz="2400" spc="-160" dirty="0">
                <a:latin typeface="Times New Roman"/>
                <a:cs typeface="Times New Roman"/>
              </a:rPr>
              <a:t>Social </a:t>
            </a:r>
            <a:r>
              <a:rPr sz="2400" spc="-90" dirty="0">
                <a:latin typeface="Times New Roman"/>
                <a:cs typeface="Times New Roman"/>
              </a:rPr>
              <a:t>audit </a:t>
            </a:r>
            <a:r>
              <a:rPr sz="2400" spc="-120" dirty="0">
                <a:latin typeface="Times New Roman"/>
                <a:cs typeface="Times New Roman"/>
              </a:rPr>
              <a:t>examines </a:t>
            </a:r>
            <a:r>
              <a:rPr sz="2400" spc="-20" dirty="0">
                <a:latin typeface="Times New Roman"/>
                <a:cs typeface="Times New Roman"/>
              </a:rPr>
              <a:t>to 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what </a:t>
            </a:r>
            <a:r>
              <a:rPr sz="2400" spc="-50" dirty="0">
                <a:latin typeface="Times New Roman"/>
                <a:cs typeface="Times New Roman"/>
              </a:rPr>
              <a:t>extent </a:t>
            </a:r>
            <a:r>
              <a:rPr sz="2400" spc="-70" dirty="0">
                <a:latin typeface="Times New Roman"/>
                <a:cs typeface="Times New Roman"/>
              </a:rPr>
              <a:t>the </a:t>
            </a:r>
            <a:r>
              <a:rPr sz="2400" spc="-135" dirty="0">
                <a:latin typeface="Times New Roman"/>
                <a:cs typeface="Times New Roman"/>
              </a:rPr>
              <a:t>business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Times New Roman"/>
                <a:cs typeface="Times New Roman"/>
              </a:rPr>
              <a:t>is</a:t>
            </a:r>
            <a:r>
              <a:rPr sz="2400" spc="-15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discharging </a:t>
            </a:r>
            <a:r>
              <a:rPr sz="2400" spc="-85" dirty="0">
                <a:latin typeface="Times New Roman"/>
                <a:cs typeface="Times New Roman"/>
              </a:rPr>
              <a:t>its </a:t>
            </a:r>
            <a:r>
              <a:rPr sz="2400" spc="-140" dirty="0">
                <a:latin typeface="Times New Roman"/>
                <a:cs typeface="Times New Roman"/>
              </a:rPr>
              <a:t>social</a:t>
            </a:r>
            <a:r>
              <a:rPr sz="2400" spc="320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responsibilities. </a:t>
            </a:r>
            <a:r>
              <a:rPr sz="2400" spc="-65" dirty="0">
                <a:latin typeface="Times New Roman"/>
                <a:cs typeface="Times New Roman"/>
              </a:rPr>
              <a:t>It </a:t>
            </a:r>
            <a:r>
              <a:rPr sz="2400" spc="-120" dirty="0">
                <a:latin typeface="Times New Roman"/>
                <a:cs typeface="Times New Roman"/>
              </a:rPr>
              <a:t>examines 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 </a:t>
            </a:r>
            <a:r>
              <a:rPr sz="2400" spc="-70" dirty="0">
                <a:latin typeface="Times New Roman"/>
                <a:cs typeface="Times New Roman"/>
              </a:rPr>
              <a:t>contribution </a:t>
            </a:r>
            <a:r>
              <a:rPr sz="2400" spc="-130" dirty="0">
                <a:latin typeface="Times New Roman"/>
                <a:cs typeface="Times New Roman"/>
              </a:rPr>
              <a:t>of </a:t>
            </a:r>
            <a:r>
              <a:rPr sz="2400" spc="-65" dirty="0">
                <a:latin typeface="Times New Roman"/>
                <a:cs typeface="Times New Roman"/>
              </a:rPr>
              <a:t>the </a:t>
            </a:r>
            <a:r>
              <a:rPr sz="2400" spc="-75" dirty="0">
                <a:latin typeface="Times New Roman"/>
                <a:cs typeface="Times New Roman"/>
              </a:rPr>
              <a:t>concern </a:t>
            </a:r>
            <a:r>
              <a:rPr sz="2400" spc="-30" dirty="0">
                <a:latin typeface="Times New Roman"/>
                <a:cs typeface="Times New Roman"/>
              </a:rPr>
              <a:t>to </a:t>
            </a:r>
            <a:r>
              <a:rPr sz="2400" spc="-70" dirty="0">
                <a:latin typeface="Times New Roman"/>
                <a:cs typeface="Times New Roman"/>
              </a:rPr>
              <a:t>the </a:t>
            </a:r>
            <a:r>
              <a:rPr sz="2400" spc="-114" dirty="0">
                <a:latin typeface="Times New Roman"/>
                <a:cs typeface="Times New Roman"/>
              </a:rPr>
              <a:t>society </a:t>
            </a:r>
            <a:r>
              <a:rPr sz="2400" spc="-90" dirty="0">
                <a:latin typeface="Times New Roman"/>
                <a:cs typeface="Times New Roman"/>
              </a:rPr>
              <a:t>at </a:t>
            </a:r>
            <a:r>
              <a:rPr sz="2400" spc="-80" dirty="0">
                <a:latin typeface="Times New Roman"/>
                <a:cs typeface="Times New Roman"/>
              </a:rPr>
              <a:t>large. It </a:t>
            </a:r>
            <a:r>
              <a:rPr sz="2400" spc="-120" dirty="0">
                <a:latin typeface="Times New Roman"/>
                <a:cs typeface="Times New Roman"/>
              </a:rPr>
              <a:t>reviews </a:t>
            </a:r>
            <a:r>
              <a:rPr sz="2400" spc="-125" dirty="0">
                <a:latin typeface="Times New Roman"/>
                <a:cs typeface="Times New Roman"/>
              </a:rPr>
              <a:t>and </a:t>
            </a:r>
            <a:r>
              <a:rPr sz="2400" spc="-135" dirty="0">
                <a:latin typeface="Times New Roman"/>
                <a:cs typeface="Times New Roman"/>
              </a:rPr>
              <a:t>evaluates 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 </a:t>
            </a:r>
            <a:r>
              <a:rPr sz="2400" spc="-85" dirty="0">
                <a:latin typeface="Times New Roman"/>
                <a:cs typeface="Times New Roman"/>
              </a:rPr>
              <a:t>performance </a:t>
            </a:r>
            <a:r>
              <a:rPr sz="2400" spc="-130" dirty="0">
                <a:latin typeface="Times New Roman"/>
                <a:cs typeface="Times New Roman"/>
              </a:rPr>
              <a:t>of </a:t>
            </a:r>
            <a:r>
              <a:rPr sz="2400" spc="-65" dirty="0">
                <a:latin typeface="Times New Roman"/>
                <a:cs typeface="Times New Roman"/>
              </a:rPr>
              <a:t>the </a:t>
            </a:r>
            <a:r>
              <a:rPr sz="2400" spc="-75" dirty="0">
                <a:latin typeface="Times New Roman"/>
                <a:cs typeface="Times New Roman"/>
              </a:rPr>
              <a:t>concern </a:t>
            </a:r>
            <a:r>
              <a:rPr sz="2400" spc="-105" dirty="0">
                <a:latin typeface="Times New Roman"/>
                <a:cs typeface="Times New Roman"/>
              </a:rPr>
              <a:t>in </a:t>
            </a:r>
            <a:r>
              <a:rPr sz="2400" spc="-65" dirty="0">
                <a:latin typeface="Times New Roman"/>
                <a:cs typeface="Times New Roman"/>
              </a:rPr>
              <a:t>the </a:t>
            </a:r>
            <a:r>
              <a:rPr sz="2400" spc="-125" dirty="0">
                <a:latin typeface="Times New Roman"/>
                <a:cs typeface="Times New Roman"/>
              </a:rPr>
              <a:t>following areas </a:t>
            </a:r>
            <a:r>
              <a:rPr sz="2400" spc="-130" dirty="0">
                <a:latin typeface="Times New Roman"/>
                <a:cs typeface="Times New Roman"/>
              </a:rPr>
              <a:t>of </a:t>
            </a:r>
            <a:r>
              <a:rPr sz="2400" spc="-135" dirty="0">
                <a:latin typeface="Times New Roman"/>
                <a:cs typeface="Times New Roman"/>
              </a:rPr>
              <a:t>social </a:t>
            </a:r>
            <a:r>
              <a:rPr sz="2400" spc="-114" dirty="0">
                <a:latin typeface="Times New Roman"/>
                <a:cs typeface="Times New Roman"/>
              </a:rPr>
              <a:t>welfare </a:t>
            </a:r>
            <a:r>
              <a:rPr sz="2400" spc="-120" dirty="0">
                <a:latin typeface="Times New Roman"/>
                <a:cs typeface="Times New Roman"/>
              </a:rPr>
              <a:t>and </a:t>
            </a:r>
            <a:r>
              <a:rPr sz="2400" spc="-114" dirty="0">
                <a:latin typeface="Times New Roman"/>
                <a:cs typeface="Times New Roman"/>
              </a:rPr>
              <a:t> awareness.</a:t>
            </a:r>
            <a:endParaRPr sz="2400">
              <a:latin typeface="Times New Roman"/>
              <a:cs typeface="Times New Roman"/>
            </a:endParaRPr>
          </a:p>
          <a:p>
            <a:pPr marL="314325" marR="437515" indent="-302260">
              <a:lnSpc>
                <a:spcPts val="2620"/>
              </a:lnSpc>
              <a:spcBef>
                <a:spcPts val="685"/>
              </a:spcBef>
              <a:buClr>
                <a:srgbClr val="D34816"/>
              </a:buClr>
              <a:buSzPct val="85416"/>
              <a:buChar char="●"/>
              <a:tabLst>
                <a:tab pos="314325" algn="l"/>
                <a:tab pos="314960" algn="l"/>
              </a:tabLst>
            </a:pPr>
            <a:r>
              <a:rPr sz="2400" spc="-65" dirty="0">
                <a:latin typeface="Times New Roman"/>
                <a:cs typeface="Times New Roman"/>
              </a:rPr>
              <a:t>Contribution </a:t>
            </a:r>
            <a:r>
              <a:rPr sz="2400" spc="-30" dirty="0">
                <a:latin typeface="Times New Roman"/>
                <a:cs typeface="Times New Roman"/>
              </a:rPr>
              <a:t>to </a:t>
            </a:r>
            <a:r>
              <a:rPr sz="2400" spc="-85" dirty="0">
                <a:latin typeface="Times New Roman"/>
                <a:cs typeface="Times New Roman"/>
              </a:rPr>
              <a:t>natural </a:t>
            </a:r>
            <a:r>
              <a:rPr sz="2400" spc="-110" dirty="0">
                <a:latin typeface="Times New Roman"/>
                <a:cs typeface="Times New Roman"/>
              </a:rPr>
              <a:t>economic </a:t>
            </a:r>
            <a:r>
              <a:rPr sz="2400" spc="-90" dirty="0">
                <a:latin typeface="Times New Roman"/>
                <a:cs typeface="Times New Roman"/>
              </a:rPr>
              <a:t>growth through expansion, </a:t>
            </a:r>
            <a:r>
              <a:rPr sz="2400" spc="-100" dirty="0">
                <a:latin typeface="Times New Roman"/>
                <a:cs typeface="Times New Roman"/>
              </a:rPr>
              <a:t>employment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85" dirty="0">
                <a:latin typeface="Times New Roman"/>
                <a:cs typeface="Times New Roman"/>
              </a:rPr>
              <a:t>g</a:t>
            </a:r>
            <a:r>
              <a:rPr sz="2400" spc="-100" dirty="0">
                <a:latin typeface="Times New Roman"/>
                <a:cs typeface="Times New Roman"/>
              </a:rPr>
              <a:t>e</a:t>
            </a:r>
            <a:r>
              <a:rPr sz="2400" spc="-90" dirty="0">
                <a:latin typeface="Times New Roman"/>
                <a:cs typeface="Times New Roman"/>
              </a:rPr>
              <a:t>n</a:t>
            </a:r>
            <a:r>
              <a:rPr sz="2400" spc="-75" dirty="0">
                <a:latin typeface="Times New Roman"/>
                <a:cs typeface="Times New Roman"/>
              </a:rPr>
              <a:t>e</a:t>
            </a:r>
            <a:r>
              <a:rPr sz="2400" spc="20" dirty="0">
                <a:latin typeface="Times New Roman"/>
                <a:cs typeface="Times New Roman"/>
              </a:rPr>
              <a:t>r</a:t>
            </a:r>
            <a:r>
              <a:rPr sz="2400" spc="-195" dirty="0">
                <a:latin typeface="Times New Roman"/>
                <a:cs typeface="Times New Roman"/>
              </a:rPr>
              <a:t>a</a:t>
            </a:r>
            <a:r>
              <a:rPr sz="2400" spc="35" dirty="0">
                <a:latin typeface="Times New Roman"/>
                <a:cs typeface="Times New Roman"/>
              </a:rPr>
              <a:t>t</a:t>
            </a:r>
            <a:r>
              <a:rPr sz="2400" spc="-114" dirty="0">
                <a:latin typeface="Times New Roman"/>
                <a:cs typeface="Times New Roman"/>
              </a:rPr>
              <a:t>i</a:t>
            </a:r>
            <a:r>
              <a:rPr sz="2400" spc="-90" dirty="0">
                <a:latin typeface="Times New Roman"/>
                <a:cs typeface="Times New Roman"/>
              </a:rPr>
              <a:t>on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e</a:t>
            </a:r>
            <a:r>
              <a:rPr sz="2400" spc="35" dirty="0">
                <a:latin typeface="Times New Roman"/>
                <a:cs typeface="Times New Roman"/>
              </a:rPr>
              <a:t>t</a:t>
            </a:r>
            <a:r>
              <a:rPr sz="2400" spc="-175" dirty="0">
                <a:latin typeface="Times New Roman"/>
                <a:cs typeface="Times New Roman"/>
              </a:rPr>
              <a:t>c</a:t>
            </a:r>
            <a:r>
              <a:rPr sz="2400" spc="10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314325" marR="69850" indent="-302260">
              <a:lnSpc>
                <a:spcPts val="2620"/>
              </a:lnSpc>
              <a:spcBef>
                <a:spcPts val="655"/>
              </a:spcBef>
              <a:buClr>
                <a:srgbClr val="D34816"/>
              </a:buClr>
              <a:buSzPct val="85416"/>
              <a:buFont typeface="Times New Roman"/>
              <a:buChar char="●"/>
              <a:tabLst>
                <a:tab pos="344805" algn="l"/>
                <a:tab pos="345440" algn="l"/>
              </a:tabLst>
            </a:pPr>
            <a:r>
              <a:rPr dirty="0"/>
              <a:t>	</a:t>
            </a:r>
            <a:r>
              <a:rPr sz="2400" spc="-135" dirty="0">
                <a:latin typeface="Times New Roman"/>
                <a:cs typeface="Times New Roman"/>
              </a:rPr>
              <a:t>Welfare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of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Employees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e.g.</a:t>
            </a:r>
            <a:r>
              <a:rPr sz="2400" spc="-16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training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to </a:t>
            </a:r>
            <a:r>
              <a:rPr sz="2400" spc="-105" dirty="0">
                <a:latin typeface="Times New Roman"/>
                <a:cs typeface="Times New Roman"/>
              </a:rPr>
              <a:t>employees,</a:t>
            </a:r>
            <a:r>
              <a:rPr sz="2400" spc="-185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employment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to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handicapped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or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backward</a:t>
            </a:r>
            <a:r>
              <a:rPr sz="2400" spc="-65" dirty="0">
                <a:latin typeface="Times New Roman"/>
                <a:cs typeface="Times New Roman"/>
              </a:rPr>
              <a:t> people,</a:t>
            </a:r>
            <a:r>
              <a:rPr sz="2400" spc="-19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provision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of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education,</a:t>
            </a:r>
            <a:r>
              <a:rPr sz="2400" spc="-195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housing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and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health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facilities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to 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e</a:t>
            </a:r>
            <a:r>
              <a:rPr sz="2400" spc="-150" dirty="0">
                <a:latin typeface="Times New Roman"/>
                <a:cs typeface="Times New Roman"/>
              </a:rPr>
              <a:t>m</a:t>
            </a:r>
            <a:r>
              <a:rPr sz="2400" spc="-90" dirty="0">
                <a:latin typeface="Times New Roman"/>
                <a:cs typeface="Times New Roman"/>
              </a:rPr>
              <a:t>p</a:t>
            </a:r>
            <a:r>
              <a:rPr sz="2400" spc="-65" dirty="0">
                <a:latin typeface="Times New Roman"/>
                <a:cs typeface="Times New Roman"/>
              </a:rPr>
              <a:t>l</a:t>
            </a:r>
            <a:r>
              <a:rPr sz="2400" spc="-160" dirty="0">
                <a:latin typeface="Times New Roman"/>
                <a:cs typeface="Times New Roman"/>
              </a:rPr>
              <a:t>o</a:t>
            </a:r>
            <a:r>
              <a:rPr sz="2400" spc="-235" dirty="0">
                <a:latin typeface="Times New Roman"/>
                <a:cs typeface="Times New Roman"/>
              </a:rPr>
              <a:t>y</a:t>
            </a:r>
            <a:r>
              <a:rPr sz="2400" spc="-100" dirty="0">
                <a:latin typeface="Times New Roman"/>
                <a:cs typeface="Times New Roman"/>
              </a:rPr>
              <a:t>e</a:t>
            </a:r>
            <a:r>
              <a:rPr sz="2400" spc="-75" dirty="0">
                <a:latin typeface="Times New Roman"/>
                <a:cs typeface="Times New Roman"/>
              </a:rPr>
              <a:t>e</a:t>
            </a:r>
            <a:r>
              <a:rPr sz="2400" spc="-180" dirty="0">
                <a:latin typeface="Times New Roman"/>
                <a:cs typeface="Times New Roman"/>
              </a:rPr>
              <a:t>s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170" dirty="0">
                <a:latin typeface="Times New Roman"/>
                <a:cs typeface="Times New Roman"/>
              </a:rPr>
              <a:t>a</a:t>
            </a:r>
            <a:r>
              <a:rPr sz="2400" spc="-90" dirty="0">
                <a:latin typeface="Times New Roman"/>
                <a:cs typeface="Times New Roman"/>
              </a:rPr>
              <a:t>nd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Times New Roman"/>
                <a:cs typeface="Times New Roman"/>
              </a:rPr>
              <a:t>t</a:t>
            </a:r>
            <a:r>
              <a:rPr sz="2400" spc="-140" dirty="0">
                <a:latin typeface="Times New Roman"/>
                <a:cs typeface="Times New Roman"/>
              </a:rPr>
              <a:t>h</a:t>
            </a:r>
            <a:r>
              <a:rPr sz="2400" spc="-100" dirty="0">
                <a:latin typeface="Times New Roman"/>
                <a:cs typeface="Times New Roman"/>
              </a:rPr>
              <a:t>e</a:t>
            </a:r>
            <a:r>
              <a:rPr sz="2400" spc="-114" dirty="0">
                <a:latin typeface="Times New Roman"/>
                <a:cs typeface="Times New Roman"/>
              </a:rPr>
              <a:t>i</a:t>
            </a:r>
            <a:r>
              <a:rPr sz="2400" spc="35" dirty="0">
                <a:latin typeface="Times New Roman"/>
                <a:cs typeface="Times New Roman"/>
              </a:rPr>
              <a:t>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95" dirty="0">
                <a:latin typeface="Times New Roman"/>
                <a:cs typeface="Times New Roman"/>
              </a:rPr>
              <a:t>fa</a:t>
            </a:r>
            <a:r>
              <a:rPr sz="2400" spc="-125" dirty="0">
                <a:latin typeface="Times New Roman"/>
                <a:cs typeface="Times New Roman"/>
              </a:rPr>
              <a:t>m</a:t>
            </a:r>
            <a:r>
              <a:rPr sz="2400" spc="-114" dirty="0">
                <a:latin typeface="Times New Roman"/>
                <a:cs typeface="Times New Roman"/>
              </a:rPr>
              <a:t>i</a:t>
            </a:r>
            <a:r>
              <a:rPr sz="2400" spc="-90" dirty="0">
                <a:latin typeface="Times New Roman"/>
                <a:cs typeface="Times New Roman"/>
              </a:rPr>
              <a:t>l</a:t>
            </a:r>
            <a:r>
              <a:rPr sz="2400" spc="-114" dirty="0">
                <a:latin typeface="Times New Roman"/>
                <a:cs typeface="Times New Roman"/>
              </a:rPr>
              <a:t>i</a:t>
            </a:r>
            <a:r>
              <a:rPr sz="2400" spc="-75" dirty="0">
                <a:latin typeface="Times New Roman"/>
                <a:cs typeface="Times New Roman"/>
              </a:rPr>
              <a:t>e</a:t>
            </a:r>
            <a:r>
              <a:rPr sz="2400" spc="-240" dirty="0">
                <a:latin typeface="Times New Roman"/>
                <a:cs typeface="Times New Roman"/>
              </a:rPr>
              <a:t>s</a:t>
            </a:r>
            <a:r>
              <a:rPr sz="2400" spc="10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314325" marR="1000125" indent="-302260">
              <a:lnSpc>
                <a:spcPts val="2860"/>
              </a:lnSpc>
              <a:spcBef>
                <a:spcPts val="610"/>
              </a:spcBef>
              <a:buClr>
                <a:srgbClr val="D34816"/>
              </a:buClr>
              <a:buSzPct val="85416"/>
              <a:buFont typeface="Times New Roman"/>
              <a:buChar char="●"/>
              <a:tabLst>
                <a:tab pos="382905" algn="l"/>
                <a:tab pos="383540" algn="l"/>
              </a:tabLst>
            </a:pPr>
            <a:r>
              <a:rPr dirty="0"/>
              <a:t>	</a:t>
            </a:r>
            <a:r>
              <a:rPr sz="2400" spc="-70" dirty="0">
                <a:latin typeface="Times New Roman"/>
                <a:cs typeface="Times New Roman"/>
              </a:rPr>
              <a:t>Product </a:t>
            </a:r>
            <a:r>
              <a:rPr sz="2400" spc="-90" dirty="0">
                <a:latin typeface="Times New Roman"/>
                <a:cs typeface="Times New Roman"/>
              </a:rPr>
              <a:t>relations </a:t>
            </a:r>
            <a:r>
              <a:rPr sz="2650" spc="-135" dirty="0">
                <a:latin typeface="Times New Roman"/>
                <a:cs typeface="Times New Roman"/>
              </a:rPr>
              <a:t>including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quantity,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quality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and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price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product </a:t>
            </a:r>
            <a:r>
              <a:rPr sz="2650" spc="-645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supplied.</a:t>
            </a:r>
            <a:endParaRPr sz="2650">
              <a:latin typeface="Times New Roman"/>
              <a:cs typeface="Times New Roman"/>
            </a:endParaRPr>
          </a:p>
          <a:p>
            <a:pPr marL="314325" marR="208915" indent="-302260">
              <a:lnSpc>
                <a:spcPts val="2840"/>
              </a:lnSpc>
              <a:spcBef>
                <a:spcPts val="670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120" dirty="0">
                <a:latin typeface="Times New Roman"/>
                <a:cs typeface="Times New Roman"/>
              </a:rPr>
              <a:t>Care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for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environment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e.g.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shifting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35" dirty="0">
                <a:latin typeface="Times New Roman"/>
                <a:cs typeface="Times New Roman"/>
              </a:rPr>
              <a:t>to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industrially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undeveloped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regions, </a:t>
            </a:r>
            <a:r>
              <a:rPr sz="2650" spc="-65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45" dirty="0">
                <a:latin typeface="Times New Roman"/>
                <a:cs typeface="Times New Roman"/>
              </a:rPr>
              <a:t>n</a:t>
            </a:r>
            <a:r>
              <a:rPr sz="2650" spc="50" dirty="0">
                <a:latin typeface="Times New Roman"/>
                <a:cs typeface="Times New Roman"/>
              </a:rPr>
              <a:t>t</a:t>
            </a:r>
            <a:r>
              <a:rPr sz="2650" spc="-15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05" dirty="0">
                <a:latin typeface="Times New Roman"/>
                <a:cs typeface="Times New Roman"/>
              </a:rPr>
              <a:t>l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145" dirty="0">
                <a:latin typeface="Times New Roman"/>
                <a:cs typeface="Times New Roman"/>
              </a:rPr>
              <a:t>o</a:t>
            </a:r>
            <a:r>
              <a:rPr sz="2650" spc="-80" dirty="0">
                <a:latin typeface="Times New Roman"/>
                <a:cs typeface="Times New Roman"/>
              </a:rPr>
              <a:t>l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on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433064" y="7035311"/>
            <a:ext cx="245745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-5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2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4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9733" y="472048"/>
            <a:ext cx="467169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u="heavy" spc="-8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u="heavy" spc="-24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u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u="heavy" spc="-1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u="heavy" spc="-1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u="heavy" spc="-1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b</a:t>
            </a:r>
            <a:r>
              <a:rPr u="heavy" spc="-6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u="heavy" spc="-3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</a:t>
            </a:r>
            <a:r>
              <a:rPr u="heavy" spc="-1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u="heavy" spc="-2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u="heavy" spc="-1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32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u="heavy" spc="-2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u="heavy" spc="-12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5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b</a:t>
            </a:r>
            <a:r>
              <a:rPr u="heavy" spc="-19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j</a:t>
            </a:r>
            <a:r>
              <a:rPr u="heavy" spc="-1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u="heavy" spc="-3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c</a:t>
            </a:r>
            <a:r>
              <a:rPr u="heavy" spc="-1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</a:p>
        </p:txBody>
      </p:sp>
      <p:sp>
        <p:nvSpPr>
          <p:cNvPr id="3" name="object 3"/>
          <p:cNvSpPr/>
          <p:nvPr/>
        </p:nvSpPr>
        <p:spPr>
          <a:xfrm>
            <a:off x="653795" y="1671827"/>
            <a:ext cx="1842770" cy="22860"/>
          </a:xfrm>
          <a:custGeom>
            <a:avLst/>
            <a:gdLst/>
            <a:ahLst/>
            <a:cxnLst/>
            <a:rect l="l" t="t" r="r" b="b"/>
            <a:pathLst>
              <a:path w="1842770" h="22860">
                <a:moveTo>
                  <a:pt x="1842515" y="22859"/>
                </a:moveTo>
                <a:lnTo>
                  <a:pt x="0" y="22859"/>
                </a:lnTo>
                <a:lnTo>
                  <a:pt x="0" y="0"/>
                </a:lnTo>
                <a:lnTo>
                  <a:pt x="1842515" y="0"/>
                </a:lnTo>
                <a:lnTo>
                  <a:pt x="1842515" y="22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5" name="object 5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39352" y="1094692"/>
            <a:ext cx="9127490" cy="448500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314325" indent="-302260" algn="just">
              <a:lnSpc>
                <a:spcPct val="100000"/>
              </a:lnSpc>
              <a:spcBef>
                <a:spcPts val="780"/>
              </a:spcBef>
              <a:buClr>
                <a:srgbClr val="D34816"/>
              </a:buClr>
              <a:buSzPct val="84285"/>
              <a:buFont typeface="Times New Roman"/>
              <a:buChar char="●"/>
              <a:tabLst>
                <a:tab pos="314960" algn="l"/>
              </a:tabLst>
            </a:pPr>
            <a:r>
              <a:rPr sz="3500" b="1" spc="-615" dirty="0">
                <a:latin typeface="Times New Roman"/>
                <a:cs typeface="Times New Roman"/>
              </a:rPr>
              <a:t>T</a:t>
            </a:r>
            <a:r>
              <a:rPr sz="3500" b="1" spc="-135" dirty="0">
                <a:latin typeface="Times New Roman"/>
                <a:cs typeface="Times New Roman"/>
              </a:rPr>
              <a:t>a</a:t>
            </a:r>
            <a:r>
              <a:rPr sz="3500" b="1" spc="190" dirty="0">
                <a:latin typeface="Times New Roman"/>
                <a:cs typeface="Times New Roman"/>
              </a:rPr>
              <a:t>x</a:t>
            </a:r>
            <a:r>
              <a:rPr sz="3500" b="1" spc="-215" dirty="0">
                <a:latin typeface="Times New Roman"/>
                <a:cs typeface="Times New Roman"/>
              </a:rPr>
              <a:t> </a:t>
            </a:r>
            <a:r>
              <a:rPr sz="3500" b="1" spc="-210" dirty="0">
                <a:latin typeface="Times New Roman"/>
                <a:cs typeface="Times New Roman"/>
              </a:rPr>
              <a:t>A</a:t>
            </a:r>
            <a:r>
              <a:rPr sz="3500" b="1" spc="15" dirty="0">
                <a:latin typeface="Times New Roman"/>
                <a:cs typeface="Times New Roman"/>
              </a:rPr>
              <a:t>u</a:t>
            </a:r>
            <a:r>
              <a:rPr sz="3500" b="1" spc="90" dirty="0">
                <a:latin typeface="Times New Roman"/>
                <a:cs typeface="Times New Roman"/>
              </a:rPr>
              <a:t>d</a:t>
            </a:r>
            <a:r>
              <a:rPr sz="3500" b="1" spc="40" dirty="0">
                <a:latin typeface="Times New Roman"/>
                <a:cs typeface="Times New Roman"/>
              </a:rPr>
              <a:t>it</a:t>
            </a:r>
            <a:endParaRPr sz="3500">
              <a:latin typeface="Times New Roman"/>
              <a:cs typeface="Times New Roman"/>
            </a:endParaRPr>
          </a:p>
          <a:p>
            <a:pPr marL="314325" marR="5080" algn="just">
              <a:lnSpc>
                <a:spcPct val="100600"/>
              </a:lnSpc>
              <a:spcBef>
                <a:spcPts val="660"/>
              </a:spcBef>
            </a:pPr>
            <a:r>
              <a:rPr sz="3500" spc="-170" dirty="0">
                <a:latin typeface="Times New Roman"/>
                <a:cs typeface="Times New Roman"/>
              </a:rPr>
              <a:t>The new </a:t>
            </a:r>
            <a:r>
              <a:rPr sz="3500" spc="-130" dirty="0">
                <a:latin typeface="Times New Roman"/>
                <a:cs typeface="Times New Roman"/>
              </a:rPr>
              <a:t>concept </a:t>
            </a:r>
            <a:r>
              <a:rPr sz="3500" spc="-195" dirty="0">
                <a:latin typeface="Times New Roman"/>
                <a:cs typeface="Times New Roman"/>
              </a:rPr>
              <a:t>of </a:t>
            </a:r>
            <a:r>
              <a:rPr sz="3500" spc="-120" dirty="0">
                <a:latin typeface="Times New Roman"/>
                <a:cs typeface="Times New Roman"/>
              </a:rPr>
              <a:t>tax </a:t>
            </a:r>
            <a:r>
              <a:rPr sz="3500" spc="-130" dirty="0">
                <a:latin typeface="Times New Roman"/>
                <a:cs typeface="Times New Roman"/>
              </a:rPr>
              <a:t>audit </a:t>
            </a:r>
            <a:r>
              <a:rPr sz="3500" spc="-254" dirty="0">
                <a:latin typeface="Times New Roman"/>
                <a:cs typeface="Times New Roman"/>
              </a:rPr>
              <a:t>has </a:t>
            </a:r>
            <a:r>
              <a:rPr sz="3500" spc="-140" dirty="0">
                <a:latin typeface="Times New Roman"/>
                <a:cs typeface="Times New Roman"/>
              </a:rPr>
              <a:t>been </a:t>
            </a:r>
            <a:r>
              <a:rPr sz="3500" spc="-204" dirty="0">
                <a:latin typeface="Times New Roman"/>
                <a:cs typeface="Times New Roman"/>
              </a:rPr>
              <a:t>evolved </a:t>
            </a:r>
            <a:r>
              <a:rPr sz="3500" spc="-165" dirty="0">
                <a:latin typeface="Times New Roman"/>
                <a:cs typeface="Times New Roman"/>
              </a:rPr>
              <a:t>lately </a:t>
            </a:r>
            <a:r>
              <a:rPr sz="3500" spc="-160" dirty="0">
                <a:latin typeface="Times New Roman"/>
                <a:cs typeface="Times New Roman"/>
              </a:rPr>
              <a:t> </a:t>
            </a:r>
            <a:r>
              <a:rPr sz="3500" spc="-105" dirty="0">
                <a:latin typeface="Times New Roman"/>
                <a:cs typeface="Times New Roman"/>
              </a:rPr>
              <a:t>under </a:t>
            </a:r>
            <a:r>
              <a:rPr sz="3500" spc="-100" dirty="0">
                <a:latin typeface="Times New Roman"/>
                <a:cs typeface="Times New Roman"/>
              </a:rPr>
              <a:t>the </a:t>
            </a:r>
            <a:r>
              <a:rPr sz="3500" spc="-180" dirty="0">
                <a:latin typeface="Times New Roman"/>
                <a:cs typeface="Times New Roman"/>
              </a:rPr>
              <a:t>Income </a:t>
            </a:r>
            <a:r>
              <a:rPr sz="3500" spc="-320" dirty="0">
                <a:latin typeface="Times New Roman"/>
                <a:cs typeface="Times New Roman"/>
              </a:rPr>
              <a:t>Tax </a:t>
            </a:r>
            <a:r>
              <a:rPr sz="3500" spc="-105" dirty="0">
                <a:latin typeface="Times New Roman"/>
                <a:cs typeface="Times New Roman"/>
              </a:rPr>
              <a:t>Act, </a:t>
            </a:r>
            <a:r>
              <a:rPr sz="3500" spc="-85" dirty="0">
                <a:latin typeface="Times New Roman"/>
                <a:cs typeface="Times New Roman"/>
              </a:rPr>
              <a:t>1961. </a:t>
            </a:r>
            <a:r>
              <a:rPr sz="3500" spc="-200" dirty="0">
                <a:latin typeface="Times New Roman"/>
                <a:cs typeface="Times New Roman"/>
              </a:rPr>
              <a:t>In </a:t>
            </a:r>
            <a:r>
              <a:rPr sz="3500" spc="-140" dirty="0">
                <a:latin typeface="Times New Roman"/>
                <a:cs typeface="Times New Roman"/>
              </a:rPr>
              <a:t>India, </a:t>
            </a:r>
            <a:r>
              <a:rPr sz="3500" spc="-100" dirty="0">
                <a:latin typeface="Times New Roman"/>
                <a:cs typeface="Times New Roman"/>
              </a:rPr>
              <a:t>the </a:t>
            </a:r>
            <a:r>
              <a:rPr sz="3500" spc="-185" dirty="0">
                <a:latin typeface="Times New Roman"/>
                <a:cs typeface="Times New Roman"/>
              </a:rPr>
              <a:t>Indian </a:t>
            </a:r>
            <a:r>
              <a:rPr sz="3500" spc="-180" dirty="0">
                <a:latin typeface="Times New Roman"/>
                <a:cs typeface="Times New Roman"/>
              </a:rPr>
              <a:t> Income </a:t>
            </a:r>
            <a:r>
              <a:rPr sz="3500" spc="-320" dirty="0">
                <a:latin typeface="Times New Roman"/>
                <a:cs typeface="Times New Roman"/>
              </a:rPr>
              <a:t>Tax </a:t>
            </a:r>
            <a:r>
              <a:rPr sz="3500" spc="-114" dirty="0">
                <a:latin typeface="Times New Roman"/>
                <a:cs typeface="Times New Roman"/>
              </a:rPr>
              <a:t>Act, </a:t>
            </a:r>
            <a:r>
              <a:rPr sz="3500" spc="-85" dirty="0">
                <a:latin typeface="Times New Roman"/>
                <a:cs typeface="Times New Roman"/>
              </a:rPr>
              <a:t>1961, </a:t>
            </a:r>
            <a:r>
              <a:rPr sz="3500" spc="-175" dirty="0">
                <a:latin typeface="Times New Roman"/>
                <a:cs typeface="Times New Roman"/>
              </a:rPr>
              <a:t>provides </a:t>
            </a:r>
            <a:r>
              <a:rPr sz="3500" spc="-130" dirty="0">
                <a:latin typeface="Times New Roman"/>
                <a:cs typeface="Times New Roman"/>
              </a:rPr>
              <a:t>for </a:t>
            </a:r>
            <a:r>
              <a:rPr sz="3500" spc="-160" dirty="0">
                <a:latin typeface="Times New Roman"/>
                <a:cs typeface="Times New Roman"/>
              </a:rPr>
              <a:t>compulsory </a:t>
            </a:r>
            <a:r>
              <a:rPr sz="3500" spc="-135" dirty="0">
                <a:latin typeface="Times New Roman"/>
                <a:cs typeface="Times New Roman"/>
              </a:rPr>
              <a:t>audit </a:t>
            </a:r>
            <a:r>
              <a:rPr sz="3500" spc="-130" dirty="0">
                <a:latin typeface="Times New Roman"/>
                <a:cs typeface="Times New Roman"/>
              </a:rPr>
              <a:t> </a:t>
            </a:r>
            <a:r>
              <a:rPr sz="3500" spc="-195" dirty="0">
                <a:latin typeface="Times New Roman"/>
                <a:cs typeface="Times New Roman"/>
              </a:rPr>
              <a:t>of</a:t>
            </a:r>
            <a:r>
              <a:rPr sz="3500" spc="-190" dirty="0">
                <a:latin typeface="Times New Roman"/>
                <a:cs typeface="Times New Roman"/>
              </a:rPr>
              <a:t> </a:t>
            </a:r>
            <a:r>
              <a:rPr sz="3500" spc="-165" dirty="0">
                <a:latin typeface="Times New Roman"/>
                <a:cs typeface="Times New Roman"/>
              </a:rPr>
              <a:t>accounts</a:t>
            </a:r>
            <a:r>
              <a:rPr sz="3500" spc="-160" dirty="0">
                <a:latin typeface="Times New Roman"/>
                <a:cs typeface="Times New Roman"/>
              </a:rPr>
              <a:t> </a:t>
            </a:r>
            <a:r>
              <a:rPr sz="3500" spc="-195" dirty="0">
                <a:latin typeface="Times New Roman"/>
                <a:cs typeface="Times New Roman"/>
              </a:rPr>
              <a:t>of</a:t>
            </a:r>
            <a:r>
              <a:rPr sz="3500" spc="-190" dirty="0">
                <a:latin typeface="Times New Roman"/>
                <a:cs typeface="Times New Roman"/>
              </a:rPr>
              <a:t> </a:t>
            </a:r>
            <a:r>
              <a:rPr sz="3500" spc="-100" dirty="0">
                <a:latin typeface="Times New Roman"/>
                <a:cs typeface="Times New Roman"/>
              </a:rPr>
              <a:t>certain</a:t>
            </a:r>
            <a:r>
              <a:rPr sz="3500" spc="-95" dirty="0">
                <a:latin typeface="Times New Roman"/>
                <a:cs typeface="Times New Roman"/>
              </a:rPr>
              <a:t> </a:t>
            </a:r>
            <a:r>
              <a:rPr sz="3500" spc="-229" dirty="0">
                <a:latin typeface="Times New Roman"/>
                <a:cs typeface="Times New Roman"/>
              </a:rPr>
              <a:t>assesses</a:t>
            </a:r>
            <a:r>
              <a:rPr sz="3500" spc="-225" dirty="0">
                <a:latin typeface="Times New Roman"/>
                <a:cs typeface="Times New Roman"/>
              </a:rPr>
              <a:t> </a:t>
            </a:r>
            <a:r>
              <a:rPr sz="3500" spc="-195" dirty="0">
                <a:latin typeface="Times New Roman"/>
                <a:cs typeface="Times New Roman"/>
              </a:rPr>
              <a:t>whose</a:t>
            </a:r>
            <a:r>
              <a:rPr sz="3500" spc="-190" dirty="0">
                <a:latin typeface="Times New Roman"/>
                <a:cs typeface="Times New Roman"/>
              </a:rPr>
              <a:t> </a:t>
            </a:r>
            <a:r>
              <a:rPr sz="3500" spc="-100" dirty="0">
                <a:latin typeface="Times New Roman"/>
                <a:cs typeface="Times New Roman"/>
              </a:rPr>
              <a:t>turnover</a:t>
            </a:r>
            <a:r>
              <a:rPr sz="3500" spc="-95" dirty="0">
                <a:latin typeface="Times New Roman"/>
                <a:cs typeface="Times New Roman"/>
              </a:rPr>
              <a:t> </a:t>
            </a:r>
            <a:r>
              <a:rPr sz="3500" spc="-45" dirty="0">
                <a:latin typeface="Times New Roman"/>
                <a:cs typeface="Times New Roman"/>
              </a:rPr>
              <a:t>or </a:t>
            </a:r>
            <a:r>
              <a:rPr sz="3500" spc="-40" dirty="0">
                <a:latin typeface="Times New Roman"/>
                <a:cs typeface="Times New Roman"/>
              </a:rPr>
              <a:t> </a:t>
            </a:r>
            <a:r>
              <a:rPr sz="3500" spc="-125" dirty="0">
                <a:latin typeface="Times New Roman"/>
                <a:cs typeface="Times New Roman"/>
              </a:rPr>
              <a:t>receipts </a:t>
            </a:r>
            <a:r>
              <a:rPr sz="3500" spc="-150" dirty="0">
                <a:latin typeface="Times New Roman"/>
                <a:cs typeface="Times New Roman"/>
              </a:rPr>
              <a:t>exceed </a:t>
            </a:r>
            <a:r>
              <a:rPr sz="3500" spc="-100" dirty="0">
                <a:latin typeface="Times New Roman"/>
                <a:cs typeface="Times New Roman"/>
              </a:rPr>
              <a:t>the </a:t>
            </a:r>
            <a:r>
              <a:rPr sz="3500" spc="-175" dirty="0">
                <a:latin typeface="Times New Roman"/>
                <a:cs typeface="Times New Roman"/>
              </a:rPr>
              <a:t>specified </a:t>
            </a:r>
            <a:r>
              <a:rPr sz="3500" spc="-80" dirty="0">
                <a:latin typeface="Times New Roman"/>
                <a:cs typeface="Times New Roman"/>
              </a:rPr>
              <a:t>limit. </a:t>
            </a:r>
            <a:r>
              <a:rPr sz="3500" spc="-170" dirty="0">
                <a:latin typeface="Times New Roman"/>
                <a:cs typeface="Times New Roman"/>
              </a:rPr>
              <a:t>The </a:t>
            </a:r>
            <a:r>
              <a:rPr sz="3500" spc="-165" dirty="0">
                <a:latin typeface="Times New Roman"/>
                <a:cs typeface="Times New Roman"/>
              </a:rPr>
              <a:t>accounts </a:t>
            </a:r>
            <a:r>
              <a:rPr sz="3500" spc="-130" dirty="0">
                <a:latin typeface="Times New Roman"/>
                <a:cs typeface="Times New Roman"/>
              </a:rPr>
              <a:t>are </a:t>
            </a:r>
            <a:r>
              <a:rPr sz="3500" spc="-125" dirty="0">
                <a:latin typeface="Times New Roman"/>
                <a:cs typeface="Times New Roman"/>
              </a:rPr>
              <a:t> </a:t>
            </a:r>
            <a:r>
              <a:rPr sz="3500" spc="-110" dirty="0">
                <a:latin typeface="Times New Roman"/>
                <a:cs typeface="Times New Roman"/>
              </a:rPr>
              <a:t>required</a:t>
            </a:r>
            <a:r>
              <a:rPr sz="3500" spc="-105" dirty="0">
                <a:latin typeface="Times New Roman"/>
                <a:cs typeface="Times New Roman"/>
              </a:rPr>
              <a:t> </a:t>
            </a:r>
            <a:r>
              <a:rPr sz="3500" spc="-35" dirty="0">
                <a:latin typeface="Times New Roman"/>
                <a:cs typeface="Times New Roman"/>
              </a:rPr>
              <a:t>to</a:t>
            </a:r>
            <a:r>
              <a:rPr sz="3500" spc="-30" dirty="0">
                <a:latin typeface="Times New Roman"/>
                <a:cs typeface="Times New Roman"/>
              </a:rPr>
              <a:t> </a:t>
            </a:r>
            <a:r>
              <a:rPr sz="3500" spc="-170" dirty="0">
                <a:latin typeface="Times New Roman"/>
                <a:cs typeface="Times New Roman"/>
              </a:rPr>
              <a:t>be</a:t>
            </a:r>
            <a:r>
              <a:rPr sz="3500" spc="-165" dirty="0">
                <a:latin typeface="Times New Roman"/>
                <a:cs typeface="Times New Roman"/>
              </a:rPr>
              <a:t> </a:t>
            </a:r>
            <a:r>
              <a:rPr sz="3500" spc="-135" dirty="0">
                <a:latin typeface="Times New Roman"/>
                <a:cs typeface="Times New Roman"/>
              </a:rPr>
              <a:t>audited</a:t>
            </a:r>
            <a:r>
              <a:rPr sz="3500" spc="-130" dirty="0">
                <a:latin typeface="Times New Roman"/>
                <a:cs typeface="Times New Roman"/>
              </a:rPr>
              <a:t> </a:t>
            </a:r>
            <a:r>
              <a:rPr sz="3500" spc="-114" dirty="0">
                <a:latin typeface="Times New Roman"/>
                <a:cs typeface="Times New Roman"/>
              </a:rPr>
              <a:t>for</a:t>
            </a:r>
            <a:r>
              <a:rPr sz="3500" spc="-110" dirty="0">
                <a:latin typeface="Times New Roman"/>
                <a:cs typeface="Times New Roman"/>
              </a:rPr>
              <a:t> determination</a:t>
            </a:r>
            <a:r>
              <a:rPr sz="3500" spc="-105" dirty="0">
                <a:latin typeface="Times New Roman"/>
                <a:cs typeface="Times New Roman"/>
              </a:rPr>
              <a:t> </a:t>
            </a:r>
            <a:r>
              <a:rPr sz="3500" spc="-215" dirty="0">
                <a:latin typeface="Times New Roman"/>
                <a:cs typeface="Times New Roman"/>
              </a:rPr>
              <a:t>of</a:t>
            </a:r>
            <a:r>
              <a:rPr sz="3500" spc="1105" dirty="0">
                <a:latin typeface="Times New Roman"/>
                <a:cs typeface="Times New Roman"/>
              </a:rPr>
              <a:t> </a:t>
            </a:r>
            <a:r>
              <a:rPr sz="3500" spc="-120" dirty="0">
                <a:latin typeface="Times New Roman"/>
                <a:cs typeface="Times New Roman"/>
              </a:rPr>
              <a:t>tax </a:t>
            </a:r>
            <a:r>
              <a:rPr sz="3500" spc="-114" dirty="0">
                <a:latin typeface="Times New Roman"/>
                <a:cs typeface="Times New Roman"/>
              </a:rPr>
              <a:t> </a:t>
            </a:r>
            <a:r>
              <a:rPr sz="3500" spc="-235" dirty="0">
                <a:latin typeface="Times New Roman"/>
                <a:cs typeface="Times New Roman"/>
              </a:rPr>
              <a:t>payable</a:t>
            </a:r>
            <a:r>
              <a:rPr sz="3500" spc="-55" dirty="0">
                <a:latin typeface="Times New Roman"/>
                <a:cs typeface="Times New Roman"/>
              </a:rPr>
              <a:t> </a:t>
            </a:r>
            <a:r>
              <a:rPr sz="3500" spc="-265" dirty="0">
                <a:latin typeface="Times New Roman"/>
                <a:cs typeface="Times New Roman"/>
              </a:rPr>
              <a:t>by</a:t>
            </a:r>
            <a:r>
              <a:rPr sz="3500" spc="-60" dirty="0">
                <a:latin typeface="Times New Roman"/>
                <a:cs typeface="Times New Roman"/>
              </a:rPr>
              <a:t> </a:t>
            </a:r>
            <a:r>
              <a:rPr sz="3500" spc="-215" dirty="0">
                <a:latin typeface="Times New Roman"/>
                <a:cs typeface="Times New Roman"/>
              </a:rPr>
              <a:t>an</a:t>
            </a:r>
            <a:r>
              <a:rPr sz="3500" spc="-55" dirty="0">
                <a:latin typeface="Times New Roman"/>
                <a:cs typeface="Times New Roman"/>
              </a:rPr>
              <a:t> </a:t>
            </a:r>
            <a:r>
              <a:rPr sz="3500" spc="-180" dirty="0">
                <a:latin typeface="Times New Roman"/>
                <a:cs typeface="Times New Roman"/>
              </a:rPr>
              <a:t>individual</a:t>
            </a:r>
            <a:r>
              <a:rPr sz="3500" spc="-35" dirty="0">
                <a:latin typeface="Times New Roman"/>
                <a:cs typeface="Times New Roman"/>
              </a:rPr>
              <a:t> </a:t>
            </a:r>
            <a:r>
              <a:rPr sz="3500" spc="-220" dirty="0">
                <a:latin typeface="Times New Roman"/>
                <a:cs typeface="Times New Roman"/>
              </a:rPr>
              <a:t>assessee</a:t>
            </a:r>
            <a:r>
              <a:rPr sz="3500" spc="-90" dirty="0">
                <a:latin typeface="Times New Roman"/>
                <a:cs typeface="Times New Roman"/>
              </a:rPr>
              <a:t> </a:t>
            </a:r>
            <a:r>
              <a:rPr sz="3500" spc="-45" dirty="0">
                <a:latin typeface="Times New Roman"/>
                <a:cs typeface="Times New Roman"/>
              </a:rPr>
              <a:t>or</a:t>
            </a:r>
            <a:r>
              <a:rPr sz="3500" spc="-80" dirty="0">
                <a:latin typeface="Times New Roman"/>
                <a:cs typeface="Times New Roman"/>
              </a:rPr>
              <a:t> </a:t>
            </a:r>
            <a:r>
              <a:rPr sz="3500" spc="-140" dirty="0">
                <a:latin typeface="Times New Roman"/>
                <a:cs typeface="Times New Roman"/>
              </a:rPr>
              <a:t>organization.</a:t>
            </a:r>
            <a:endParaRPr sz="35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20" dirty="0"/>
              <a:t>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8929" y="472048"/>
            <a:ext cx="425386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u="heavy" spc="-5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u="heavy" spc="-5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h</a:t>
            </a:r>
            <a:r>
              <a:rPr u="heavy" spc="-14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u="heavy" spc="-23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r</a:t>
            </a:r>
            <a:r>
              <a:rPr u="heavy" spc="-15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75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u="heavy" spc="-54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y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p</a:t>
            </a:r>
            <a:r>
              <a:rPr u="heavy" spc="-14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u="heavy" spc="-3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</a:t>
            </a:r>
            <a:r>
              <a:rPr u="heavy" spc="-12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3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u="heavy" spc="-13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f</a:t>
            </a:r>
            <a:r>
              <a:rPr u="heavy" spc="-11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8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u="heavy" spc="-24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u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u="heavy" spc="-1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u="heavy" spc="-1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</a:p>
        </p:txBody>
      </p:sp>
      <p:sp>
        <p:nvSpPr>
          <p:cNvPr id="3" name="object 3"/>
          <p:cNvSpPr/>
          <p:nvPr/>
        </p:nvSpPr>
        <p:spPr>
          <a:xfrm>
            <a:off x="737616" y="1705355"/>
            <a:ext cx="2979420" cy="17145"/>
          </a:xfrm>
          <a:custGeom>
            <a:avLst/>
            <a:gdLst/>
            <a:ahLst/>
            <a:cxnLst/>
            <a:rect l="l" t="t" r="r" b="b"/>
            <a:pathLst>
              <a:path w="2979420" h="17144">
                <a:moveTo>
                  <a:pt x="2979419" y="16764"/>
                </a:moveTo>
                <a:lnTo>
                  <a:pt x="0" y="16764"/>
                </a:lnTo>
                <a:lnTo>
                  <a:pt x="0" y="0"/>
                </a:lnTo>
                <a:lnTo>
                  <a:pt x="2979419" y="0"/>
                </a:lnTo>
                <a:lnTo>
                  <a:pt x="2979419" y="16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5" name="object 5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008" y="3886199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2924556" y="521220"/>
                  </a:moveTo>
                  <a:lnTo>
                    <a:pt x="673608" y="521220"/>
                  </a:lnTo>
                  <a:lnTo>
                    <a:pt x="673608" y="537984"/>
                  </a:lnTo>
                  <a:lnTo>
                    <a:pt x="2924556" y="537984"/>
                  </a:lnTo>
                  <a:lnTo>
                    <a:pt x="2924556" y="521220"/>
                  </a:lnTo>
                  <a:close/>
                </a:path>
                <a:path w="9928860" h="3676015">
                  <a:moveTo>
                    <a:pt x="9928860" y="0"/>
                  </a:moveTo>
                  <a:lnTo>
                    <a:pt x="9915144" y="0"/>
                  </a:lnTo>
                  <a:lnTo>
                    <a:pt x="9915144" y="3323856"/>
                  </a:lnTo>
                  <a:lnTo>
                    <a:pt x="9913620" y="3342144"/>
                  </a:lnTo>
                  <a:lnTo>
                    <a:pt x="9910559" y="3360432"/>
                  </a:lnTo>
                  <a:lnTo>
                    <a:pt x="9907524" y="3377196"/>
                  </a:lnTo>
                  <a:lnTo>
                    <a:pt x="9893795" y="3427488"/>
                  </a:lnTo>
                  <a:lnTo>
                    <a:pt x="9886188" y="3444240"/>
                  </a:lnTo>
                  <a:lnTo>
                    <a:pt x="9880092" y="3459492"/>
                  </a:lnTo>
                  <a:lnTo>
                    <a:pt x="9854184" y="3505212"/>
                  </a:lnTo>
                  <a:lnTo>
                    <a:pt x="9822180" y="3544824"/>
                  </a:lnTo>
                  <a:lnTo>
                    <a:pt x="9785591" y="3579888"/>
                  </a:lnTo>
                  <a:lnTo>
                    <a:pt x="9742932" y="3610368"/>
                  </a:lnTo>
                  <a:lnTo>
                    <a:pt x="9697212" y="3633228"/>
                  </a:lnTo>
                  <a:lnTo>
                    <a:pt x="9680448" y="3639324"/>
                  </a:lnTo>
                  <a:lnTo>
                    <a:pt x="9665208" y="3645408"/>
                  </a:lnTo>
                  <a:lnTo>
                    <a:pt x="9648444" y="3649992"/>
                  </a:lnTo>
                  <a:lnTo>
                    <a:pt x="9630156" y="3654564"/>
                  </a:lnTo>
                  <a:lnTo>
                    <a:pt x="9613392" y="3657612"/>
                  </a:lnTo>
                  <a:lnTo>
                    <a:pt x="9576816" y="3660660"/>
                  </a:lnTo>
                  <a:lnTo>
                    <a:pt x="352044" y="3660660"/>
                  </a:lnTo>
                  <a:lnTo>
                    <a:pt x="298704" y="3654564"/>
                  </a:lnTo>
                  <a:lnTo>
                    <a:pt x="246875" y="3639324"/>
                  </a:lnTo>
                  <a:lnTo>
                    <a:pt x="199644" y="3617988"/>
                  </a:lnTo>
                  <a:lnTo>
                    <a:pt x="170675" y="3599700"/>
                  </a:lnTo>
                  <a:lnTo>
                    <a:pt x="156972" y="3590556"/>
                  </a:lnTo>
                  <a:lnTo>
                    <a:pt x="143256" y="3579888"/>
                  </a:lnTo>
                  <a:lnTo>
                    <a:pt x="131064" y="3569208"/>
                  </a:lnTo>
                  <a:lnTo>
                    <a:pt x="106680" y="3544824"/>
                  </a:lnTo>
                  <a:lnTo>
                    <a:pt x="95999" y="3531108"/>
                  </a:lnTo>
                  <a:lnTo>
                    <a:pt x="85344" y="3518928"/>
                  </a:lnTo>
                  <a:lnTo>
                    <a:pt x="56388" y="3474732"/>
                  </a:lnTo>
                  <a:lnTo>
                    <a:pt x="42672" y="3444240"/>
                  </a:lnTo>
                  <a:lnTo>
                    <a:pt x="35052" y="3427488"/>
                  </a:lnTo>
                  <a:lnTo>
                    <a:pt x="21336" y="3377196"/>
                  </a:lnTo>
                  <a:lnTo>
                    <a:pt x="18288" y="3358908"/>
                  </a:lnTo>
                  <a:lnTo>
                    <a:pt x="15240" y="3342144"/>
                  </a:lnTo>
                  <a:lnTo>
                    <a:pt x="15240" y="3323856"/>
                  </a:lnTo>
                  <a:lnTo>
                    <a:pt x="13716" y="3305568"/>
                  </a:lnTo>
                  <a:lnTo>
                    <a:pt x="13716" y="0"/>
                  </a:lnTo>
                  <a:lnTo>
                    <a:pt x="0" y="0"/>
                  </a:lnTo>
                  <a:lnTo>
                    <a:pt x="0" y="3323856"/>
                  </a:lnTo>
                  <a:lnTo>
                    <a:pt x="7620" y="3380244"/>
                  </a:lnTo>
                  <a:lnTo>
                    <a:pt x="28956" y="3448824"/>
                  </a:lnTo>
                  <a:lnTo>
                    <a:pt x="53340" y="3497592"/>
                  </a:lnTo>
                  <a:lnTo>
                    <a:pt x="64008" y="3512832"/>
                  </a:lnTo>
                  <a:lnTo>
                    <a:pt x="73152" y="3526548"/>
                  </a:lnTo>
                  <a:lnTo>
                    <a:pt x="85344" y="3540264"/>
                  </a:lnTo>
                  <a:lnTo>
                    <a:pt x="95999" y="3553980"/>
                  </a:lnTo>
                  <a:lnTo>
                    <a:pt x="108204" y="3567696"/>
                  </a:lnTo>
                  <a:lnTo>
                    <a:pt x="121920" y="3579888"/>
                  </a:lnTo>
                  <a:lnTo>
                    <a:pt x="163068" y="3611892"/>
                  </a:lnTo>
                  <a:lnTo>
                    <a:pt x="178308" y="3622560"/>
                  </a:lnTo>
                  <a:lnTo>
                    <a:pt x="193548" y="3630180"/>
                  </a:lnTo>
                  <a:lnTo>
                    <a:pt x="210299" y="3639324"/>
                  </a:lnTo>
                  <a:lnTo>
                    <a:pt x="260604" y="3659124"/>
                  </a:lnTo>
                  <a:lnTo>
                    <a:pt x="313944" y="3671328"/>
                  </a:lnTo>
                  <a:lnTo>
                    <a:pt x="370319" y="3675900"/>
                  </a:lnTo>
                  <a:lnTo>
                    <a:pt x="9558528" y="3675900"/>
                  </a:lnTo>
                  <a:lnTo>
                    <a:pt x="9614916" y="3671328"/>
                  </a:lnTo>
                  <a:lnTo>
                    <a:pt x="9663671" y="3660660"/>
                  </a:lnTo>
                  <a:lnTo>
                    <a:pt x="9703295" y="3646944"/>
                  </a:lnTo>
                  <a:lnTo>
                    <a:pt x="9765792" y="3611892"/>
                  </a:lnTo>
                  <a:lnTo>
                    <a:pt x="9808464" y="3578364"/>
                  </a:lnTo>
                  <a:lnTo>
                    <a:pt x="9845027" y="3540264"/>
                  </a:lnTo>
                  <a:lnTo>
                    <a:pt x="9875520" y="3497592"/>
                  </a:lnTo>
                  <a:lnTo>
                    <a:pt x="9899891" y="3448824"/>
                  </a:lnTo>
                  <a:lnTo>
                    <a:pt x="9916655" y="3397008"/>
                  </a:lnTo>
                  <a:lnTo>
                    <a:pt x="9921227" y="3380244"/>
                  </a:lnTo>
                  <a:lnTo>
                    <a:pt x="9927323" y="3343668"/>
                  </a:lnTo>
                  <a:lnTo>
                    <a:pt x="9928860" y="3323856"/>
                  </a:lnTo>
                  <a:lnTo>
                    <a:pt x="99288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23099" y="1287324"/>
            <a:ext cx="9055735" cy="57924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14325" indent="-302260" algn="just">
              <a:lnSpc>
                <a:spcPct val="100000"/>
              </a:lnSpc>
              <a:spcBef>
                <a:spcPts val="434"/>
              </a:spcBef>
              <a:buClr>
                <a:srgbClr val="D34816"/>
              </a:buClr>
              <a:buSzPct val="84905"/>
              <a:buFont typeface="Times New Roman"/>
              <a:buChar char="●"/>
              <a:tabLst>
                <a:tab pos="314960" algn="l"/>
              </a:tabLst>
            </a:pPr>
            <a:r>
              <a:rPr sz="2650" b="1" spc="-425" dirty="0">
                <a:latin typeface="Times New Roman"/>
                <a:cs typeface="Times New Roman"/>
              </a:rPr>
              <a:t>E</a:t>
            </a:r>
            <a:r>
              <a:rPr sz="2650" b="1" spc="-80" dirty="0">
                <a:latin typeface="Times New Roman"/>
                <a:cs typeface="Times New Roman"/>
              </a:rPr>
              <a:t>n</a:t>
            </a:r>
            <a:r>
              <a:rPr sz="2650" b="1" spc="-5" dirty="0">
                <a:latin typeface="Times New Roman"/>
                <a:cs typeface="Times New Roman"/>
              </a:rPr>
              <a:t>v</a:t>
            </a:r>
            <a:r>
              <a:rPr sz="2650" b="1" spc="20" dirty="0">
                <a:latin typeface="Times New Roman"/>
                <a:cs typeface="Times New Roman"/>
              </a:rPr>
              <a:t>i</a:t>
            </a:r>
            <a:r>
              <a:rPr sz="2650" b="1" spc="-125" dirty="0">
                <a:latin typeface="Times New Roman"/>
                <a:cs typeface="Times New Roman"/>
              </a:rPr>
              <a:t>r</a:t>
            </a:r>
            <a:r>
              <a:rPr sz="2650" b="1" spc="95" dirty="0">
                <a:latin typeface="Times New Roman"/>
                <a:cs typeface="Times New Roman"/>
              </a:rPr>
              <a:t>o</a:t>
            </a:r>
            <a:r>
              <a:rPr sz="2650" b="1" spc="25" dirty="0">
                <a:latin typeface="Times New Roman"/>
                <a:cs typeface="Times New Roman"/>
              </a:rPr>
              <a:t>n</a:t>
            </a:r>
            <a:r>
              <a:rPr sz="2650" b="1" spc="-100" dirty="0">
                <a:latin typeface="Times New Roman"/>
                <a:cs typeface="Times New Roman"/>
              </a:rPr>
              <a:t>m</a:t>
            </a:r>
            <a:r>
              <a:rPr sz="2650" b="1" spc="35" dirty="0">
                <a:latin typeface="Times New Roman"/>
                <a:cs typeface="Times New Roman"/>
              </a:rPr>
              <a:t>e</a:t>
            </a:r>
            <a:r>
              <a:rPr sz="2650" b="1" spc="25" dirty="0">
                <a:latin typeface="Times New Roman"/>
                <a:cs typeface="Times New Roman"/>
              </a:rPr>
              <a:t>n</a:t>
            </a:r>
            <a:r>
              <a:rPr sz="2650" b="1" spc="10" dirty="0">
                <a:latin typeface="Times New Roman"/>
                <a:cs typeface="Times New Roman"/>
              </a:rPr>
              <a:t>t</a:t>
            </a:r>
            <a:r>
              <a:rPr sz="2650" b="1" spc="-114" dirty="0">
                <a:latin typeface="Times New Roman"/>
                <a:cs typeface="Times New Roman"/>
              </a:rPr>
              <a:t>a</a:t>
            </a:r>
            <a:r>
              <a:rPr sz="2650" b="1" spc="30" dirty="0">
                <a:latin typeface="Times New Roman"/>
                <a:cs typeface="Times New Roman"/>
              </a:rPr>
              <a:t>l</a:t>
            </a:r>
            <a:r>
              <a:rPr sz="2650" b="1" spc="-170" dirty="0">
                <a:latin typeface="Times New Roman"/>
                <a:cs typeface="Times New Roman"/>
              </a:rPr>
              <a:t> </a:t>
            </a:r>
            <a:r>
              <a:rPr sz="2650" b="1" spc="-175" dirty="0">
                <a:latin typeface="Times New Roman"/>
                <a:cs typeface="Times New Roman"/>
              </a:rPr>
              <a:t>A</a:t>
            </a:r>
            <a:r>
              <a:rPr sz="2650" b="1" spc="25" dirty="0">
                <a:latin typeface="Times New Roman"/>
                <a:cs typeface="Times New Roman"/>
              </a:rPr>
              <a:t>ud</a:t>
            </a:r>
            <a:r>
              <a:rPr sz="2650" b="1" spc="20" dirty="0">
                <a:latin typeface="Times New Roman"/>
                <a:cs typeface="Times New Roman"/>
              </a:rPr>
              <a:t>i</a:t>
            </a:r>
            <a:r>
              <a:rPr sz="2650" b="1" spc="25" dirty="0">
                <a:latin typeface="Times New Roman"/>
                <a:cs typeface="Times New Roman"/>
              </a:rPr>
              <a:t>t</a:t>
            </a:r>
            <a:endParaRPr sz="2650">
              <a:latin typeface="Times New Roman"/>
              <a:cs typeface="Times New Roman"/>
            </a:endParaRPr>
          </a:p>
          <a:p>
            <a:pPr marL="314325" marR="15875" indent="-302260" algn="just">
              <a:lnSpc>
                <a:spcPct val="89700"/>
              </a:lnSpc>
              <a:spcBef>
                <a:spcPts val="665"/>
              </a:spcBef>
            </a:pPr>
            <a:r>
              <a:rPr sz="2650" spc="-160" dirty="0">
                <a:latin typeface="Times New Roman"/>
                <a:cs typeface="Times New Roman"/>
              </a:rPr>
              <a:t>In</a:t>
            </a:r>
            <a:r>
              <a:rPr sz="2650" spc="-155" dirty="0">
                <a:latin typeface="Times New Roman"/>
                <a:cs typeface="Times New Roman"/>
              </a:rPr>
              <a:t> </a:t>
            </a:r>
            <a:r>
              <a:rPr sz="2650" spc="-80" dirty="0">
                <a:latin typeface="Times New Roman"/>
                <a:cs typeface="Times New Roman"/>
              </a:rPr>
              <a:t>recent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times,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new</a:t>
            </a:r>
            <a:r>
              <a:rPr sz="2650" spc="-13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type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audit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has</a:t>
            </a:r>
            <a:r>
              <a:rPr sz="2650" spc="-195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emerged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which</a:t>
            </a:r>
            <a:r>
              <a:rPr sz="2650" spc="-14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is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known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220" dirty="0">
                <a:latin typeface="Times New Roman"/>
                <a:cs typeface="Times New Roman"/>
              </a:rPr>
              <a:t>as </a:t>
            </a:r>
            <a:r>
              <a:rPr sz="2650" spc="-21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Environmental </a:t>
            </a:r>
            <a:r>
              <a:rPr sz="2650" spc="-114" dirty="0">
                <a:latin typeface="Times New Roman"/>
                <a:cs typeface="Times New Roman"/>
              </a:rPr>
              <a:t>Audit. </a:t>
            </a:r>
            <a:r>
              <a:rPr sz="2650" spc="-140" dirty="0">
                <a:latin typeface="Times New Roman"/>
                <a:cs typeface="Times New Roman"/>
              </a:rPr>
              <a:t>The </a:t>
            </a:r>
            <a:r>
              <a:rPr sz="2650" spc="-130" dirty="0">
                <a:latin typeface="Times New Roman"/>
                <a:cs typeface="Times New Roman"/>
              </a:rPr>
              <a:t>objective </a:t>
            </a:r>
            <a:r>
              <a:rPr sz="2650" spc="-170" dirty="0">
                <a:latin typeface="Times New Roman"/>
                <a:cs typeface="Times New Roman"/>
              </a:rPr>
              <a:t>of </a:t>
            </a:r>
            <a:r>
              <a:rPr sz="2650" spc="-150" dirty="0">
                <a:latin typeface="Times New Roman"/>
                <a:cs typeface="Times New Roman"/>
              </a:rPr>
              <a:t>such </a:t>
            </a:r>
            <a:r>
              <a:rPr sz="2650" spc="-175" dirty="0">
                <a:latin typeface="Times New Roman"/>
                <a:cs typeface="Times New Roman"/>
              </a:rPr>
              <a:t>an </a:t>
            </a:r>
            <a:r>
              <a:rPr sz="2650" spc="-110" dirty="0">
                <a:latin typeface="Times New Roman"/>
                <a:cs typeface="Times New Roman"/>
              </a:rPr>
              <a:t>audit </a:t>
            </a:r>
            <a:r>
              <a:rPr sz="2650" spc="-170" dirty="0">
                <a:latin typeface="Times New Roman"/>
                <a:cs typeface="Times New Roman"/>
              </a:rPr>
              <a:t>is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135" dirty="0">
                <a:latin typeface="Times New Roman"/>
                <a:cs typeface="Times New Roman"/>
              </a:rPr>
              <a:t>examine </a:t>
            </a:r>
            <a:r>
              <a:rPr sz="2650" spc="-75" dirty="0">
                <a:latin typeface="Times New Roman"/>
                <a:cs typeface="Times New Roman"/>
              </a:rPr>
              <a:t>the 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effect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130" dirty="0">
                <a:latin typeface="Times New Roman"/>
                <a:cs typeface="Times New Roman"/>
              </a:rPr>
              <a:t>activities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60" dirty="0">
                <a:latin typeface="Times New Roman"/>
                <a:cs typeface="Times New Roman"/>
              </a:rPr>
              <a:t>an </a:t>
            </a:r>
            <a:r>
              <a:rPr sz="2650" spc="-135" dirty="0">
                <a:latin typeface="Times New Roman"/>
                <a:cs typeface="Times New Roman"/>
              </a:rPr>
              <a:t>organization </a:t>
            </a:r>
            <a:r>
              <a:rPr sz="2650" spc="-114" dirty="0">
                <a:latin typeface="Times New Roman"/>
                <a:cs typeface="Times New Roman"/>
              </a:rPr>
              <a:t>on </a:t>
            </a:r>
            <a:r>
              <a:rPr sz="2650" spc="-95" dirty="0">
                <a:latin typeface="Times New Roman"/>
                <a:cs typeface="Times New Roman"/>
              </a:rPr>
              <a:t>environment. </a:t>
            </a:r>
            <a:r>
              <a:rPr sz="2650" spc="-130" dirty="0">
                <a:latin typeface="Times New Roman"/>
                <a:cs typeface="Times New Roman"/>
              </a:rPr>
              <a:t>Environment </a:t>
            </a:r>
            <a:r>
              <a:rPr sz="2650" spc="-12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audit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is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21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management</a:t>
            </a:r>
            <a:r>
              <a:rPr sz="2650" spc="-140" dirty="0">
                <a:latin typeface="Times New Roman"/>
                <a:cs typeface="Times New Roman"/>
              </a:rPr>
              <a:t> </a:t>
            </a:r>
            <a:r>
              <a:rPr sz="2650" spc="-75" dirty="0">
                <a:latin typeface="Times New Roman"/>
                <a:cs typeface="Times New Roman"/>
              </a:rPr>
              <a:t>tool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comprising</a:t>
            </a:r>
            <a:r>
              <a:rPr sz="2650" spc="-13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21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systematic,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periodic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objective</a:t>
            </a:r>
            <a:r>
              <a:rPr sz="2650" spc="-125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evaluation</a:t>
            </a:r>
            <a:r>
              <a:rPr sz="2650" spc="-14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80" dirty="0">
                <a:latin typeface="Times New Roman"/>
                <a:cs typeface="Times New Roman"/>
              </a:rPr>
              <a:t>how</a:t>
            </a:r>
            <a:r>
              <a:rPr sz="2650" spc="-17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well</a:t>
            </a:r>
            <a:r>
              <a:rPr sz="2650" spc="-13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organization,</a:t>
            </a:r>
            <a:r>
              <a:rPr sz="2650" spc="434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management</a:t>
            </a:r>
            <a:r>
              <a:rPr sz="2650" spc="-14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and </a:t>
            </a:r>
            <a:r>
              <a:rPr sz="2650" spc="-14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equipment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are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performing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safeguard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environment</a:t>
            </a:r>
            <a:endParaRPr sz="2650">
              <a:latin typeface="Times New Roman"/>
              <a:cs typeface="Times New Roman"/>
            </a:endParaRPr>
          </a:p>
          <a:p>
            <a:pPr marL="314325" indent="-302260" algn="just">
              <a:lnSpc>
                <a:spcPct val="100000"/>
              </a:lnSpc>
              <a:spcBef>
                <a:spcPts val="325"/>
              </a:spcBef>
              <a:buClr>
                <a:srgbClr val="D34816"/>
              </a:buClr>
              <a:buSzPct val="84905"/>
              <a:buFont typeface="Times New Roman"/>
              <a:buChar char="●"/>
              <a:tabLst>
                <a:tab pos="314960" algn="l"/>
              </a:tabLst>
            </a:pPr>
            <a:r>
              <a:rPr sz="2650" b="1" spc="-200" dirty="0">
                <a:latin typeface="Times New Roman"/>
                <a:cs typeface="Times New Roman"/>
              </a:rPr>
              <a:t>P</a:t>
            </a:r>
            <a:r>
              <a:rPr sz="2650" b="1" spc="-95" dirty="0">
                <a:latin typeface="Times New Roman"/>
                <a:cs typeface="Times New Roman"/>
              </a:rPr>
              <a:t>r</a:t>
            </a:r>
            <a:r>
              <a:rPr sz="2650" b="1" spc="95" dirty="0">
                <a:latin typeface="Times New Roman"/>
                <a:cs typeface="Times New Roman"/>
              </a:rPr>
              <a:t>o</a:t>
            </a:r>
            <a:r>
              <a:rPr sz="2650" b="1" spc="25" dirty="0">
                <a:latin typeface="Times New Roman"/>
                <a:cs typeface="Times New Roman"/>
              </a:rPr>
              <a:t>p</a:t>
            </a:r>
            <a:r>
              <a:rPr sz="2650" b="1" spc="-70" dirty="0">
                <a:latin typeface="Times New Roman"/>
                <a:cs typeface="Times New Roman"/>
              </a:rPr>
              <a:t>r</a:t>
            </a:r>
            <a:r>
              <a:rPr sz="2650" b="1" spc="20" dirty="0">
                <a:latin typeface="Times New Roman"/>
                <a:cs typeface="Times New Roman"/>
              </a:rPr>
              <a:t>i</a:t>
            </a:r>
            <a:r>
              <a:rPr sz="2650" b="1" spc="60" dirty="0">
                <a:latin typeface="Times New Roman"/>
                <a:cs typeface="Times New Roman"/>
              </a:rPr>
              <a:t>e</a:t>
            </a:r>
            <a:r>
              <a:rPr sz="2650" b="1" spc="40" dirty="0">
                <a:latin typeface="Times New Roman"/>
                <a:cs typeface="Times New Roman"/>
              </a:rPr>
              <a:t>t</a:t>
            </a:r>
            <a:r>
              <a:rPr sz="2650" b="1" spc="-5" dirty="0">
                <a:latin typeface="Times New Roman"/>
                <a:cs typeface="Times New Roman"/>
              </a:rPr>
              <a:t>y</a:t>
            </a:r>
            <a:r>
              <a:rPr sz="2650" b="1" spc="-190" dirty="0">
                <a:latin typeface="Times New Roman"/>
                <a:cs typeface="Times New Roman"/>
              </a:rPr>
              <a:t> </a:t>
            </a:r>
            <a:r>
              <a:rPr sz="2650" b="1" spc="-150" dirty="0">
                <a:latin typeface="Times New Roman"/>
                <a:cs typeface="Times New Roman"/>
              </a:rPr>
              <a:t>A</a:t>
            </a:r>
            <a:r>
              <a:rPr sz="2650" b="1" dirty="0">
                <a:latin typeface="Times New Roman"/>
                <a:cs typeface="Times New Roman"/>
              </a:rPr>
              <a:t>u</a:t>
            </a:r>
            <a:r>
              <a:rPr sz="2650" b="1" spc="50" dirty="0">
                <a:latin typeface="Times New Roman"/>
                <a:cs typeface="Times New Roman"/>
              </a:rPr>
              <a:t>d</a:t>
            </a:r>
            <a:r>
              <a:rPr sz="2650" b="1" spc="20" dirty="0">
                <a:latin typeface="Times New Roman"/>
                <a:cs typeface="Times New Roman"/>
              </a:rPr>
              <a:t>i</a:t>
            </a:r>
            <a:r>
              <a:rPr sz="2650" b="1" spc="25" dirty="0">
                <a:latin typeface="Times New Roman"/>
                <a:cs typeface="Times New Roman"/>
              </a:rPr>
              <a:t>t</a:t>
            </a:r>
            <a:endParaRPr sz="2650">
              <a:latin typeface="Times New Roman"/>
              <a:cs typeface="Times New Roman"/>
            </a:endParaRPr>
          </a:p>
          <a:p>
            <a:pPr marL="314325" marR="5080" algn="just">
              <a:lnSpc>
                <a:spcPct val="89600"/>
              </a:lnSpc>
              <a:spcBef>
                <a:spcPts val="665"/>
              </a:spcBef>
            </a:pPr>
            <a:r>
              <a:rPr sz="2650" spc="-95" dirty="0">
                <a:latin typeface="Times New Roman"/>
                <a:cs typeface="Times New Roman"/>
              </a:rPr>
              <a:t>Under </a:t>
            </a:r>
            <a:r>
              <a:rPr sz="2650" spc="-85" dirty="0">
                <a:latin typeface="Times New Roman"/>
                <a:cs typeface="Times New Roman"/>
              </a:rPr>
              <a:t>propriety </a:t>
            </a:r>
            <a:r>
              <a:rPr sz="2650" spc="-80" dirty="0">
                <a:latin typeface="Times New Roman"/>
                <a:cs typeface="Times New Roman"/>
              </a:rPr>
              <a:t>audit, </a:t>
            </a:r>
            <a:r>
              <a:rPr sz="2650" spc="-95" dirty="0">
                <a:latin typeface="Times New Roman"/>
                <a:cs typeface="Times New Roman"/>
              </a:rPr>
              <a:t>the auditor </a:t>
            </a:r>
            <a:r>
              <a:rPr sz="2650" spc="-75" dirty="0">
                <a:latin typeface="Times New Roman"/>
                <a:cs typeface="Times New Roman"/>
              </a:rPr>
              <a:t>not </a:t>
            </a:r>
            <a:r>
              <a:rPr sz="2650" spc="-160" dirty="0">
                <a:latin typeface="Times New Roman"/>
                <a:cs typeface="Times New Roman"/>
              </a:rPr>
              <a:t>only </a:t>
            </a:r>
            <a:r>
              <a:rPr sz="2650" spc="-140" dirty="0">
                <a:latin typeface="Times New Roman"/>
                <a:cs typeface="Times New Roman"/>
              </a:rPr>
              <a:t>examine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120" dirty="0">
                <a:latin typeface="Times New Roman"/>
                <a:cs typeface="Times New Roman"/>
              </a:rPr>
              <a:t>transactions 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from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155" dirty="0">
                <a:latin typeface="Times New Roman"/>
                <a:cs typeface="Times New Roman"/>
              </a:rPr>
              <a:t>books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accounts </a:t>
            </a:r>
            <a:r>
              <a:rPr sz="2650" spc="-110" dirty="0">
                <a:latin typeface="Times New Roman"/>
                <a:cs typeface="Times New Roman"/>
              </a:rPr>
              <a:t>with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130" dirty="0">
                <a:latin typeface="Times New Roman"/>
                <a:cs typeface="Times New Roman"/>
              </a:rPr>
              <a:t>help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vouchers </a:t>
            </a:r>
            <a:r>
              <a:rPr sz="2650" spc="-145" dirty="0">
                <a:latin typeface="Times New Roman"/>
                <a:cs typeface="Times New Roman"/>
              </a:rPr>
              <a:t>and</a:t>
            </a:r>
            <a:r>
              <a:rPr sz="2650" spc="370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documents, 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but </a:t>
            </a:r>
            <a:r>
              <a:rPr sz="2650" spc="-135" dirty="0">
                <a:latin typeface="Times New Roman"/>
                <a:cs typeface="Times New Roman"/>
              </a:rPr>
              <a:t>he </a:t>
            </a:r>
            <a:r>
              <a:rPr sz="2650" spc="-140" dirty="0">
                <a:latin typeface="Times New Roman"/>
                <a:cs typeface="Times New Roman"/>
              </a:rPr>
              <a:t>verifies </a:t>
            </a:r>
            <a:r>
              <a:rPr sz="2650" spc="-160" dirty="0">
                <a:latin typeface="Times New Roman"/>
                <a:cs typeface="Times New Roman"/>
              </a:rPr>
              <a:t>also </a:t>
            </a:r>
            <a:r>
              <a:rPr sz="2650" spc="-220" dirty="0">
                <a:latin typeface="Times New Roman"/>
                <a:cs typeface="Times New Roman"/>
              </a:rPr>
              <a:t>as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180" dirty="0">
                <a:latin typeface="Times New Roman"/>
                <a:cs typeface="Times New Roman"/>
              </a:rPr>
              <a:t>how </a:t>
            </a:r>
            <a:r>
              <a:rPr sz="2650" spc="-135" dirty="0">
                <a:latin typeface="Times New Roman"/>
                <a:cs typeface="Times New Roman"/>
              </a:rPr>
              <a:t>far </a:t>
            </a:r>
            <a:r>
              <a:rPr sz="2650" spc="-120" dirty="0">
                <a:latin typeface="Times New Roman"/>
                <a:cs typeface="Times New Roman"/>
              </a:rPr>
              <a:t>transactions </a:t>
            </a:r>
            <a:r>
              <a:rPr sz="2650" spc="-125" dirty="0">
                <a:latin typeface="Times New Roman"/>
                <a:cs typeface="Times New Roman"/>
              </a:rPr>
              <a:t>effected </a:t>
            </a:r>
            <a:r>
              <a:rPr sz="2650" spc="-114" dirty="0">
                <a:latin typeface="Times New Roman"/>
                <a:cs typeface="Times New Roman"/>
              </a:rPr>
              <a:t>from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150" dirty="0">
                <a:latin typeface="Times New Roman"/>
                <a:cs typeface="Times New Roman"/>
              </a:rPr>
              <a:t>decisions </a:t>
            </a:r>
            <a:r>
              <a:rPr sz="2650" spc="-145" dirty="0">
                <a:latin typeface="Times New Roman"/>
                <a:cs typeface="Times New Roman"/>
              </a:rPr>
              <a:t> </a:t>
            </a:r>
            <a:r>
              <a:rPr sz="2650" spc="-45" dirty="0">
                <a:latin typeface="Times New Roman"/>
                <a:cs typeface="Times New Roman"/>
              </a:rPr>
              <a:t>or </a:t>
            </a:r>
            <a:r>
              <a:rPr sz="2650" spc="-135" dirty="0">
                <a:latin typeface="Times New Roman"/>
                <a:cs typeface="Times New Roman"/>
              </a:rPr>
              <a:t>actions </a:t>
            </a:r>
            <a:r>
              <a:rPr sz="2650" spc="-110" dirty="0">
                <a:latin typeface="Times New Roman"/>
                <a:cs typeface="Times New Roman"/>
              </a:rPr>
              <a:t>are </a:t>
            </a:r>
            <a:r>
              <a:rPr sz="2650" spc="-70" dirty="0">
                <a:latin typeface="Times New Roman"/>
                <a:cs typeface="Times New Roman"/>
              </a:rPr>
              <a:t>proper </a:t>
            </a:r>
            <a:r>
              <a:rPr sz="2650" spc="-60" dirty="0">
                <a:latin typeface="Times New Roman"/>
                <a:cs typeface="Times New Roman"/>
              </a:rPr>
              <a:t>or </a:t>
            </a:r>
            <a:r>
              <a:rPr sz="2650" spc="-120" dirty="0">
                <a:latin typeface="Times New Roman"/>
                <a:cs typeface="Times New Roman"/>
              </a:rPr>
              <a:t>reasonable. </a:t>
            </a:r>
            <a:r>
              <a:rPr sz="2650" spc="-140" dirty="0">
                <a:latin typeface="Times New Roman"/>
                <a:cs typeface="Times New Roman"/>
              </a:rPr>
              <a:t>The </a:t>
            </a:r>
            <a:r>
              <a:rPr sz="2650" spc="-85" dirty="0">
                <a:latin typeface="Times New Roman"/>
                <a:cs typeface="Times New Roman"/>
              </a:rPr>
              <a:t>propriety </a:t>
            </a:r>
            <a:r>
              <a:rPr sz="2650" spc="-114" dirty="0">
                <a:latin typeface="Times New Roman"/>
                <a:cs typeface="Times New Roman"/>
              </a:rPr>
              <a:t>audit </a:t>
            </a:r>
            <a:r>
              <a:rPr sz="2650" spc="-185" dirty="0">
                <a:latin typeface="Times New Roman"/>
                <a:cs typeface="Times New Roman"/>
              </a:rPr>
              <a:t>is </a:t>
            </a:r>
            <a:r>
              <a:rPr sz="2650" spc="-105" dirty="0">
                <a:latin typeface="Times New Roman"/>
                <a:cs typeface="Times New Roman"/>
              </a:rPr>
              <a:t>concerned 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with </a:t>
            </a:r>
            <a:r>
              <a:rPr sz="2650" spc="-150" dirty="0">
                <a:latin typeface="Times New Roman"/>
                <a:cs typeface="Times New Roman"/>
              </a:rPr>
              <a:t>examining</a:t>
            </a:r>
            <a:r>
              <a:rPr sz="2650" spc="-14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that </a:t>
            </a:r>
            <a:r>
              <a:rPr sz="2650" spc="-75" dirty="0">
                <a:latin typeface="Times New Roman"/>
                <a:cs typeface="Times New Roman"/>
              </a:rPr>
              <a:t>there </a:t>
            </a:r>
            <a:r>
              <a:rPr sz="2650" spc="-170" dirty="0">
                <a:latin typeface="Times New Roman"/>
                <a:cs typeface="Times New Roman"/>
              </a:rPr>
              <a:t>is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no </a:t>
            </a:r>
            <a:r>
              <a:rPr sz="2650" spc="-170" dirty="0">
                <a:latin typeface="Times New Roman"/>
                <a:cs typeface="Times New Roman"/>
              </a:rPr>
              <a:t>leakage</a:t>
            </a:r>
            <a:r>
              <a:rPr sz="2650" spc="32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30" dirty="0">
                <a:latin typeface="Times New Roman"/>
                <a:cs typeface="Times New Roman"/>
              </a:rPr>
              <a:t>revenue </a:t>
            </a:r>
            <a:r>
              <a:rPr sz="2650" spc="-45" dirty="0">
                <a:latin typeface="Times New Roman"/>
                <a:cs typeface="Times New Roman"/>
              </a:rPr>
              <a:t>or </a:t>
            </a:r>
            <a:r>
              <a:rPr sz="2650" spc="-165" dirty="0">
                <a:latin typeface="Times New Roman"/>
                <a:cs typeface="Times New Roman"/>
              </a:rPr>
              <a:t>wastage</a:t>
            </a:r>
            <a:r>
              <a:rPr sz="2650" spc="33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50" dirty="0">
                <a:latin typeface="Times New Roman"/>
                <a:cs typeface="Times New Roman"/>
              </a:rPr>
              <a:t>funds </a:t>
            </a:r>
            <a:r>
              <a:rPr sz="2650" spc="-145" dirty="0">
                <a:latin typeface="Times New Roman"/>
                <a:cs typeface="Times New Roman"/>
              </a:rPr>
              <a:t> </a:t>
            </a:r>
            <a:r>
              <a:rPr sz="2650" spc="-210" dirty="0">
                <a:latin typeface="Times New Roman"/>
                <a:cs typeface="Times New Roman"/>
              </a:rPr>
              <a:t>by</a:t>
            </a:r>
            <a:r>
              <a:rPr sz="2650" spc="-204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mistake </a:t>
            </a:r>
            <a:r>
              <a:rPr sz="2650" spc="-45" dirty="0">
                <a:latin typeface="Times New Roman"/>
                <a:cs typeface="Times New Roman"/>
              </a:rPr>
              <a:t>or </a:t>
            </a:r>
            <a:r>
              <a:rPr sz="2650" spc="-90" dirty="0">
                <a:latin typeface="Times New Roman"/>
                <a:cs typeface="Times New Roman"/>
              </a:rPr>
              <a:t>fraud. </a:t>
            </a:r>
            <a:r>
              <a:rPr sz="2650" spc="-85" dirty="0">
                <a:latin typeface="Times New Roman"/>
                <a:cs typeface="Times New Roman"/>
              </a:rPr>
              <a:t>It </a:t>
            </a:r>
            <a:r>
              <a:rPr sz="2650" spc="-185" dirty="0">
                <a:latin typeface="Times New Roman"/>
                <a:cs typeface="Times New Roman"/>
              </a:rPr>
              <a:t>is </a:t>
            </a:r>
            <a:r>
              <a:rPr sz="2650" spc="-105" dirty="0">
                <a:latin typeface="Times New Roman"/>
                <a:cs typeface="Times New Roman"/>
              </a:rPr>
              <a:t>concerned </a:t>
            </a:r>
            <a:r>
              <a:rPr sz="2650" spc="-114" dirty="0">
                <a:latin typeface="Times New Roman"/>
                <a:cs typeface="Times New Roman"/>
              </a:rPr>
              <a:t>with </a:t>
            </a:r>
            <a:r>
              <a:rPr sz="2650" spc="-130" dirty="0">
                <a:latin typeface="Times New Roman"/>
                <a:cs typeface="Times New Roman"/>
              </a:rPr>
              <a:t>ascertaining </a:t>
            </a:r>
            <a:r>
              <a:rPr sz="2650" spc="-114" dirty="0">
                <a:latin typeface="Times New Roman"/>
                <a:cs typeface="Times New Roman"/>
              </a:rPr>
              <a:t>appropriateness 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45" dirty="0">
                <a:latin typeface="Times New Roman"/>
                <a:cs typeface="Times New Roman"/>
              </a:rPr>
              <a:t>o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45" dirty="0">
                <a:latin typeface="Times New Roman"/>
                <a:cs typeface="Times New Roman"/>
              </a:rPr>
              <a:t>g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105" dirty="0">
                <a:latin typeface="Times New Roman"/>
                <a:cs typeface="Times New Roman"/>
              </a:rPr>
              <a:t>,</a:t>
            </a:r>
            <a:r>
              <a:rPr sz="2650" spc="-195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05" dirty="0">
                <a:latin typeface="Times New Roman"/>
                <a:cs typeface="Times New Roman"/>
              </a:rPr>
              <a:t>l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o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ono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65" dirty="0">
                <a:latin typeface="Times New Roman"/>
                <a:cs typeface="Times New Roman"/>
              </a:rPr>
              <a:t>c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p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220" dirty="0">
                <a:latin typeface="Times New Roman"/>
                <a:cs typeface="Times New Roman"/>
              </a:rPr>
              <a:t>v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465" dirty="0">
                <a:latin typeface="Times New Roman"/>
                <a:cs typeface="Times New Roman"/>
              </a:rPr>
              <a:t>w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20" dirty="0"/>
              <a:t>26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8207" y="136604"/>
            <a:ext cx="339534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800" dirty="0"/>
              <a:t>A</a:t>
            </a:r>
            <a:r>
              <a:rPr spc="-240" dirty="0"/>
              <a:t>u</a:t>
            </a:r>
            <a:r>
              <a:rPr spc="-280" dirty="0"/>
              <a:t>d</a:t>
            </a:r>
            <a:r>
              <a:rPr spc="-190" dirty="0"/>
              <a:t>i</a:t>
            </a:r>
            <a:r>
              <a:rPr spc="-100" dirty="0"/>
              <a:t>t</a:t>
            </a:r>
            <a:r>
              <a:rPr spc="-180" dirty="0"/>
              <a:t> </a:t>
            </a:r>
            <a:r>
              <a:rPr spc="-385" dirty="0"/>
              <a:t>P</a:t>
            </a:r>
            <a:r>
              <a:rPr spc="-315" dirty="0"/>
              <a:t>r</a:t>
            </a:r>
            <a:r>
              <a:rPr spc="-360" dirty="0"/>
              <a:t>o</a:t>
            </a:r>
            <a:r>
              <a:rPr spc="-340" dirty="0"/>
              <a:t>c</a:t>
            </a:r>
            <a:r>
              <a:rPr spc="-145" dirty="0"/>
              <a:t>e</a:t>
            </a:r>
            <a:r>
              <a:rPr spc="-280" dirty="0"/>
              <a:t>du</a:t>
            </a:r>
            <a:r>
              <a:rPr spc="-235" dirty="0"/>
              <a:t>r</a:t>
            </a:r>
            <a:r>
              <a:rPr spc="-140" dirty="0"/>
              <a:t>e</a:t>
            </a:r>
          </a:p>
        </p:txBody>
      </p:sp>
      <p:sp>
        <p:nvSpPr>
          <p:cNvPr id="3" name="object 3"/>
          <p:cNvSpPr/>
          <p:nvPr/>
        </p:nvSpPr>
        <p:spPr>
          <a:xfrm>
            <a:off x="3302508" y="690372"/>
            <a:ext cx="3371215" cy="24765"/>
          </a:xfrm>
          <a:custGeom>
            <a:avLst/>
            <a:gdLst/>
            <a:ahLst/>
            <a:cxnLst/>
            <a:rect l="l" t="t" r="r" b="b"/>
            <a:pathLst>
              <a:path w="3371215" h="24765">
                <a:moveTo>
                  <a:pt x="3371088" y="24383"/>
                </a:moveTo>
                <a:lnTo>
                  <a:pt x="0" y="24383"/>
                </a:lnTo>
                <a:lnTo>
                  <a:pt x="0" y="0"/>
                </a:lnTo>
                <a:lnTo>
                  <a:pt x="3371088" y="0"/>
                </a:lnTo>
                <a:lnTo>
                  <a:pt x="3371088" y="24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996183" y="1752600"/>
            <a:ext cx="3811904" cy="17145"/>
          </a:xfrm>
          <a:custGeom>
            <a:avLst/>
            <a:gdLst/>
            <a:ahLst/>
            <a:cxnLst/>
            <a:rect l="l" t="t" r="r" b="b"/>
            <a:pathLst>
              <a:path w="3811904" h="17144">
                <a:moveTo>
                  <a:pt x="3811523" y="16763"/>
                </a:moveTo>
                <a:lnTo>
                  <a:pt x="0" y="16763"/>
                </a:lnTo>
                <a:lnTo>
                  <a:pt x="0" y="0"/>
                </a:lnTo>
                <a:lnTo>
                  <a:pt x="3811523" y="0"/>
                </a:lnTo>
                <a:lnTo>
                  <a:pt x="3811523" y="167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39278" y="761426"/>
            <a:ext cx="9106535" cy="5822950"/>
          </a:xfrm>
          <a:prstGeom prst="rect">
            <a:avLst/>
          </a:prstGeom>
        </p:spPr>
        <p:txBody>
          <a:bodyPr vert="horz" wrap="square" lIns="0" tIns="1079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sz="2850" spc="-145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P</a:t>
            </a:r>
            <a:r>
              <a:rPr sz="2850" spc="-15" dirty="0">
                <a:latin typeface="Times New Roman"/>
                <a:cs typeface="Times New Roman"/>
              </a:rPr>
              <a:t>r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-114" dirty="0">
                <a:latin typeface="Times New Roman"/>
                <a:cs typeface="Times New Roman"/>
              </a:rPr>
              <a:t>du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ud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225" dirty="0">
                <a:latin typeface="Times New Roman"/>
                <a:cs typeface="Times New Roman"/>
              </a:rPr>
              <a:t>a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b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85" dirty="0">
                <a:latin typeface="Times New Roman"/>
                <a:cs typeface="Times New Roman"/>
              </a:rPr>
              <a:t>c</a:t>
            </a:r>
            <a:r>
              <a:rPr sz="2850" spc="-114" dirty="0">
                <a:latin typeface="Times New Roman"/>
                <a:cs typeface="Times New Roman"/>
              </a:rPr>
              <a:t>l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229" dirty="0">
                <a:latin typeface="Times New Roman"/>
                <a:cs typeface="Times New Roman"/>
              </a:rPr>
              <a:t>ss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40" dirty="0">
                <a:latin typeface="Times New Roman"/>
                <a:cs typeface="Times New Roman"/>
              </a:rPr>
              <a:t>:</a:t>
            </a:r>
            <a:endParaRPr sz="2850">
              <a:latin typeface="Times New Roman"/>
              <a:cs typeface="Times New Roman"/>
            </a:endParaRPr>
          </a:p>
          <a:p>
            <a:pPr marL="2656840">
              <a:lnSpc>
                <a:spcPct val="100000"/>
              </a:lnSpc>
              <a:spcBef>
                <a:spcPts val="680"/>
              </a:spcBef>
            </a:pPr>
            <a:r>
              <a:rPr sz="2650" b="1" spc="-114" dirty="0">
                <a:latin typeface="Times New Roman"/>
                <a:cs typeface="Times New Roman"/>
              </a:rPr>
              <a:t>1</a:t>
            </a:r>
            <a:r>
              <a:rPr sz="2650" b="1" spc="20" dirty="0">
                <a:latin typeface="Times New Roman"/>
                <a:cs typeface="Times New Roman"/>
              </a:rPr>
              <a:t>.</a:t>
            </a:r>
            <a:r>
              <a:rPr sz="2650" b="1" spc="-190" dirty="0">
                <a:latin typeface="Times New Roman"/>
                <a:cs typeface="Times New Roman"/>
              </a:rPr>
              <a:t> </a:t>
            </a:r>
            <a:r>
              <a:rPr sz="2650" b="1" spc="-200" dirty="0">
                <a:latin typeface="Times New Roman"/>
                <a:cs typeface="Times New Roman"/>
              </a:rPr>
              <a:t>P</a:t>
            </a:r>
            <a:r>
              <a:rPr sz="2650" b="1" spc="-95" dirty="0">
                <a:latin typeface="Times New Roman"/>
                <a:cs typeface="Times New Roman"/>
              </a:rPr>
              <a:t>r</a:t>
            </a:r>
            <a:r>
              <a:rPr sz="2650" b="1" spc="35" dirty="0">
                <a:latin typeface="Times New Roman"/>
                <a:cs typeface="Times New Roman"/>
              </a:rPr>
              <a:t>e</a:t>
            </a:r>
            <a:r>
              <a:rPr sz="2650" b="1" spc="50" dirty="0">
                <a:latin typeface="Times New Roman"/>
                <a:cs typeface="Times New Roman"/>
              </a:rPr>
              <a:t>p</a:t>
            </a:r>
            <a:r>
              <a:rPr sz="2650" b="1" spc="-114" dirty="0">
                <a:latin typeface="Times New Roman"/>
                <a:cs typeface="Times New Roman"/>
              </a:rPr>
              <a:t>a</a:t>
            </a:r>
            <a:r>
              <a:rPr sz="2650" b="1" spc="-125" dirty="0">
                <a:latin typeface="Times New Roman"/>
                <a:cs typeface="Times New Roman"/>
              </a:rPr>
              <a:t>r</a:t>
            </a:r>
            <a:r>
              <a:rPr sz="2650" b="1" spc="-145" dirty="0">
                <a:latin typeface="Times New Roman"/>
                <a:cs typeface="Times New Roman"/>
              </a:rPr>
              <a:t>a</a:t>
            </a:r>
            <a:r>
              <a:rPr sz="2650" b="1" spc="40" dirty="0">
                <a:latin typeface="Times New Roman"/>
                <a:cs typeface="Times New Roman"/>
              </a:rPr>
              <a:t>t</a:t>
            </a:r>
            <a:r>
              <a:rPr sz="2650" b="1" spc="20" dirty="0">
                <a:latin typeface="Times New Roman"/>
                <a:cs typeface="Times New Roman"/>
              </a:rPr>
              <a:t>i</a:t>
            </a:r>
            <a:r>
              <a:rPr sz="2650" b="1" spc="95" dirty="0">
                <a:latin typeface="Times New Roman"/>
                <a:cs typeface="Times New Roman"/>
              </a:rPr>
              <a:t>o</a:t>
            </a:r>
            <a:r>
              <a:rPr sz="2650" b="1" spc="10" dirty="0">
                <a:latin typeface="Times New Roman"/>
                <a:cs typeface="Times New Roman"/>
              </a:rPr>
              <a:t>n</a:t>
            </a:r>
            <a:r>
              <a:rPr sz="2650" b="1" spc="-90" dirty="0">
                <a:latin typeface="Times New Roman"/>
                <a:cs typeface="Times New Roman"/>
              </a:rPr>
              <a:t> </a:t>
            </a:r>
            <a:r>
              <a:rPr sz="2650" b="1" spc="-25" dirty="0">
                <a:latin typeface="Times New Roman"/>
                <a:cs typeface="Times New Roman"/>
              </a:rPr>
              <a:t>b</a:t>
            </a:r>
            <a:r>
              <a:rPr sz="2650" b="1" spc="60" dirty="0">
                <a:latin typeface="Times New Roman"/>
                <a:cs typeface="Times New Roman"/>
              </a:rPr>
              <a:t>e</a:t>
            </a:r>
            <a:r>
              <a:rPr sz="2650" b="1" spc="-45" dirty="0">
                <a:latin typeface="Times New Roman"/>
                <a:cs typeface="Times New Roman"/>
              </a:rPr>
              <a:t>f</a:t>
            </a:r>
            <a:r>
              <a:rPr sz="2650" b="1" spc="95" dirty="0">
                <a:latin typeface="Times New Roman"/>
                <a:cs typeface="Times New Roman"/>
              </a:rPr>
              <a:t>o</a:t>
            </a:r>
            <a:r>
              <a:rPr sz="2650" b="1" spc="-125" dirty="0">
                <a:latin typeface="Times New Roman"/>
                <a:cs typeface="Times New Roman"/>
              </a:rPr>
              <a:t>r</a:t>
            </a:r>
            <a:r>
              <a:rPr sz="2650" b="1" spc="60" dirty="0">
                <a:latin typeface="Times New Roman"/>
                <a:cs typeface="Times New Roman"/>
              </a:rPr>
              <a:t>e</a:t>
            </a:r>
            <a:r>
              <a:rPr sz="2650" b="1" spc="-55" dirty="0">
                <a:latin typeface="Times New Roman"/>
                <a:cs typeface="Times New Roman"/>
              </a:rPr>
              <a:t> </a:t>
            </a:r>
            <a:r>
              <a:rPr sz="2650" b="1" spc="-114" dirty="0">
                <a:latin typeface="Times New Roman"/>
                <a:cs typeface="Times New Roman"/>
              </a:rPr>
              <a:t>a</a:t>
            </a:r>
            <a:r>
              <a:rPr sz="2650" b="1" dirty="0">
                <a:latin typeface="Times New Roman"/>
                <a:cs typeface="Times New Roman"/>
              </a:rPr>
              <a:t>u</a:t>
            </a:r>
            <a:r>
              <a:rPr sz="2650" b="1" spc="25" dirty="0">
                <a:latin typeface="Times New Roman"/>
                <a:cs typeface="Times New Roman"/>
              </a:rPr>
              <a:t>d</a:t>
            </a:r>
            <a:r>
              <a:rPr sz="2650" b="1" spc="20" dirty="0">
                <a:latin typeface="Times New Roman"/>
                <a:cs typeface="Times New Roman"/>
              </a:rPr>
              <a:t>i</a:t>
            </a:r>
            <a:r>
              <a:rPr sz="2650" b="1" spc="25" dirty="0">
                <a:latin typeface="Times New Roman"/>
                <a:cs typeface="Times New Roman"/>
              </a:rPr>
              <a:t>t</a:t>
            </a: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2650" spc="-185" dirty="0">
                <a:latin typeface="Times New Roman"/>
                <a:cs typeface="Times New Roman"/>
              </a:rPr>
              <a:t>Involves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the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following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steps:</a:t>
            </a:r>
            <a:r>
              <a:rPr sz="2650" spc="-190" dirty="0">
                <a:latin typeface="Times New Roman"/>
                <a:cs typeface="Times New Roman"/>
              </a:rPr>
              <a:t> </a:t>
            </a:r>
            <a:r>
              <a:rPr sz="2650" spc="-60" dirty="0">
                <a:latin typeface="Times New Roman"/>
                <a:cs typeface="Times New Roman"/>
              </a:rPr>
              <a:t>-</a:t>
            </a:r>
            <a:endParaRPr sz="2650">
              <a:latin typeface="Times New Roman"/>
              <a:cs typeface="Times New Roman"/>
            </a:endParaRPr>
          </a:p>
          <a:p>
            <a:pPr marL="314325" marR="5080" indent="-302260">
              <a:lnSpc>
                <a:spcPts val="3170"/>
              </a:lnSpc>
              <a:spcBef>
                <a:spcPts val="765"/>
              </a:spcBef>
              <a:buClr>
                <a:srgbClr val="D34816"/>
              </a:buClr>
              <a:buSzPct val="84905"/>
              <a:buFont typeface="Times New Roman"/>
              <a:buChar char="●"/>
              <a:tabLst>
                <a:tab pos="314325" algn="l"/>
                <a:tab pos="314960" algn="l"/>
              </a:tabLst>
            </a:pPr>
            <a:r>
              <a:rPr sz="2650" b="1" i="1" spc="-185" dirty="0">
                <a:latin typeface="Times New Roman"/>
                <a:cs typeface="Times New Roman"/>
              </a:rPr>
              <a:t>Scope</a:t>
            </a:r>
            <a:r>
              <a:rPr sz="2650" b="1" i="1" spc="-100" dirty="0">
                <a:latin typeface="Times New Roman"/>
                <a:cs typeface="Times New Roman"/>
              </a:rPr>
              <a:t> </a:t>
            </a:r>
            <a:r>
              <a:rPr sz="2650" b="1" i="1" spc="-125" dirty="0">
                <a:latin typeface="Times New Roman"/>
                <a:cs typeface="Times New Roman"/>
              </a:rPr>
              <a:t>of</a:t>
            </a:r>
            <a:r>
              <a:rPr sz="2650" b="1" i="1" spc="-65" dirty="0">
                <a:latin typeface="Times New Roman"/>
                <a:cs typeface="Times New Roman"/>
              </a:rPr>
              <a:t> </a:t>
            </a:r>
            <a:r>
              <a:rPr sz="2650" b="1" i="1" spc="-125" dirty="0">
                <a:latin typeface="Times New Roman"/>
                <a:cs typeface="Times New Roman"/>
              </a:rPr>
              <a:t>work</a:t>
            </a:r>
            <a:r>
              <a:rPr sz="2650" b="1" i="1" spc="-80" dirty="0">
                <a:latin typeface="Times New Roman"/>
                <a:cs typeface="Times New Roman"/>
              </a:rPr>
              <a:t> </a:t>
            </a:r>
            <a:r>
              <a:rPr sz="2650" b="1" i="1" spc="-25" dirty="0">
                <a:latin typeface="Times New Roman"/>
                <a:cs typeface="Times New Roman"/>
              </a:rPr>
              <a:t>to</a:t>
            </a:r>
            <a:r>
              <a:rPr sz="2650" b="1" i="1" spc="-75" dirty="0">
                <a:latin typeface="Times New Roman"/>
                <a:cs typeface="Times New Roman"/>
              </a:rPr>
              <a:t> be </a:t>
            </a:r>
            <a:r>
              <a:rPr sz="2650" b="1" i="1" spc="-60" dirty="0">
                <a:latin typeface="Times New Roman"/>
                <a:cs typeface="Times New Roman"/>
              </a:rPr>
              <a:t>determined </a:t>
            </a:r>
            <a:r>
              <a:rPr sz="2650" b="1" i="1" spc="-200" dirty="0">
                <a:latin typeface="Times New Roman"/>
                <a:cs typeface="Times New Roman"/>
              </a:rPr>
              <a:t>:</a:t>
            </a:r>
            <a:r>
              <a:rPr sz="2650" b="1" i="1" spc="254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Before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determining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exactly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the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scope </a:t>
            </a:r>
            <a:r>
              <a:rPr sz="2650" spc="-65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80" dirty="0">
                <a:latin typeface="Times New Roman"/>
                <a:cs typeface="Times New Roman"/>
              </a:rPr>
              <a:t>his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80" dirty="0">
                <a:latin typeface="Times New Roman"/>
                <a:cs typeface="Times New Roman"/>
              </a:rPr>
              <a:t>duties,</a:t>
            </a:r>
            <a:r>
              <a:rPr sz="2650" spc="-19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auditor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should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discuss</a:t>
            </a:r>
            <a:r>
              <a:rPr sz="2650" spc="-85" dirty="0">
                <a:latin typeface="Times New Roman"/>
                <a:cs typeface="Times New Roman"/>
              </a:rPr>
              <a:t> the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70" dirty="0">
                <a:latin typeface="Times New Roman"/>
                <a:cs typeface="Times New Roman"/>
              </a:rPr>
              <a:t>nature,</a:t>
            </a:r>
            <a:r>
              <a:rPr sz="2650" spc="-190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purpose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80" dirty="0">
                <a:latin typeface="Times New Roman"/>
                <a:cs typeface="Times New Roman"/>
              </a:rPr>
              <a:t>etc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75" dirty="0">
                <a:latin typeface="Times New Roman"/>
                <a:cs typeface="Times New Roman"/>
              </a:rPr>
              <a:t>audit.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540"/>
              </a:spcBef>
              <a:buClr>
                <a:srgbClr val="D34816"/>
              </a:buClr>
              <a:buSzPct val="84905"/>
              <a:buFont typeface="Times New Roman"/>
              <a:buChar char="●"/>
              <a:tabLst>
                <a:tab pos="314325" algn="l"/>
                <a:tab pos="314960" algn="l"/>
              </a:tabLst>
            </a:pPr>
            <a:r>
              <a:rPr sz="2650" b="1" i="1" spc="-95" dirty="0">
                <a:latin typeface="Times New Roman"/>
                <a:cs typeface="Times New Roman"/>
              </a:rPr>
              <a:t>Knowledge</a:t>
            </a:r>
            <a:r>
              <a:rPr sz="2650" b="1" i="1" spc="-75" dirty="0">
                <a:latin typeface="Times New Roman"/>
                <a:cs typeface="Times New Roman"/>
              </a:rPr>
              <a:t> </a:t>
            </a:r>
            <a:r>
              <a:rPr sz="2650" b="1" i="1" spc="-55" dirty="0">
                <a:latin typeface="Times New Roman"/>
                <a:cs typeface="Times New Roman"/>
              </a:rPr>
              <a:t>about</a:t>
            </a:r>
            <a:r>
              <a:rPr sz="2650" b="1" i="1" spc="-85" dirty="0">
                <a:latin typeface="Times New Roman"/>
                <a:cs typeface="Times New Roman"/>
              </a:rPr>
              <a:t> </a:t>
            </a:r>
            <a:r>
              <a:rPr sz="2650" b="1" i="1" spc="-114" dirty="0">
                <a:latin typeface="Times New Roman"/>
                <a:cs typeface="Times New Roman"/>
              </a:rPr>
              <a:t>business:</a:t>
            </a:r>
            <a:r>
              <a:rPr sz="2650" b="1" i="1" spc="-350" dirty="0">
                <a:latin typeface="Times New Roman"/>
                <a:cs typeface="Times New Roman"/>
              </a:rPr>
              <a:t> </a:t>
            </a:r>
            <a:r>
              <a:rPr sz="2650" b="1" i="1" spc="-15" dirty="0">
                <a:latin typeface="Times New Roman"/>
                <a:cs typeface="Times New Roman"/>
              </a:rPr>
              <a:t>I</a:t>
            </a:r>
            <a:r>
              <a:rPr sz="2650" spc="-15" dirty="0">
                <a:latin typeface="Times New Roman"/>
                <a:cs typeface="Times New Roman"/>
              </a:rPr>
              <a:t>t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includes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30" dirty="0">
                <a:latin typeface="Times New Roman"/>
                <a:cs typeface="Times New Roman"/>
              </a:rPr>
              <a:t>:</a:t>
            </a:r>
            <a:r>
              <a:rPr sz="2650" spc="-195" dirty="0">
                <a:latin typeface="Times New Roman"/>
                <a:cs typeface="Times New Roman"/>
              </a:rPr>
              <a:t> </a:t>
            </a:r>
            <a:r>
              <a:rPr sz="2650" spc="-60" dirty="0">
                <a:latin typeface="Times New Roman"/>
                <a:cs typeface="Times New Roman"/>
              </a:rPr>
              <a:t>-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50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204" dirty="0">
                <a:latin typeface="Times New Roman"/>
                <a:cs typeface="Times New Roman"/>
              </a:rPr>
              <a:t>G</a:t>
            </a:r>
            <a:r>
              <a:rPr sz="2650" spc="-120" dirty="0">
                <a:latin typeface="Times New Roman"/>
                <a:cs typeface="Times New Roman"/>
              </a:rPr>
              <a:t>o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45" dirty="0">
                <a:latin typeface="Times New Roman"/>
                <a:cs typeface="Times New Roman"/>
              </a:rPr>
              <a:t>o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220" dirty="0">
                <a:latin typeface="Times New Roman"/>
                <a:cs typeface="Times New Roman"/>
              </a:rPr>
              <a:t>g</a:t>
            </a:r>
            <a:r>
              <a:rPr sz="2650" spc="-170" dirty="0">
                <a:latin typeface="Times New Roman"/>
                <a:cs typeface="Times New Roman"/>
              </a:rPr>
              <a:t>h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90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45" dirty="0">
                <a:latin typeface="Times New Roman"/>
                <a:cs typeface="Times New Roman"/>
              </a:rPr>
              <a:t>g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45" dirty="0">
                <a:latin typeface="Times New Roman"/>
                <a:cs typeface="Times New Roman"/>
              </a:rPr>
              <a:t>n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45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165" dirty="0">
                <a:latin typeface="Times New Roman"/>
                <a:cs typeface="Times New Roman"/>
              </a:rPr>
              <a:t>Examine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methods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maintaining</a:t>
            </a:r>
            <a:r>
              <a:rPr sz="2650" spc="-4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accounts.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50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330" dirty="0">
                <a:latin typeface="Times New Roman"/>
                <a:cs typeface="Times New Roman"/>
              </a:rPr>
              <a:t>A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70" dirty="0">
                <a:latin typeface="Times New Roman"/>
                <a:cs typeface="Times New Roman"/>
              </a:rPr>
              <a:t>k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14" dirty="0">
                <a:latin typeface="Times New Roman"/>
                <a:cs typeface="Times New Roman"/>
              </a:rPr>
              <a:t>oo</a:t>
            </a:r>
            <a:r>
              <a:rPr sz="2650" spc="-195" dirty="0">
                <a:latin typeface="Times New Roman"/>
                <a:cs typeface="Times New Roman"/>
              </a:rPr>
              <a:t>k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55" dirty="0">
                <a:latin typeface="Times New Roman"/>
                <a:cs typeface="Times New Roman"/>
              </a:rPr>
              <a:t>cc</a:t>
            </a:r>
            <a:r>
              <a:rPr sz="2650" spc="-145" dirty="0">
                <a:latin typeface="Times New Roman"/>
                <a:cs typeface="Times New Roman"/>
              </a:rPr>
              <a:t>o</a:t>
            </a:r>
            <a:r>
              <a:rPr sz="2650" spc="-114" dirty="0">
                <a:latin typeface="Times New Roman"/>
                <a:cs typeface="Times New Roman"/>
              </a:rPr>
              <a:t>un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90" dirty="0">
                <a:latin typeface="Times New Roman"/>
                <a:cs typeface="Times New Roman"/>
              </a:rPr>
              <a:t>m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45" dirty="0">
                <a:latin typeface="Times New Roman"/>
                <a:cs typeface="Times New Roman"/>
              </a:rPr>
              <a:t>n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50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165" dirty="0">
                <a:latin typeface="Times New Roman"/>
                <a:cs typeface="Times New Roman"/>
              </a:rPr>
              <a:t>Examine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system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85" dirty="0">
                <a:latin typeface="Times New Roman"/>
                <a:cs typeface="Times New Roman"/>
              </a:rPr>
              <a:t> internal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check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in</a:t>
            </a:r>
            <a:r>
              <a:rPr sz="2650" spc="-80" dirty="0">
                <a:latin typeface="Times New Roman"/>
                <a:cs typeface="Times New Roman"/>
              </a:rPr>
              <a:t> operation.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45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490" dirty="0">
                <a:latin typeface="Times New Roman"/>
                <a:cs typeface="Times New Roman"/>
              </a:rPr>
              <a:t>T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25" dirty="0">
                <a:latin typeface="Times New Roman"/>
                <a:cs typeface="Times New Roman"/>
              </a:rPr>
              <a:t>c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05" dirty="0">
                <a:latin typeface="Times New Roman"/>
                <a:cs typeface="Times New Roman"/>
              </a:rPr>
              <a:t>l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14" dirty="0">
                <a:latin typeface="Times New Roman"/>
                <a:cs typeface="Times New Roman"/>
              </a:rPr>
              <a:t>ou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b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270" dirty="0">
                <a:latin typeface="Times New Roman"/>
                <a:cs typeface="Times New Roman"/>
              </a:rPr>
              <a:t>s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50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160" dirty="0">
                <a:latin typeface="Times New Roman"/>
                <a:cs typeface="Times New Roman"/>
              </a:rPr>
              <a:t>Go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through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Profit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loss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account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95" dirty="0">
                <a:latin typeface="Times New Roman"/>
                <a:cs typeface="Times New Roman"/>
              </a:rPr>
              <a:t>Balance</a:t>
            </a:r>
            <a:r>
              <a:rPr sz="2650" spc="-4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Sheet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85" dirty="0">
                <a:latin typeface="Times New Roman"/>
                <a:cs typeface="Times New Roman"/>
              </a:rPr>
              <a:t> the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previous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41162" y="6619237"/>
            <a:ext cx="2213610" cy="662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95"/>
              </a:lnSpc>
            </a:pPr>
            <a:r>
              <a:rPr sz="2650" spc="-140" dirty="0">
                <a:latin typeface="Times New Roman"/>
                <a:cs typeface="Times New Roman"/>
              </a:rPr>
              <a:t>year.</a:t>
            </a:r>
            <a:endParaRPr sz="2650">
              <a:latin typeface="Times New Roman"/>
              <a:cs typeface="Times New Roman"/>
            </a:endParaRPr>
          </a:p>
          <a:p>
            <a:pPr marL="464820">
              <a:lnSpc>
                <a:spcPct val="100000"/>
              </a:lnSpc>
              <a:spcBef>
                <a:spcPts val="320"/>
              </a:spcBef>
            </a:pPr>
            <a:r>
              <a:rPr sz="1500" spc="-70" dirty="0">
                <a:solidFill>
                  <a:srgbClr val="696464"/>
                </a:solidFill>
                <a:latin typeface="Times New Roman"/>
                <a:cs typeface="Times New Roman"/>
              </a:rPr>
              <a:t>P</a:t>
            </a:r>
            <a:r>
              <a:rPr sz="1500" spc="15" dirty="0">
                <a:solidFill>
                  <a:srgbClr val="696464"/>
                </a:solidFill>
                <a:latin typeface="Times New Roman"/>
                <a:cs typeface="Times New Roman"/>
              </a:rPr>
              <a:t>r</a:t>
            </a:r>
            <a:r>
              <a:rPr sz="1500" spc="-55" dirty="0">
                <a:solidFill>
                  <a:srgbClr val="696464"/>
                </a:solidFill>
                <a:latin typeface="Times New Roman"/>
                <a:cs typeface="Times New Roman"/>
              </a:rPr>
              <a:t>e</a:t>
            </a:r>
            <a:r>
              <a:rPr sz="1500" spc="-110" dirty="0">
                <a:solidFill>
                  <a:srgbClr val="696464"/>
                </a:solidFill>
                <a:latin typeface="Times New Roman"/>
                <a:cs typeface="Times New Roman"/>
              </a:rPr>
              <a:t>s</a:t>
            </a:r>
            <a:r>
              <a:rPr sz="1500" spc="-40" dirty="0">
                <a:solidFill>
                  <a:srgbClr val="696464"/>
                </a:solidFill>
                <a:latin typeface="Times New Roman"/>
                <a:cs typeface="Times New Roman"/>
              </a:rPr>
              <a:t>e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n</a:t>
            </a:r>
            <a:r>
              <a:rPr sz="1500" spc="25" dirty="0">
                <a:solidFill>
                  <a:srgbClr val="696464"/>
                </a:solidFill>
                <a:latin typeface="Times New Roman"/>
                <a:cs typeface="Times New Roman"/>
              </a:rPr>
              <a:t>t</a:t>
            </a:r>
            <a:r>
              <a:rPr sz="1500" spc="-114" dirty="0">
                <a:solidFill>
                  <a:srgbClr val="696464"/>
                </a:solidFill>
                <a:latin typeface="Times New Roman"/>
                <a:cs typeface="Times New Roman"/>
              </a:rPr>
              <a:t>a</a:t>
            </a:r>
            <a:r>
              <a:rPr sz="1500" spc="25" dirty="0">
                <a:solidFill>
                  <a:srgbClr val="696464"/>
                </a:solidFill>
                <a:latin typeface="Times New Roman"/>
                <a:cs typeface="Times New Roman"/>
              </a:rPr>
              <a:t>t</a:t>
            </a:r>
            <a:r>
              <a:rPr sz="1500" spc="-65" dirty="0">
                <a:solidFill>
                  <a:srgbClr val="696464"/>
                </a:solidFill>
                <a:latin typeface="Times New Roman"/>
                <a:cs typeface="Times New Roman"/>
              </a:rPr>
              <a:t>i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on</a:t>
            </a:r>
            <a:r>
              <a:rPr sz="1500" spc="-35" dirty="0">
                <a:solidFill>
                  <a:srgbClr val="696464"/>
                </a:solidFill>
                <a:latin typeface="Times New Roman"/>
                <a:cs typeface="Times New Roman"/>
              </a:rPr>
              <a:t> 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on</a:t>
            </a:r>
            <a:r>
              <a:rPr sz="1500" spc="-160" dirty="0">
                <a:solidFill>
                  <a:srgbClr val="696464"/>
                </a:solidFill>
                <a:latin typeface="Times New Roman"/>
                <a:cs typeface="Times New Roman"/>
              </a:rPr>
              <a:t> </a:t>
            </a:r>
            <a:r>
              <a:rPr sz="1500" spc="-229" dirty="0">
                <a:solidFill>
                  <a:srgbClr val="696464"/>
                </a:solidFill>
                <a:latin typeface="Times New Roman"/>
                <a:cs typeface="Times New Roman"/>
              </a:rPr>
              <a:t>A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ud</a:t>
            </a:r>
            <a:r>
              <a:rPr sz="1500" spc="-65" dirty="0">
                <a:solidFill>
                  <a:srgbClr val="696464"/>
                </a:solidFill>
                <a:latin typeface="Times New Roman"/>
                <a:cs typeface="Times New Roman"/>
              </a:rPr>
              <a:t>i</a:t>
            </a:r>
            <a:r>
              <a:rPr sz="1500" spc="25" dirty="0">
                <a:solidFill>
                  <a:srgbClr val="696464"/>
                </a:solidFill>
                <a:latin typeface="Times New Roman"/>
                <a:cs typeface="Times New Roman"/>
              </a:rPr>
              <a:t>t</a:t>
            </a:r>
            <a:r>
              <a:rPr sz="1500" spc="-65" dirty="0">
                <a:solidFill>
                  <a:srgbClr val="696464"/>
                </a:solidFill>
                <a:latin typeface="Times New Roman"/>
                <a:cs typeface="Times New Roman"/>
              </a:rPr>
              <a:t>i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n</a:t>
            </a:r>
            <a:r>
              <a:rPr sz="1500" spc="-110" dirty="0">
                <a:solidFill>
                  <a:srgbClr val="696464"/>
                </a:solidFill>
                <a:latin typeface="Times New Roman"/>
                <a:cs typeface="Times New Roman"/>
              </a:rPr>
              <a:t>g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433064" y="7035311"/>
            <a:ext cx="245745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-5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2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7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4008" y="3886200"/>
            <a:ext cx="9928860" cy="3676015"/>
            <a:chOff x="64008" y="3886200"/>
            <a:chExt cx="9928860" cy="3676015"/>
          </a:xfrm>
        </p:grpSpPr>
        <p:sp>
          <p:nvSpPr>
            <p:cNvPr id="3" name="object 3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304019" y="6903720"/>
              <a:ext cx="502920" cy="502920"/>
            </a:xfrm>
            <a:custGeom>
              <a:avLst/>
              <a:gdLst/>
              <a:ahLst/>
              <a:cxnLst/>
              <a:rect l="l" t="t" r="r" b="b"/>
              <a:pathLst>
                <a:path w="502920" h="502920">
                  <a:moveTo>
                    <a:pt x="251460" y="502920"/>
                  </a:moveTo>
                  <a:lnTo>
                    <a:pt x="206310" y="498912"/>
                  </a:lnTo>
                  <a:lnTo>
                    <a:pt x="163795" y="487341"/>
                  </a:lnTo>
                  <a:lnTo>
                    <a:pt x="124629" y="468884"/>
                  </a:lnTo>
                  <a:lnTo>
                    <a:pt x="89527" y="444217"/>
                  </a:lnTo>
                  <a:lnTo>
                    <a:pt x="59203" y="414020"/>
                  </a:lnTo>
                  <a:lnTo>
                    <a:pt x="34374" y="378968"/>
                  </a:lnTo>
                  <a:lnTo>
                    <a:pt x="15754" y="339739"/>
                  </a:lnTo>
                  <a:lnTo>
                    <a:pt x="4057" y="297010"/>
                  </a:lnTo>
                  <a:lnTo>
                    <a:pt x="0" y="251460"/>
                  </a:lnTo>
                  <a:lnTo>
                    <a:pt x="4057" y="206310"/>
                  </a:lnTo>
                  <a:lnTo>
                    <a:pt x="15754" y="163795"/>
                  </a:lnTo>
                  <a:lnTo>
                    <a:pt x="34374" y="124629"/>
                  </a:lnTo>
                  <a:lnTo>
                    <a:pt x="59203" y="89527"/>
                  </a:lnTo>
                  <a:lnTo>
                    <a:pt x="89527" y="59203"/>
                  </a:lnTo>
                  <a:lnTo>
                    <a:pt x="124629" y="34374"/>
                  </a:lnTo>
                  <a:lnTo>
                    <a:pt x="163795" y="15754"/>
                  </a:lnTo>
                  <a:lnTo>
                    <a:pt x="206310" y="4057"/>
                  </a:lnTo>
                  <a:lnTo>
                    <a:pt x="251460" y="0"/>
                  </a:lnTo>
                  <a:lnTo>
                    <a:pt x="297010" y="4057"/>
                  </a:lnTo>
                  <a:lnTo>
                    <a:pt x="339739" y="15754"/>
                  </a:lnTo>
                  <a:lnTo>
                    <a:pt x="378968" y="34374"/>
                  </a:lnTo>
                  <a:lnTo>
                    <a:pt x="414020" y="59203"/>
                  </a:lnTo>
                  <a:lnTo>
                    <a:pt x="444217" y="89527"/>
                  </a:lnTo>
                  <a:lnTo>
                    <a:pt x="468884" y="124629"/>
                  </a:lnTo>
                  <a:lnTo>
                    <a:pt x="487341" y="163795"/>
                  </a:lnTo>
                  <a:lnTo>
                    <a:pt x="498912" y="206310"/>
                  </a:lnTo>
                  <a:lnTo>
                    <a:pt x="502920" y="251460"/>
                  </a:lnTo>
                  <a:lnTo>
                    <a:pt x="498912" y="297010"/>
                  </a:lnTo>
                  <a:lnTo>
                    <a:pt x="487341" y="339739"/>
                  </a:lnTo>
                  <a:lnTo>
                    <a:pt x="468884" y="378968"/>
                  </a:lnTo>
                  <a:lnTo>
                    <a:pt x="444217" y="414020"/>
                  </a:lnTo>
                  <a:lnTo>
                    <a:pt x="414020" y="444217"/>
                  </a:lnTo>
                  <a:lnTo>
                    <a:pt x="378968" y="468884"/>
                  </a:lnTo>
                  <a:lnTo>
                    <a:pt x="339739" y="487341"/>
                  </a:lnTo>
                  <a:lnTo>
                    <a:pt x="297010" y="498912"/>
                  </a:lnTo>
                  <a:lnTo>
                    <a:pt x="251460" y="502920"/>
                  </a:lnTo>
                  <a:close/>
                </a:path>
              </a:pathLst>
            </a:custGeom>
            <a:solidFill>
              <a:srgbClr val="D348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9428480" y="7019024"/>
            <a:ext cx="255270" cy="2597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500" spc="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2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8</a:t>
            </a:r>
            <a:endParaRPr sz="1500">
              <a:latin typeface="Franklin Gothic Medium"/>
              <a:cs typeface="Franklin Gothic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7709" y="430752"/>
            <a:ext cx="9060180" cy="686054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39725" marR="262890" indent="-302260">
              <a:lnSpc>
                <a:spcPct val="101800"/>
              </a:lnSpc>
              <a:spcBef>
                <a:spcPts val="65"/>
              </a:spcBef>
              <a:buClr>
                <a:srgbClr val="D34816"/>
              </a:buClr>
              <a:buSzPct val="85245"/>
              <a:buFont typeface="Times New Roman"/>
              <a:buChar char="●"/>
              <a:tabLst>
                <a:tab pos="340360" algn="l"/>
              </a:tabLst>
            </a:pPr>
            <a:r>
              <a:rPr sz="3050" b="1" i="1" spc="-70" dirty="0">
                <a:latin typeface="Times New Roman"/>
                <a:cs typeface="Times New Roman"/>
              </a:rPr>
              <a:t>Instructions </a:t>
            </a:r>
            <a:r>
              <a:rPr sz="3050" b="1" i="1" spc="-5" dirty="0">
                <a:latin typeface="Times New Roman"/>
                <a:cs typeface="Times New Roman"/>
              </a:rPr>
              <a:t>to </a:t>
            </a:r>
            <a:r>
              <a:rPr sz="3050" b="1" i="1" spc="-80" dirty="0">
                <a:latin typeface="Times New Roman"/>
                <a:cs typeface="Times New Roman"/>
              </a:rPr>
              <a:t>clients</a:t>
            </a:r>
            <a:r>
              <a:rPr sz="2650" b="1" i="1" spc="-80" dirty="0">
                <a:latin typeface="Times New Roman"/>
                <a:cs typeface="Times New Roman"/>
              </a:rPr>
              <a:t>:</a:t>
            </a:r>
            <a:r>
              <a:rPr sz="2650" b="1" i="1" spc="-7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auditor </a:t>
            </a:r>
            <a:r>
              <a:rPr sz="2650" spc="-140" dirty="0">
                <a:latin typeface="Times New Roman"/>
                <a:cs typeface="Times New Roman"/>
              </a:rPr>
              <a:t>should </a:t>
            </a:r>
            <a:r>
              <a:rPr sz="2650" spc="-200" dirty="0">
                <a:latin typeface="Times New Roman"/>
                <a:cs typeface="Times New Roman"/>
              </a:rPr>
              <a:t>ask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00" dirty="0">
                <a:latin typeface="Times New Roman"/>
                <a:cs typeface="Times New Roman"/>
              </a:rPr>
              <a:t>client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80" dirty="0">
                <a:latin typeface="Times New Roman"/>
                <a:cs typeface="Times New Roman"/>
              </a:rPr>
              <a:t>direct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65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200" dirty="0">
                <a:latin typeface="Times New Roman"/>
                <a:cs typeface="Times New Roman"/>
              </a:rPr>
              <a:t>ff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w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50" dirty="0">
                <a:latin typeface="Times New Roman"/>
                <a:cs typeface="Times New Roman"/>
              </a:rPr>
              <a:t>t</a:t>
            </a:r>
            <a:r>
              <a:rPr sz="2650" spc="-170" dirty="0">
                <a:latin typeface="Times New Roman"/>
                <a:cs typeface="Times New Roman"/>
              </a:rPr>
              <a:t>h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220" dirty="0">
                <a:latin typeface="Times New Roman"/>
                <a:cs typeface="Times New Roman"/>
              </a:rPr>
              <a:t>g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50" dirty="0">
                <a:latin typeface="Times New Roman"/>
                <a:cs typeface="Times New Roman"/>
              </a:rPr>
              <a:t>t</a:t>
            </a:r>
            <a:r>
              <a:rPr sz="2650" spc="-120" dirty="0">
                <a:latin typeface="Times New Roman"/>
                <a:cs typeface="Times New Roman"/>
              </a:rPr>
              <a:t>o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10" dirty="0">
                <a:latin typeface="Times New Roman"/>
                <a:cs typeface="Times New Roman"/>
              </a:rPr>
              <a:t>ll</a:t>
            </a:r>
            <a:r>
              <a:rPr sz="2650" spc="-195" dirty="0">
                <a:latin typeface="Times New Roman"/>
                <a:cs typeface="Times New Roman"/>
              </a:rPr>
              <a:t>o</a:t>
            </a:r>
            <a:r>
              <a:rPr sz="2650" spc="-150" dirty="0">
                <a:latin typeface="Times New Roman"/>
                <a:cs typeface="Times New Roman"/>
              </a:rPr>
              <a:t>w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0" dirty="0">
                <a:latin typeface="Times New Roman"/>
                <a:cs typeface="Times New Roman"/>
              </a:rPr>
              <a:t>g</a:t>
            </a:r>
            <a:r>
              <a:rPr sz="2650" spc="30" dirty="0">
                <a:latin typeface="Times New Roman"/>
                <a:cs typeface="Times New Roman"/>
              </a:rPr>
              <a:t>:</a:t>
            </a:r>
            <a:endParaRPr sz="2650">
              <a:latin typeface="Times New Roman"/>
              <a:cs typeface="Times New Roman"/>
            </a:endParaRPr>
          </a:p>
          <a:p>
            <a:pPr marL="339725" indent="-302260">
              <a:lnSpc>
                <a:spcPct val="100000"/>
              </a:lnSpc>
              <a:spcBef>
                <a:spcPts val="650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40360" algn="l"/>
              </a:tabLst>
            </a:pPr>
            <a:r>
              <a:rPr sz="2650" spc="-145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14" dirty="0">
                <a:latin typeface="Times New Roman"/>
                <a:cs typeface="Times New Roman"/>
              </a:rPr>
              <a:t>oo</a:t>
            </a:r>
            <a:r>
              <a:rPr sz="2650" spc="-195" dirty="0">
                <a:latin typeface="Times New Roman"/>
                <a:cs typeface="Times New Roman"/>
              </a:rPr>
              <a:t>k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55" dirty="0">
                <a:latin typeface="Times New Roman"/>
                <a:cs typeface="Times New Roman"/>
              </a:rPr>
              <a:t>cc</a:t>
            </a:r>
            <a:r>
              <a:rPr sz="2650" spc="-145" dirty="0">
                <a:latin typeface="Times New Roman"/>
                <a:cs typeface="Times New Roman"/>
              </a:rPr>
              <a:t>o</a:t>
            </a:r>
            <a:r>
              <a:rPr sz="2650" spc="-114" dirty="0">
                <a:latin typeface="Times New Roman"/>
                <a:cs typeface="Times New Roman"/>
              </a:rPr>
              <a:t>un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45" dirty="0">
                <a:latin typeface="Times New Roman"/>
                <a:cs typeface="Times New Roman"/>
              </a:rPr>
              <a:t>o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10" dirty="0">
                <a:latin typeface="Times New Roman"/>
                <a:cs typeface="Times New Roman"/>
              </a:rPr>
              <a:t>ll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275" dirty="0">
                <a:latin typeface="Times New Roman"/>
                <a:cs typeface="Times New Roman"/>
              </a:rPr>
              <a:t>p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39725" indent="-302260">
              <a:lnSpc>
                <a:spcPct val="100000"/>
              </a:lnSpc>
              <a:spcBef>
                <a:spcPts val="650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40360" algn="l"/>
              </a:tabLst>
            </a:pPr>
            <a:r>
              <a:rPr sz="2650" spc="-180" dirty="0">
                <a:latin typeface="Times New Roman"/>
                <a:cs typeface="Times New Roman"/>
              </a:rPr>
              <a:t>All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vouchers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should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be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serially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arranged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filed.</a:t>
            </a:r>
            <a:endParaRPr sz="2650">
              <a:latin typeface="Times New Roman"/>
              <a:cs typeface="Times New Roman"/>
            </a:endParaRPr>
          </a:p>
          <a:p>
            <a:pPr marL="339725" indent="-302260">
              <a:lnSpc>
                <a:spcPct val="100000"/>
              </a:lnSpc>
              <a:spcBef>
                <a:spcPts val="645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40360" algn="l"/>
              </a:tabLst>
            </a:pPr>
            <a:r>
              <a:rPr sz="2650" spc="-145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00" dirty="0">
                <a:latin typeface="Times New Roman"/>
                <a:cs typeface="Times New Roman"/>
              </a:rPr>
              <a:t>c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145" dirty="0">
                <a:latin typeface="Times New Roman"/>
                <a:cs typeface="Times New Roman"/>
              </a:rPr>
              <a:t>u</a:t>
            </a:r>
            <a:r>
              <a:rPr sz="2650" spc="-80" dirty="0">
                <a:latin typeface="Times New Roman"/>
                <a:cs typeface="Times New Roman"/>
              </a:rPr>
              <a:t>l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65" dirty="0">
                <a:latin typeface="Times New Roman"/>
                <a:cs typeface="Times New Roman"/>
              </a:rPr>
              <a:t>r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65" dirty="0">
                <a:latin typeface="Times New Roman"/>
                <a:cs typeface="Times New Roman"/>
              </a:rPr>
              <a:t>r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14" dirty="0">
                <a:latin typeface="Times New Roman"/>
                <a:cs typeface="Times New Roman"/>
              </a:rPr>
              <a:t>ou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15" dirty="0">
                <a:latin typeface="Times New Roman"/>
                <a:cs typeface="Times New Roman"/>
              </a:rPr>
              <a:t>r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39725" indent="-302260">
              <a:lnSpc>
                <a:spcPct val="100000"/>
              </a:lnSpc>
              <a:spcBef>
                <a:spcPts val="650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40360" algn="l"/>
              </a:tabLst>
            </a:pPr>
            <a:r>
              <a:rPr sz="2650" spc="-345" dirty="0">
                <a:latin typeface="Times New Roman"/>
                <a:cs typeface="Times New Roman"/>
              </a:rPr>
              <a:t>A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dou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105" dirty="0">
                <a:latin typeface="Times New Roman"/>
                <a:cs typeface="Times New Roman"/>
              </a:rPr>
              <a:t>l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14" dirty="0">
                <a:latin typeface="Times New Roman"/>
                <a:cs typeface="Times New Roman"/>
              </a:rPr>
              <a:t>ou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15" dirty="0">
                <a:latin typeface="Times New Roman"/>
                <a:cs typeface="Times New Roman"/>
              </a:rPr>
              <a:t>r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39725" indent="-302260">
              <a:lnSpc>
                <a:spcPct val="100000"/>
              </a:lnSpc>
              <a:spcBef>
                <a:spcPts val="645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40360" algn="l"/>
              </a:tabLst>
            </a:pPr>
            <a:r>
              <a:rPr sz="2650" spc="-370" dirty="0">
                <a:latin typeface="Times New Roman"/>
                <a:cs typeface="Times New Roman"/>
              </a:rPr>
              <a:t>S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25" dirty="0">
                <a:latin typeface="Times New Roman"/>
                <a:cs typeface="Times New Roman"/>
              </a:rPr>
              <a:t>c</a:t>
            </a:r>
            <a:r>
              <a:rPr sz="2650" spc="-170" dirty="0">
                <a:latin typeface="Times New Roman"/>
                <a:cs typeface="Times New Roman"/>
              </a:rPr>
              <a:t>k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14" dirty="0">
                <a:latin typeface="Times New Roman"/>
                <a:cs typeface="Times New Roman"/>
              </a:rPr>
              <a:t>ou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335" dirty="0">
                <a:latin typeface="Times New Roman"/>
                <a:cs typeface="Times New Roman"/>
              </a:rPr>
              <a:t>a</a:t>
            </a:r>
            <a:r>
              <a:rPr sz="2650" spc="-150" dirty="0">
                <a:latin typeface="Times New Roman"/>
                <a:cs typeface="Times New Roman"/>
              </a:rPr>
              <a:t>w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250" dirty="0">
                <a:latin typeface="Times New Roman"/>
                <a:cs typeface="Times New Roman"/>
              </a:rPr>
              <a:t>p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39725" marR="259079" indent="-302260">
              <a:lnSpc>
                <a:spcPts val="3170"/>
              </a:lnSpc>
              <a:spcBef>
                <a:spcPts val="765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40360" algn="l"/>
              </a:tabLst>
            </a:pPr>
            <a:r>
              <a:rPr sz="2650" spc="-165" dirty="0">
                <a:latin typeface="Times New Roman"/>
                <a:cs typeface="Times New Roman"/>
              </a:rPr>
              <a:t>Name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address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175" dirty="0">
                <a:latin typeface="Times New Roman"/>
                <a:cs typeface="Times New Roman"/>
              </a:rPr>
              <a:t>managing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directors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managers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should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be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kept </a:t>
            </a:r>
            <a:r>
              <a:rPr sz="2650" spc="-645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ready.</a:t>
            </a:r>
            <a:endParaRPr sz="2650">
              <a:latin typeface="Times New Roman"/>
              <a:cs typeface="Times New Roman"/>
            </a:endParaRPr>
          </a:p>
          <a:p>
            <a:pPr marL="339725" indent="-302260">
              <a:lnSpc>
                <a:spcPct val="100000"/>
              </a:lnSpc>
              <a:spcBef>
                <a:spcPts val="535"/>
              </a:spcBef>
              <a:buClr>
                <a:srgbClr val="D34816"/>
              </a:buClr>
              <a:buSzPct val="84210"/>
              <a:buFont typeface="Times New Roman"/>
              <a:buChar char="●"/>
              <a:tabLst>
                <a:tab pos="339725" algn="l"/>
                <a:tab pos="340360" algn="l"/>
              </a:tabLst>
            </a:pPr>
            <a:r>
              <a:rPr sz="2850" b="1" i="1" spc="-55" dirty="0">
                <a:latin typeface="Times New Roman"/>
                <a:cs typeface="Times New Roman"/>
              </a:rPr>
              <a:t>Preparation</a:t>
            </a:r>
            <a:r>
              <a:rPr sz="2850" b="1" i="1" spc="-90" dirty="0">
                <a:latin typeface="Times New Roman"/>
                <a:cs typeface="Times New Roman"/>
              </a:rPr>
              <a:t> </a:t>
            </a:r>
            <a:r>
              <a:rPr sz="2850" b="1" i="1" spc="-100" dirty="0">
                <a:latin typeface="Times New Roman"/>
                <a:cs typeface="Times New Roman"/>
              </a:rPr>
              <a:t>by</a:t>
            </a:r>
            <a:r>
              <a:rPr sz="2850" b="1" i="1" spc="-75" dirty="0">
                <a:latin typeface="Times New Roman"/>
                <a:cs typeface="Times New Roman"/>
              </a:rPr>
              <a:t> </a:t>
            </a:r>
            <a:r>
              <a:rPr sz="2850" b="1" i="1" spc="-30" dirty="0">
                <a:latin typeface="Times New Roman"/>
                <a:cs typeface="Times New Roman"/>
              </a:rPr>
              <a:t>the</a:t>
            </a:r>
            <a:r>
              <a:rPr sz="2850" b="1" i="1" spc="-45" dirty="0">
                <a:latin typeface="Times New Roman"/>
                <a:cs typeface="Times New Roman"/>
              </a:rPr>
              <a:t> </a:t>
            </a:r>
            <a:r>
              <a:rPr sz="2850" b="1" i="1" spc="-60" dirty="0">
                <a:latin typeface="Times New Roman"/>
                <a:cs typeface="Times New Roman"/>
              </a:rPr>
              <a:t>auditor:</a:t>
            </a:r>
            <a:r>
              <a:rPr sz="2850" b="1" i="1" spc="265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auditor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must</a:t>
            </a:r>
            <a:r>
              <a:rPr sz="2850" spc="-35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prepare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the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following:</a:t>
            </a:r>
            <a:endParaRPr sz="2850">
              <a:latin typeface="Times New Roman"/>
              <a:cs typeface="Times New Roman"/>
            </a:endParaRPr>
          </a:p>
          <a:p>
            <a:pPr marL="339725" indent="-302260">
              <a:lnSpc>
                <a:spcPct val="100000"/>
              </a:lnSpc>
              <a:spcBef>
                <a:spcPts val="670"/>
              </a:spcBef>
              <a:buClr>
                <a:srgbClr val="D34816"/>
              </a:buClr>
              <a:buSzPct val="84210"/>
              <a:buFont typeface="Wingdings"/>
              <a:buChar char=""/>
              <a:tabLst>
                <a:tab pos="340360" algn="l"/>
              </a:tabLst>
            </a:pPr>
            <a:r>
              <a:rPr sz="2850" spc="-150" dirty="0">
                <a:latin typeface="Times New Roman"/>
                <a:cs typeface="Times New Roman"/>
              </a:rPr>
              <a:t>D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100" dirty="0">
                <a:latin typeface="Times New Roman"/>
                <a:cs typeface="Times New Roman"/>
              </a:rPr>
              <a:t>r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75" dirty="0">
                <a:latin typeface="Times New Roman"/>
                <a:cs typeface="Times New Roman"/>
              </a:rPr>
              <a:t>b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-235" dirty="0">
                <a:latin typeface="Times New Roman"/>
                <a:cs typeface="Times New Roman"/>
              </a:rPr>
              <a:t>w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70" dirty="0">
                <a:latin typeface="Times New Roman"/>
                <a:cs typeface="Times New Roman"/>
              </a:rPr>
              <a:t>k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339725" indent="-302260">
              <a:lnSpc>
                <a:spcPct val="100000"/>
              </a:lnSpc>
              <a:spcBef>
                <a:spcPts val="670"/>
              </a:spcBef>
              <a:buClr>
                <a:srgbClr val="D34816"/>
              </a:buClr>
              <a:buSzPct val="84210"/>
              <a:buFont typeface="Wingdings"/>
              <a:buChar char=""/>
              <a:tabLst>
                <a:tab pos="340360" algn="l"/>
              </a:tabLst>
            </a:pPr>
            <a:r>
              <a:rPr sz="2850" spc="-160" dirty="0">
                <a:latin typeface="Times New Roman"/>
                <a:cs typeface="Times New Roman"/>
              </a:rPr>
              <a:t>Audit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Programme</a:t>
            </a:r>
            <a:r>
              <a:rPr sz="2850" spc="-15" dirty="0">
                <a:latin typeface="Times New Roman"/>
                <a:cs typeface="Times New Roman"/>
              </a:rPr>
              <a:t> </a:t>
            </a:r>
            <a:r>
              <a:rPr sz="2850" spc="-55" dirty="0">
                <a:latin typeface="Times New Roman"/>
                <a:cs typeface="Times New Roman"/>
              </a:rPr>
              <a:t>(it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65" dirty="0">
                <a:latin typeface="Times New Roman"/>
                <a:cs typeface="Times New Roman"/>
              </a:rPr>
              <a:t>is</a:t>
            </a:r>
            <a:r>
              <a:rPr sz="2850" spc="-95" dirty="0">
                <a:latin typeface="Times New Roman"/>
                <a:cs typeface="Times New Roman"/>
              </a:rPr>
              <a:t> </a:t>
            </a:r>
            <a:r>
              <a:rPr sz="2850" spc="-165" dirty="0">
                <a:latin typeface="Times New Roman"/>
                <a:cs typeface="Times New Roman"/>
              </a:rPr>
              <a:t>an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auditor’s</a:t>
            </a:r>
            <a:r>
              <a:rPr sz="2850" spc="-35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plan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75" dirty="0">
                <a:latin typeface="Times New Roman"/>
                <a:cs typeface="Times New Roman"/>
              </a:rPr>
              <a:t>of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action)</a:t>
            </a:r>
            <a:endParaRPr sz="2850">
              <a:latin typeface="Times New Roman"/>
              <a:cs typeface="Times New Roman"/>
            </a:endParaRPr>
          </a:p>
          <a:p>
            <a:pPr marL="339725" indent="-302260">
              <a:lnSpc>
                <a:spcPct val="100000"/>
              </a:lnSpc>
              <a:spcBef>
                <a:spcPts val="675"/>
              </a:spcBef>
              <a:buClr>
                <a:srgbClr val="D34816"/>
              </a:buClr>
              <a:buSzPct val="84210"/>
              <a:buFont typeface="Wingdings"/>
              <a:buChar char=""/>
              <a:tabLst>
                <a:tab pos="340360" algn="l"/>
              </a:tabLst>
            </a:pPr>
            <a:r>
              <a:rPr sz="2850" spc="-465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ud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l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95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spc="-280" dirty="0">
                <a:latin typeface="Times New Roman"/>
                <a:cs typeface="Times New Roman"/>
              </a:rPr>
              <a:t> </a:t>
            </a:r>
            <a:r>
              <a:rPr sz="2850" spc="-465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-145" dirty="0">
                <a:latin typeface="Times New Roman"/>
                <a:cs typeface="Times New Roman"/>
              </a:rPr>
              <a:t>d</a:t>
            </a:r>
            <a:r>
              <a:rPr sz="2850" spc="-11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bo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70" dirty="0">
                <a:latin typeface="Times New Roman"/>
                <a:cs typeface="Times New Roman"/>
              </a:rPr>
              <a:t>k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339725" indent="-302260">
              <a:lnSpc>
                <a:spcPct val="100000"/>
              </a:lnSpc>
              <a:spcBef>
                <a:spcPts val="985"/>
              </a:spcBef>
              <a:buClr>
                <a:srgbClr val="D34816"/>
              </a:buClr>
              <a:buSzPct val="84210"/>
              <a:buFont typeface="Wingdings"/>
              <a:buChar char=""/>
              <a:tabLst>
                <a:tab pos="340360" algn="l"/>
              </a:tabLst>
            </a:pPr>
            <a:r>
              <a:rPr sz="4275" spc="-637" baseline="5847" dirty="0">
                <a:latin typeface="Times New Roman"/>
                <a:cs typeface="Times New Roman"/>
              </a:rPr>
              <a:t>Au</a:t>
            </a:r>
            <a:r>
              <a:rPr sz="1500" spc="-425" dirty="0">
                <a:solidFill>
                  <a:srgbClr val="696464"/>
                </a:solidFill>
                <a:latin typeface="Times New Roman"/>
                <a:cs typeface="Times New Roman"/>
              </a:rPr>
              <a:t>P</a:t>
            </a:r>
            <a:r>
              <a:rPr sz="4275" spc="-637" baseline="5847" dirty="0">
                <a:latin typeface="Times New Roman"/>
                <a:cs typeface="Times New Roman"/>
              </a:rPr>
              <a:t>d</a:t>
            </a:r>
            <a:r>
              <a:rPr sz="1500" spc="-425" dirty="0">
                <a:solidFill>
                  <a:srgbClr val="696464"/>
                </a:solidFill>
                <a:latin typeface="Times New Roman"/>
                <a:cs typeface="Times New Roman"/>
              </a:rPr>
              <a:t>re</a:t>
            </a:r>
            <a:r>
              <a:rPr sz="4275" spc="-637" baseline="5847" dirty="0">
                <a:latin typeface="Times New Roman"/>
                <a:cs typeface="Times New Roman"/>
              </a:rPr>
              <a:t>i</a:t>
            </a:r>
            <a:r>
              <a:rPr sz="1500" spc="-425" dirty="0">
                <a:solidFill>
                  <a:srgbClr val="696464"/>
                </a:solidFill>
                <a:latin typeface="Times New Roman"/>
                <a:cs typeface="Times New Roman"/>
              </a:rPr>
              <a:t>s</a:t>
            </a:r>
            <a:r>
              <a:rPr sz="4275" spc="-637" baseline="5847" dirty="0">
                <a:latin typeface="Times New Roman"/>
                <a:cs typeface="Times New Roman"/>
              </a:rPr>
              <a:t>t</a:t>
            </a:r>
            <a:r>
              <a:rPr sz="1500" spc="-425" dirty="0">
                <a:solidFill>
                  <a:srgbClr val="696464"/>
                </a:solidFill>
                <a:latin typeface="Times New Roman"/>
                <a:cs typeface="Times New Roman"/>
              </a:rPr>
              <a:t>en</a:t>
            </a:r>
            <a:r>
              <a:rPr sz="4275" spc="-637" baseline="5847" dirty="0">
                <a:latin typeface="Times New Roman"/>
                <a:cs typeface="Times New Roman"/>
              </a:rPr>
              <a:t>E</a:t>
            </a:r>
            <a:r>
              <a:rPr sz="1500" spc="-425" dirty="0">
                <a:solidFill>
                  <a:srgbClr val="696464"/>
                </a:solidFill>
                <a:latin typeface="Times New Roman"/>
                <a:cs typeface="Times New Roman"/>
              </a:rPr>
              <a:t>tat</a:t>
            </a:r>
            <a:r>
              <a:rPr sz="4275" spc="-637" baseline="5847" dirty="0">
                <a:latin typeface="Times New Roman"/>
                <a:cs typeface="Times New Roman"/>
              </a:rPr>
              <a:t>v</a:t>
            </a:r>
            <a:r>
              <a:rPr sz="1500" spc="-425" dirty="0">
                <a:solidFill>
                  <a:srgbClr val="696464"/>
                </a:solidFill>
                <a:latin typeface="Times New Roman"/>
                <a:cs typeface="Times New Roman"/>
              </a:rPr>
              <a:t>io</a:t>
            </a:r>
            <a:r>
              <a:rPr sz="4275" spc="-637" baseline="5847" dirty="0">
                <a:latin typeface="Times New Roman"/>
                <a:cs typeface="Times New Roman"/>
              </a:rPr>
              <a:t>i</a:t>
            </a:r>
            <a:r>
              <a:rPr sz="1500" spc="-425" dirty="0">
                <a:solidFill>
                  <a:srgbClr val="696464"/>
                </a:solidFill>
                <a:latin typeface="Times New Roman"/>
                <a:cs typeface="Times New Roman"/>
              </a:rPr>
              <a:t>n</a:t>
            </a:r>
            <a:r>
              <a:rPr sz="4275" spc="-637" baseline="5847" dirty="0">
                <a:latin typeface="Times New Roman"/>
                <a:cs typeface="Times New Roman"/>
              </a:rPr>
              <a:t>d</a:t>
            </a:r>
            <a:r>
              <a:rPr sz="1500" spc="-425" dirty="0">
                <a:solidFill>
                  <a:srgbClr val="696464"/>
                </a:solidFill>
                <a:latin typeface="Times New Roman"/>
                <a:cs typeface="Times New Roman"/>
              </a:rPr>
              <a:t>on</a:t>
            </a:r>
            <a:r>
              <a:rPr sz="4275" spc="-637" baseline="5847" dirty="0">
                <a:latin typeface="Times New Roman"/>
                <a:cs typeface="Times New Roman"/>
              </a:rPr>
              <a:t>e</a:t>
            </a:r>
            <a:r>
              <a:rPr sz="1500" spc="-425" dirty="0">
                <a:solidFill>
                  <a:srgbClr val="696464"/>
                </a:solidFill>
                <a:latin typeface="Times New Roman"/>
                <a:cs typeface="Times New Roman"/>
              </a:rPr>
              <a:t>A</a:t>
            </a:r>
            <a:r>
              <a:rPr sz="4275" spc="-637" baseline="5847" dirty="0">
                <a:latin typeface="Times New Roman"/>
                <a:cs typeface="Times New Roman"/>
              </a:rPr>
              <a:t>n</a:t>
            </a:r>
            <a:r>
              <a:rPr sz="1500" spc="-425" dirty="0">
                <a:solidFill>
                  <a:srgbClr val="696464"/>
                </a:solidFill>
                <a:latin typeface="Times New Roman"/>
                <a:cs typeface="Times New Roman"/>
              </a:rPr>
              <a:t>ud</a:t>
            </a:r>
            <a:r>
              <a:rPr sz="4275" spc="-637" baseline="5847" dirty="0">
                <a:latin typeface="Times New Roman"/>
                <a:cs typeface="Times New Roman"/>
              </a:rPr>
              <a:t>c</a:t>
            </a:r>
            <a:r>
              <a:rPr sz="1500" spc="-425" dirty="0">
                <a:solidFill>
                  <a:srgbClr val="696464"/>
                </a:solidFill>
                <a:latin typeface="Times New Roman"/>
                <a:cs typeface="Times New Roman"/>
              </a:rPr>
              <a:t>it</a:t>
            </a:r>
            <a:r>
              <a:rPr sz="4275" spc="-637" baseline="5847" dirty="0">
                <a:latin typeface="Times New Roman"/>
                <a:cs typeface="Times New Roman"/>
              </a:rPr>
              <a:t>e</a:t>
            </a:r>
            <a:r>
              <a:rPr sz="1500" spc="-425" dirty="0">
                <a:solidFill>
                  <a:srgbClr val="696464"/>
                </a:solidFill>
                <a:latin typeface="Times New Roman"/>
                <a:cs typeface="Times New Roman"/>
              </a:rPr>
              <a:t>ing</a:t>
            </a:r>
            <a:endParaRPr sz="15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9205" y="353023"/>
            <a:ext cx="5024755" cy="4610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50" spc="-204" dirty="0">
                <a:latin typeface="Times New Roman"/>
                <a:cs typeface="Times New Roman"/>
              </a:rPr>
              <a:t>P</a:t>
            </a:r>
            <a:r>
              <a:rPr sz="2850" spc="-100" dirty="0">
                <a:latin typeface="Times New Roman"/>
                <a:cs typeface="Times New Roman"/>
              </a:rPr>
              <a:t>r</a:t>
            </a:r>
            <a:r>
              <a:rPr sz="2850" spc="110" dirty="0">
                <a:latin typeface="Times New Roman"/>
                <a:cs typeface="Times New Roman"/>
              </a:rPr>
              <a:t>o</a:t>
            </a:r>
            <a:r>
              <a:rPr sz="2850" spc="75" dirty="0">
                <a:latin typeface="Times New Roman"/>
                <a:cs typeface="Times New Roman"/>
              </a:rPr>
              <a:t>ce</a:t>
            </a:r>
            <a:r>
              <a:rPr sz="2850" spc="40" dirty="0">
                <a:latin typeface="Times New Roman"/>
                <a:cs typeface="Times New Roman"/>
              </a:rPr>
              <a:t>du</a:t>
            </a:r>
            <a:r>
              <a:rPr sz="2850" spc="-130" dirty="0">
                <a:latin typeface="Times New Roman"/>
                <a:cs typeface="Times New Roman"/>
              </a:rPr>
              <a:t>r</a:t>
            </a:r>
            <a:r>
              <a:rPr sz="2850" spc="75" dirty="0">
                <a:latin typeface="Times New Roman"/>
                <a:cs typeface="Times New Roman"/>
              </a:rPr>
              <a:t>e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110" dirty="0">
                <a:latin typeface="Times New Roman"/>
                <a:cs typeface="Times New Roman"/>
              </a:rPr>
              <a:t>o</a:t>
            </a:r>
            <a:r>
              <a:rPr sz="2850" spc="-60" dirty="0">
                <a:latin typeface="Times New Roman"/>
                <a:cs typeface="Times New Roman"/>
              </a:rPr>
              <a:t>f</a:t>
            </a:r>
            <a:r>
              <a:rPr sz="2850" spc="-180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A</a:t>
            </a:r>
            <a:r>
              <a:rPr sz="2850" spc="40" dirty="0">
                <a:latin typeface="Times New Roman"/>
                <a:cs typeface="Times New Roman"/>
              </a:rPr>
              <a:t>ud</a:t>
            </a:r>
            <a:r>
              <a:rPr sz="2850" spc="30" dirty="0">
                <a:latin typeface="Times New Roman"/>
                <a:cs typeface="Times New Roman"/>
              </a:rPr>
              <a:t>it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40" dirty="0">
                <a:latin typeface="Times New Roman"/>
                <a:cs typeface="Times New Roman"/>
              </a:rPr>
              <a:t>d</a:t>
            </a:r>
            <a:r>
              <a:rPr sz="2850" spc="10" dirty="0">
                <a:latin typeface="Times New Roman"/>
                <a:cs typeface="Times New Roman"/>
              </a:rPr>
              <a:t>u</a:t>
            </a:r>
            <a:r>
              <a:rPr sz="2850" spc="-45" dirty="0">
                <a:latin typeface="Times New Roman"/>
                <a:cs typeface="Times New Roman"/>
              </a:rPr>
              <a:t>r</a:t>
            </a:r>
            <a:r>
              <a:rPr sz="2850" spc="30" dirty="0">
                <a:latin typeface="Times New Roman"/>
                <a:cs typeface="Times New Roman"/>
              </a:rPr>
              <a:t>i</a:t>
            </a:r>
            <a:r>
              <a:rPr sz="2850" spc="10" dirty="0">
                <a:latin typeface="Times New Roman"/>
                <a:cs typeface="Times New Roman"/>
              </a:rPr>
              <a:t>n</a:t>
            </a:r>
            <a:r>
              <a:rPr sz="2850" spc="30" dirty="0">
                <a:latin typeface="Times New Roman"/>
                <a:cs typeface="Times New Roman"/>
              </a:rPr>
              <a:t>g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25" dirty="0">
                <a:latin typeface="Times New Roman"/>
                <a:cs typeface="Times New Roman"/>
              </a:rPr>
              <a:t>w</a:t>
            </a:r>
            <a:r>
              <a:rPr sz="2850" spc="110" dirty="0">
                <a:latin typeface="Times New Roman"/>
                <a:cs typeface="Times New Roman"/>
              </a:rPr>
              <a:t>o</a:t>
            </a:r>
            <a:r>
              <a:rPr sz="2850" spc="-100" dirty="0">
                <a:latin typeface="Times New Roman"/>
                <a:cs typeface="Times New Roman"/>
              </a:rPr>
              <a:t>r</a:t>
            </a:r>
            <a:r>
              <a:rPr sz="2850" spc="20" dirty="0">
                <a:latin typeface="Times New Roman"/>
                <a:cs typeface="Times New Roman"/>
              </a:rPr>
              <a:t>k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01824" y="755904"/>
            <a:ext cx="5000625" cy="18415"/>
          </a:xfrm>
          <a:custGeom>
            <a:avLst/>
            <a:gdLst/>
            <a:ahLst/>
            <a:cxnLst/>
            <a:rect l="l" t="t" r="r" b="b"/>
            <a:pathLst>
              <a:path w="5000625" h="18415">
                <a:moveTo>
                  <a:pt x="5000243" y="18287"/>
                </a:moveTo>
                <a:lnTo>
                  <a:pt x="0" y="18287"/>
                </a:lnTo>
                <a:lnTo>
                  <a:pt x="0" y="0"/>
                </a:lnTo>
                <a:lnTo>
                  <a:pt x="5000243" y="0"/>
                </a:lnTo>
                <a:lnTo>
                  <a:pt x="5000243" y="18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5" name="object 5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39278" y="791902"/>
            <a:ext cx="9141460" cy="6077585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50"/>
              </a:spcBef>
            </a:pPr>
            <a:r>
              <a:rPr sz="2650" spc="-200" dirty="0">
                <a:latin typeface="Times New Roman"/>
                <a:cs typeface="Times New Roman"/>
              </a:rPr>
              <a:t>I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145" dirty="0">
                <a:latin typeface="Times New Roman"/>
                <a:cs typeface="Times New Roman"/>
              </a:rPr>
              <a:t>d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f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80" dirty="0">
                <a:latin typeface="Times New Roman"/>
                <a:cs typeface="Times New Roman"/>
              </a:rPr>
              <a:t>l</a:t>
            </a:r>
            <a:r>
              <a:rPr sz="2650" spc="-225" dirty="0">
                <a:latin typeface="Times New Roman"/>
                <a:cs typeface="Times New Roman"/>
              </a:rPr>
              <a:t>o</a:t>
            </a:r>
            <a:r>
              <a:rPr sz="2650" spc="-150" dirty="0">
                <a:latin typeface="Times New Roman"/>
                <a:cs typeface="Times New Roman"/>
              </a:rPr>
              <a:t>w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5" dirty="0">
                <a:latin typeface="Times New Roman"/>
                <a:cs typeface="Times New Roman"/>
              </a:rPr>
              <a:t>g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30" dirty="0">
                <a:latin typeface="Times New Roman"/>
                <a:cs typeface="Times New Roman"/>
              </a:rPr>
              <a:t>:</a:t>
            </a:r>
            <a:r>
              <a:rPr sz="2650" spc="-195" dirty="0">
                <a:latin typeface="Times New Roman"/>
                <a:cs typeface="Times New Roman"/>
              </a:rPr>
              <a:t> </a:t>
            </a:r>
            <a:r>
              <a:rPr sz="2650" spc="-60" dirty="0">
                <a:latin typeface="Times New Roman"/>
                <a:cs typeface="Times New Roman"/>
              </a:rPr>
              <a:t>-</a:t>
            </a:r>
            <a:endParaRPr sz="2650">
              <a:latin typeface="Times New Roman"/>
              <a:cs typeface="Times New Roman"/>
            </a:endParaRPr>
          </a:p>
          <a:p>
            <a:pPr marL="577850" marR="20955" indent="-565785" algn="just">
              <a:lnSpc>
                <a:spcPts val="3170"/>
              </a:lnSpc>
              <a:spcBef>
                <a:spcPts val="760"/>
              </a:spcBef>
              <a:buClr>
                <a:srgbClr val="D34816"/>
              </a:buClr>
              <a:buSzPct val="84905"/>
              <a:buAutoNum type="arabicPeriod"/>
              <a:tabLst>
                <a:tab pos="578485" algn="l"/>
              </a:tabLst>
            </a:pPr>
            <a:r>
              <a:rPr sz="2650" b="1" i="1" spc="-90" dirty="0">
                <a:latin typeface="Times New Roman"/>
                <a:cs typeface="Times New Roman"/>
              </a:rPr>
              <a:t>Adoption </a:t>
            </a:r>
            <a:r>
              <a:rPr sz="2650" b="1" i="1" spc="-140" dirty="0">
                <a:latin typeface="Times New Roman"/>
                <a:cs typeface="Times New Roman"/>
              </a:rPr>
              <a:t>of </a:t>
            </a:r>
            <a:r>
              <a:rPr sz="2650" b="1" i="1" spc="-45" dirty="0">
                <a:latin typeface="Times New Roman"/>
                <a:cs typeface="Times New Roman"/>
              </a:rPr>
              <a:t>distinctive ticks</a:t>
            </a:r>
            <a:r>
              <a:rPr sz="2650" spc="-45" dirty="0">
                <a:latin typeface="Times New Roman"/>
                <a:cs typeface="Times New Roman"/>
              </a:rPr>
              <a:t>.</a:t>
            </a:r>
            <a:r>
              <a:rPr sz="2650" spc="575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Auditor </a:t>
            </a:r>
            <a:r>
              <a:rPr sz="2650" spc="-120" dirty="0">
                <a:latin typeface="Times New Roman"/>
                <a:cs typeface="Times New Roman"/>
              </a:rPr>
              <a:t>must </a:t>
            </a:r>
            <a:r>
              <a:rPr sz="2650" spc="-145" dirty="0">
                <a:latin typeface="Times New Roman"/>
                <a:cs typeface="Times New Roman"/>
              </a:rPr>
              <a:t>should </a:t>
            </a:r>
            <a:r>
              <a:rPr sz="2650" spc="-140" dirty="0">
                <a:latin typeface="Times New Roman"/>
                <a:cs typeface="Times New Roman"/>
              </a:rPr>
              <a:t>use </a:t>
            </a:r>
            <a:r>
              <a:rPr sz="2650" spc="-125" dirty="0">
                <a:latin typeface="Times New Roman"/>
                <a:cs typeface="Times New Roman"/>
              </a:rPr>
              <a:t>distinctive 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25" dirty="0">
                <a:latin typeface="Times New Roman"/>
                <a:cs typeface="Times New Roman"/>
              </a:rPr>
              <a:t>c</a:t>
            </a:r>
            <a:r>
              <a:rPr sz="2650" spc="-165" dirty="0">
                <a:latin typeface="Times New Roman"/>
                <a:cs typeface="Times New Roman"/>
              </a:rPr>
              <a:t>k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90" dirty="0">
                <a:latin typeface="Times New Roman"/>
                <a:cs typeface="Times New Roman"/>
              </a:rPr>
              <a:t>r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45" dirty="0">
                <a:latin typeface="Times New Roman"/>
                <a:cs typeface="Times New Roman"/>
              </a:rPr>
              <a:t>o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45" dirty="0">
                <a:latin typeface="Times New Roman"/>
                <a:cs typeface="Times New Roman"/>
              </a:rPr>
              <a:t>u</a:t>
            </a:r>
            <a:r>
              <a:rPr sz="2650" spc="90" dirty="0">
                <a:latin typeface="Times New Roman"/>
                <a:cs typeface="Times New Roman"/>
              </a:rPr>
              <a:t>r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w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ud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5" dirty="0">
                <a:latin typeface="Times New Roman"/>
                <a:cs typeface="Times New Roman"/>
              </a:rPr>
              <a:t>g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45" dirty="0">
                <a:latin typeface="Times New Roman"/>
                <a:cs typeface="Times New Roman"/>
              </a:rPr>
              <a:t>o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65" dirty="0">
                <a:latin typeface="Times New Roman"/>
                <a:cs typeface="Times New Roman"/>
              </a:rPr>
              <a:t>k</a:t>
            </a:r>
            <a:r>
              <a:rPr sz="2650" spc="-240" dirty="0">
                <a:latin typeface="Times New Roman"/>
                <a:cs typeface="Times New Roman"/>
              </a:rPr>
              <a:t>s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577850" marR="5080" indent="-565785" algn="just">
              <a:lnSpc>
                <a:spcPts val="3170"/>
              </a:lnSpc>
              <a:spcBef>
                <a:spcPts val="655"/>
              </a:spcBef>
              <a:buClr>
                <a:srgbClr val="D34816"/>
              </a:buClr>
              <a:buSzPct val="84905"/>
              <a:buFont typeface="Times New Roman"/>
              <a:buAutoNum type="arabicPeriod"/>
              <a:tabLst>
                <a:tab pos="654685" algn="l"/>
              </a:tabLst>
            </a:pPr>
            <a:r>
              <a:rPr dirty="0"/>
              <a:t>	</a:t>
            </a:r>
            <a:r>
              <a:rPr sz="2650" b="1" i="1" spc="-80" dirty="0">
                <a:latin typeface="Times New Roman"/>
                <a:cs typeface="Times New Roman"/>
              </a:rPr>
              <a:t>Routine </a:t>
            </a:r>
            <a:r>
              <a:rPr sz="2650" b="1" i="1" spc="-140" dirty="0">
                <a:latin typeface="Times New Roman"/>
                <a:cs typeface="Times New Roman"/>
              </a:rPr>
              <a:t>checking:</a:t>
            </a:r>
            <a:r>
              <a:rPr sz="2650" b="1" i="1" spc="-135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it </a:t>
            </a:r>
            <a:r>
              <a:rPr sz="2650" spc="-180" dirty="0">
                <a:latin typeface="Times New Roman"/>
                <a:cs typeface="Times New Roman"/>
              </a:rPr>
              <a:t>involves</a:t>
            </a:r>
            <a:r>
              <a:rPr sz="2650" spc="-175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checking</a:t>
            </a:r>
            <a:r>
              <a:rPr sz="2650" spc="-14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casts, </a:t>
            </a:r>
            <a:r>
              <a:rPr sz="2650" spc="-120" dirty="0">
                <a:latin typeface="Times New Roman"/>
                <a:cs typeface="Times New Roman"/>
              </a:rPr>
              <a:t>sub-casts, </a:t>
            </a:r>
            <a:r>
              <a:rPr sz="2650" spc="-90" dirty="0">
                <a:latin typeface="Times New Roman"/>
                <a:cs typeface="Times New Roman"/>
              </a:rPr>
              <a:t>carry- 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forward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65" dirty="0">
                <a:latin typeface="Times New Roman"/>
                <a:cs typeface="Times New Roman"/>
              </a:rPr>
              <a:t>other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calculations.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Checking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posting</a:t>
            </a:r>
            <a:r>
              <a:rPr sz="2650" spc="-12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into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ledger, 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checking </a:t>
            </a:r>
            <a:r>
              <a:rPr sz="2650" spc="-170" dirty="0">
                <a:latin typeface="Times New Roman"/>
                <a:cs typeface="Times New Roman"/>
              </a:rPr>
              <a:t>of </a:t>
            </a:r>
            <a:r>
              <a:rPr sz="2650" spc="-155" dirty="0">
                <a:latin typeface="Times New Roman"/>
                <a:cs typeface="Times New Roman"/>
              </a:rPr>
              <a:t>casts and </a:t>
            </a:r>
            <a:r>
              <a:rPr sz="2650" spc="-160" dirty="0">
                <a:latin typeface="Times New Roman"/>
                <a:cs typeface="Times New Roman"/>
              </a:rPr>
              <a:t>balances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45" dirty="0">
                <a:latin typeface="Times New Roman"/>
                <a:cs typeface="Times New Roman"/>
              </a:rPr>
              <a:t>various </a:t>
            </a:r>
            <a:r>
              <a:rPr sz="2650" spc="-135" dirty="0">
                <a:latin typeface="Times New Roman"/>
                <a:cs typeface="Times New Roman"/>
              </a:rPr>
              <a:t>accounts </a:t>
            </a:r>
            <a:r>
              <a:rPr sz="2650" spc="-140" dirty="0">
                <a:latin typeface="Times New Roman"/>
                <a:cs typeface="Times New Roman"/>
              </a:rPr>
              <a:t>in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10" dirty="0">
                <a:latin typeface="Times New Roman"/>
                <a:cs typeface="Times New Roman"/>
              </a:rPr>
              <a:t>ledger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checking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transfer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balances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from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ledger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0" dirty="0">
                <a:latin typeface="Times New Roman"/>
                <a:cs typeface="Times New Roman"/>
              </a:rPr>
              <a:t> trial </a:t>
            </a:r>
            <a:r>
              <a:rPr sz="2650" spc="-130" dirty="0">
                <a:latin typeface="Times New Roman"/>
                <a:cs typeface="Times New Roman"/>
              </a:rPr>
              <a:t>balance.</a:t>
            </a:r>
            <a:endParaRPr sz="2650">
              <a:latin typeface="Times New Roman"/>
              <a:cs typeface="Times New Roman"/>
            </a:endParaRPr>
          </a:p>
          <a:p>
            <a:pPr marL="577850" marR="17780" indent="-565785" algn="just">
              <a:lnSpc>
                <a:spcPts val="3170"/>
              </a:lnSpc>
              <a:spcBef>
                <a:spcPts val="655"/>
              </a:spcBef>
              <a:buClr>
                <a:srgbClr val="D34816"/>
              </a:buClr>
              <a:buSzPct val="84905"/>
              <a:buAutoNum type="arabicPeriod"/>
              <a:tabLst>
                <a:tab pos="578485" algn="l"/>
              </a:tabLst>
            </a:pPr>
            <a:r>
              <a:rPr sz="2650" b="1" i="1" spc="-135" dirty="0">
                <a:latin typeface="Times New Roman"/>
                <a:cs typeface="Times New Roman"/>
              </a:rPr>
              <a:t>Test </a:t>
            </a:r>
            <a:r>
              <a:rPr sz="2650" b="1" i="1" spc="-130" dirty="0">
                <a:latin typeface="Times New Roman"/>
                <a:cs typeface="Times New Roman"/>
              </a:rPr>
              <a:t>checking </a:t>
            </a:r>
            <a:r>
              <a:rPr sz="2650" b="1" i="1" spc="-15" dirty="0">
                <a:latin typeface="Times New Roman"/>
                <a:cs typeface="Times New Roman"/>
              </a:rPr>
              <a:t>(or </a:t>
            </a:r>
            <a:r>
              <a:rPr sz="2650" b="1" i="1" spc="-80" dirty="0">
                <a:latin typeface="Times New Roman"/>
                <a:cs typeface="Times New Roman"/>
              </a:rPr>
              <a:t>selective </a:t>
            </a:r>
            <a:r>
              <a:rPr sz="2650" b="1" i="1" spc="-55" dirty="0">
                <a:latin typeface="Times New Roman"/>
                <a:cs typeface="Times New Roman"/>
              </a:rPr>
              <a:t>verification) </a:t>
            </a:r>
            <a:r>
              <a:rPr sz="2650" b="1" i="1" spc="-200" dirty="0">
                <a:latin typeface="Times New Roman"/>
                <a:cs typeface="Times New Roman"/>
              </a:rPr>
              <a:t>: </a:t>
            </a:r>
            <a:r>
              <a:rPr sz="2650" spc="-100" dirty="0">
                <a:latin typeface="Times New Roman"/>
                <a:cs typeface="Times New Roman"/>
              </a:rPr>
              <a:t>here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95" dirty="0">
                <a:latin typeface="Times New Roman"/>
                <a:cs typeface="Times New Roman"/>
              </a:rPr>
              <a:t>auditor </a:t>
            </a:r>
            <a:r>
              <a:rPr sz="2650" spc="-114" dirty="0">
                <a:latin typeface="Times New Roman"/>
                <a:cs typeface="Times New Roman"/>
              </a:rPr>
              <a:t>through 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30" dirty="0">
                <a:latin typeface="Times New Roman"/>
                <a:cs typeface="Times New Roman"/>
              </a:rPr>
              <a:t>process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35" dirty="0">
                <a:latin typeface="Times New Roman"/>
                <a:cs typeface="Times New Roman"/>
              </a:rPr>
              <a:t>sampling, </a:t>
            </a:r>
            <a:r>
              <a:rPr sz="2650" spc="-125" dirty="0">
                <a:latin typeface="Times New Roman"/>
                <a:cs typeface="Times New Roman"/>
              </a:rPr>
              <a:t>selects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170" dirty="0">
                <a:latin typeface="Times New Roman"/>
                <a:cs typeface="Times New Roman"/>
              </a:rPr>
              <a:t>few </a:t>
            </a:r>
            <a:r>
              <a:rPr sz="2650" spc="-120" dirty="0">
                <a:latin typeface="Times New Roman"/>
                <a:cs typeface="Times New Roman"/>
              </a:rPr>
              <a:t>items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180" dirty="0">
                <a:latin typeface="Times New Roman"/>
                <a:cs typeface="Times New Roman"/>
              </a:rPr>
              <a:t>if</a:t>
            </a:r>
            <a:r>
              <a:rPr sz="2650" spc="-175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they </a:t>
            </a:r>
            <a:r>
              <a:rPr sz="2650" spc="-120" dirty="0">
                <a:latin typeface="Times New Roman"/>
                <a:cs typeface="Times New Roman"/>
              </a:rPr>
              <a:t>are </a:t>
            </a:r>
            <a:r>
              <a:rPr sz="2650" spc="-130" dirty="0">
                <a:latin typeface="Times New Roman"/>
                <a:cs typeface="Times New Roman"/>
              </a:rPr>
              <a:t>found </a:t>
            </a:r>
            <a:r>
              <a:rPr sz="2650" spc="-125" dirty="0">
                <a:latin typeface="Times New Roman"/>
                <a:cs typeface="Times New Roman"/>
              </a:rPr>
              <a:t> </a:t>
            </a:r>
            <a:r>
              <a:rPr sz="2650" spc="-45" dirty="0">
                <a:latin typeface="Times New Roman"/>
                <a:cs typeface="Times New Roman"/>
              </a:rPr>
              <a:t>correct,</a:t>
            </a:r>
            <a:r>
              <a:rPr sz="2650" spc="-19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presumes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that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remaining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are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also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45" dirty="0">
                <a:latin typeface="Times New Roman"/>
                <a:cs typeface="Times New Roman"/>
              </a:rPr>
              <a:t>correct.</a:t>
            </a:r>
            <a:endParaRPr sz="2650">
              <a:latin typeface="Times New Roman"/>
              <a:cs typeface="Times New Roman"/>
            </a:endParaRPr>
          </a:p>
          <a:p>
            <a:pPr marL="515620" marR="18415" indent="-502920" algn="just">
              <a:lnSpc>
                <a:spcPts val="3170"/>
              </a:lnSpc>
              <a:spcBef>
                <a:spcPts val="640"/>
              </a:spcBef>
              <a:buClr>
                <a:srgbClr val="D34816"/>
              </a:buClr>
              <a:buSzPct val="84905"/>
              <a:buAutoNum type="arabicPeriod"/>
              <a:tabLst>
                <a:tab pos="515620" algn="l"/>
              </a:tabLst>
            </a:pPr>
            <a:r>
              <a:rPr sz="2650" b="1" i="1" spc="-60" dirty="0">
                <a:latin typeface="Times New Roman"/>
                <a:cs typeface="Times New Roman"/>
              </a:rPr>
              <a:t>Audit </a:t>
            </a:r>
            <a:r>
              <a:rPr sz="2650" b="1" i="1" spc="-65" dirty="0">
                <a:latin typeface="Times New Roman"/>
                <a:cs typeface="Times New Roman"/>
              </a:rPr>
              <a:t>in</a:t>
            </a:r>
            <a:r>
              <a:rPr sz="2650" b="1" i="1" spc="-60" dirty="0">
                <a:latin typeface="Times New Roman"/>
                <a:cs typeface="Times New Roman"/>
              </a:rPr>
              <a:t> </a:t>
            </a:r>
            <a:r>
              <a:rPr sz="2650" b="1" i="1" spc="-40" dirty="0">
                <a:latin typeface="Times New Roman"/>
                <a:cs typeface="Times New Roman"/>
              </a:rPr>
              <a:t>depth </a:t>
            </a:r>
            <a:r>
              <a:rPr sz="2650" b="1" i="1" spc="-200" dirty="0">
                <a:latin typeface="Times New Roman"/>
                <a:cs typeface="Times New Roman"/>
              </a:rPr>
              <a:t>:</a:t>
            </a:r>
            <a:r>
              <a:rPr sz="2650" b="1" i="1" spc="-195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In</a:t>
            </a:r>
            <a:r>
              <a:rPr sz="2650" spc="-155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this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auditor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examines</a:t>
            </a:r>
            <a:r>
              <a:rPr sz="2650" spc="-145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thoroughly</a:t>
            </a:r>
            <a:r>
              <a:rPr sz="2650" spc="-12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selected 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transactions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right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from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75" dirty="0">
                <a:latin typeface="Times New Roman"/>
                <a:cs typeface="Times New Roman"/>
              </a:rPr>
              <a:t>their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origin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35" dirty="0">
                <a:latin typeface="Times New Roman"/>
                <a:cs typeface="Times New Roman"/>
              </a:rPr>
              <a:t>to</a:t>
            </a:r>
            <a:r>
              <a:rPr sz="2650" spc="-3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conclusions.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The</a:t>
            </a:r>
            <a:r>
              <a:rPr sz="2650" spc="-135" dirty="0">
                <a:latin typeface="Times New Roman"/>
                <a:cs typeface="Times New Roman"/>
              </a:rPr>
              <a:t> </a:t>
            </a:r>
            <a:r>
              <a:rPr sz="2650" spc="-175" dirty="0">
                <a:latin typeface="Times New Roman"/>
                <a:cs typeface="Times New Roman"/>
              </a:rPr>
              <a:t>basic </a:t>
            </a:r>
            <a:r>
              <a:rPr sz="2650" spc="-170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purpose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30" dirty="0">
                <a:latin typeface="Times New Roman"/>
                <a:cs typeface="Times New Roman"/>
              </a:rPr>
              <a:t>this </a:t>
            </a:r>
            <a:r>
              <a:rPr sz="2650" spc="-105" dirty="0">
                <a:latin typeface="Times New Roman"/>
                <a:cs typeface="Times New Roman"/>
              </a:rPr>
              <a:t>type </a:t>
            </a:r>
            <a:r>
              <a:rPr sz="2650" spc="-170" dirty="0">
                <a:latin typeface="Times New Roman"/>
                <a:cs typeface="Times New Roman"/>
              </a:rPr>
              <a:t>of </a:t>
            </a:r>
            <a:r>
              <a:rPr sz="2650" spc="-110" dirty="0">
                <a:latin typeface="Times New Roman"/>
                <a:cs typeface="Times New Roman"/>
              </a:rPr>
              <a:t>audit </a:t>
            </a:r>
            <a:r>
              <a:rPr sz="2650" spc="-185" dirty="0">
                <a:latin typeface="Times New Roman"/>
                <a:cs typeface="Times New Roman"/>
              </a:rPr>
              <a:t>is </a:t>
            </a:r>
            <a:r>
              <a:rPr sz="2650" spc="-35" dirty="0">
                <a:latin typeface="Times New Roman"/>
                <a:cs typeface="Times New Roman"/>
              </a:rPr>
              <a:t>to </a:t>
            </a:r>
            <a:r>
              <a:rPr sz="2650" spc="-140" dirty="0">
                <a:latin typeface="Times New Roman"/>
                <a:cs typeface="Times New Roman"/>
              </a:rPr>
              <a:t>see </a:t>
            </a:r>
            <a:r>
              <a:rPr sz="2650" spc="-100" dirty="0">
                <a:latin typeface="Times New Roman"/>
                <a:cs typeface="Times New Roman"/>
              </a:rPr>
              <a:t>whether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50" dirty="0">
                <a:latin typeface="Times New Roman"/>
                <a:cs typeface="Times New Roman"/>
              </a:rPr>
              <a:t>system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85" dirty="0">
                <a:latin typeface="Times New Roman"/>
                <a:cs typeface="Times New Roman"/>
              </a:rPr>
              <a:t>internal 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c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25" dirty="0">
                <a:latin typeface="Times New Roman"/>
                <a:cs typeface="Times New Roman"/>
              </a:rPr>
              <a:t>c</a:t>
            </a:r>
            <a:r>
              <a:rPr sz="2650" spc="-170" dirty="0">
                <a:latin typeface="Times New Roman"/>
                <a:cs typeface="Times New Roman"/>
              </a:rPr>
              <a:t>k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05" dirty="0">
                <a:latin typeface="Times New Roman"/>
                <a:cs typeface="Times New Roman"/>
              </a:rPr>
              <a:t>l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220" dirty="0">
                <a:latin typeface="Times New Roman"/>
                <a:cs typeface="Times New Roman"/>
              </a:rPr>
              <a:t>y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200" dirty="0">
                <a:latin typeface="Times New Roman"/>
                <a:cs typeface="Times New Roman"/>
              </a:rPr>
              <a:t>ff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175" dirty="0">
                <a:latin typeface="Times New Roman"/>
                <a:cs typeface="Times New Roman"/>
              </a:rPr>
              <a:t>e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428480" y="7019024"/>
            <a:ext cx="255270" cy="2597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500" spc="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2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9</a:t>
            </a:r>
            <a:endParaRPr sz="1500">
              <a:latin typeface="Franklin Gothic Medium"/>
              <a:cs typeface="Franklin Gothic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93724" y="6997712"/>
            <a:ext cx="1761489" cy="2597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500" spc="-70" dirty="0">
                <a:solidFill>
                  <a:srgbClr val="696464"/>
                </a:solidFill>
                <a:latin typeface="Times New Roman"/>
                <a:cs typeface="Times New Roman"/>
              </a:rPr>
              <a:t>P</a:t>
            </a:r>
            <a:r>
              <a:rPr sz="1500" spc="15" dirty="0">
                <a:solidFill>
                  <a:srgbClr val="696464"/>
                </a:solidFill>
                <a:latin typeface="Times New Roman"/>
                <a:cs typeface="Times New Roman"/>
              </a:rPr>
              <a:t>r</a:t>
            </a:r>
            <a:r>
              <a:rPr sz="1500" spc="-55" dirty="0">
                <a:solidFill>
                  <a:srgbClr val="696464"/>
                </a:solidFill>
                <a:latin typeface="Times New Roman"/>
                <a:cs typeface="Times New Roman"/>
              </a:rPr>
              <a:t>e</a:t>
            </a:r>
            <a:r>
              <a:rPr sz="1500" spc="-110" dirty="0">
                <a:solidFill>
                  <a:srgbClr val="696464"/>
                </a:solidFill>
                <a:latin typeface="Times New Roman"/>
                <a:cs typeface="Times New Roman"/>
              </a:rPr>
              <a:t>s</a:t>
            </a:r>
            <a:r>
              <a:rPr sz="1500" spc="-40" dirty="0">
                <a:solidFill>
                  <a:srgbClr val="696464"/>
                </a:solidFill>
                <a:latin typeface="Times New Roman"/>
                <a:cs typeface="Times New Roman"/>
              </a:rPr>
              <a:t>e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n</a:t>
            </a:r>
            <a:r>
              <a:rPr sz="1500" spc="25" dirty="0">
                <a:solidFill>
                  <a:srgbClr val="696464"/>
                </a:solidFill>
                <a:latin typeface="Times New Roman"/>
                <a:cs typeface="Times New Roman"/>
              </a:rPr>
              <a:t>t</a:t>
            </a:r>
            <a:r>
              <a:rPr sz="1500" spc="-114" dirty="0">
                <a:solidFill>
                  <a:srgbClr val="696464"/>
                </a:solidFill>
                <a:latin typeface="Times New Roman"/>
                <a:cs typeface="Times New Roman"/>
              </a:rPr>
              <a:t>a</a:t>
            </a:r>
            <a:r>
              <a:rPr sz="1500" spc="25" dirty="0">
                <a:solidFill>
                  <a:srgbClr val="696464"/>
                </a:solidFill>
                <a:latin typeface="Times New Roman"/>
                <a:cs typeface="Times New Roman"/>
              </a:rPr>
              <a:t>t</a:t>
            </a:r>
            <a:r>
              <a:rPr sz="1500" spc="-65" dirty="0">
                <a:solidFill>
                  <a:srgbClr val="696464"/>
                </a:solidFill>
                <a:latin typeface="Times New Roman"/>
                <a:cs typeface="Times New Roman"/>
              </a:rPr>
              <a:t>i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on</a:t>
            </a:r>
            <a:r>
              <a:rPr sz="1500" spc="-35" dirty="0">
                <a:solidFill>
                  <a:srgbClr val="696464"/>
                </a:solidFill>
                <a:latin typeface="Times New Roman"/>
                <a:cs typeface="Times New Roman"/>
              </a:rPr>
              <a:t> 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on</a:t>
            </a:r>
            <a:r>
              <a:rPr sz="1500" spc="-160" dirty="0">
                <a:solidFill>
                  <a:srgbClr val="696464"/>
                </a:solidFill>
                <a:latin typeface="Times New Roman"/>
                <a:cs typeface="Times New Roman"/>
              </a:rPr>
              <a:t> </a:t>
            </a:r>
            <a:r>
              <a:rPr sz="1500" spc="-229" dirty="0">
                <a:solidFill>
                  <a:srgbClr val="696464"/>
                </a:solidFill>
                <a:latin typeface="Times New Roman"/>
                <a:cs typeface="Times New Roman"/>
              </a:rPr>
              <a:t>A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ud</a:t>
            </a:r>
            <a:r>
              <a:rPr sz="1500" spc="-65" dirty="0">
                <a:solidFill>
                  <a:srgbClr val="696464"/>
                </a:solidFill>
                <a:latin typeface="Times New Roman"/>
                <a:cs typeface="Times New Roman"/>
              </a:rPr>
              <a:t>i</a:t>
            </a:r>
            <a:r>
              <a:rPr sz="1500" spc="25" dirty="0">
                <a:solidFill>
                  <a:srgbClr val="696464"/>
                </a:solidFill>
                <a:latin typeface="Times New Roman"/>
                <a:cs typeface="Times New Roman"/>
              </a:rPr>
              <a:t>t</a:t>
            </a:r>
            <a:r>
              <a:rPr sz="1500" spc="-65" dirty="0">
                <a:solidFill>
                  <a:srgbClr val="696464"/>
                </a:solidFill>
                <a:latin typeface="Times New Roman"/>
                <a:cs typeface="Times New Roman"/>
              </a:rPr>
              <a:t>i</a:t>
            </a:r>
            <a:r>
              <a:rPr sz="1500" spc="-50" dirty="0">
                <a:solidFill>
                  <a:srgbClr val="696464"/>
                </a:solidFill>
                <a:latin typeface="Times New Roman"/>
                <a:cs typeface="Times New Roman"/>
              </a:rPr>
              <a:t>n</a:t>
            </a:r>
            <a:r>
              <a:rPr sz="1500" spc="-110" dirty="0">
                <a:solidFill>
                  <a:srgbClr val="696464"/>
                </a:solidFill>
                <a:latin typeface="Times New Roman"/>
                <a:cs typeface="Times New Roman"/>
              </a:rPr>
              <a:t>g</a:t>
            </a:r>
            <a:endParaRPr sz="15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5164" y="472048"/>
            <a:ext cx="445198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u="heavy" spc="-2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u="heavy" spc="-14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u="heavy" spc="-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f</a:t>
            </a:r>
            <a:r>
              <a:rPr u="heavy" spc="-1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u="heavy" spc="-1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u="heavy" spc="-9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u="heavy" spc="-1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u="heavy" spc="-3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u="heavy" spc="-2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u="heavy" spc="-15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3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u="heavy" spc="-13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f</a:t>
            </a:r>
            <a:r>
              <a:rPr u="heavy" spc="-11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8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u="heavy" spc="-24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u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u="heavy" spc="-1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u="heavy" spc="-9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u="heavy" spc="-1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u="heavy" spc="-4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g</a:t>
            </a:r>
          </a:p>
        </p:txBody>
      </p:sp>
      <p:sp>
        <p:nvSpPr>
          <p:cNvPr id="3" name="object 3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23109" y="1191235"/>
            <a:ext cx="9046210" cy="58591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14325" marR="5080" indent="-302260" algn="just">
              <a:lnSpc>
                <a:spcPct val="100400"/>
              </a:lnSpc>
              <a:spcBef>
                <a:spcPts val="90"/>
              </a:spcBef>
              <a:buClr>
                <a:srgbClr val="D34816"/>
              </a:buClr>
              <a:buSzPct val="84210"/>
              <a:buChar char="●"/>
              <a:tabLst>
                <a:tab pos="314960" algn="l"/>
              </a:tabLst>
            </a:pPr>
            <a:r>
              <a:rPr sz="2850" spc="-285" dirty="0">
                <a:latin typeface="Times New Roman"/>
                <a:cs typeface="Times New Roman"/>
              </a:rPr>
              <a:t>As</a:t>
            </a:r>
            <a:r>
              <a:rPr sz="2850" spc="-280" dirty="0">
                <a:latin typeface="Times New Roman"/>
                <a:cs typeface="Times New Roman"/>
              </a:rPr>
              <a:t> </a:t>
            </a:r>
            <a:r>
              <a:rPr sz="2850" spc="-70" dirty="0">
                <a:latin typeface="Times New Roman"/>
                <a:cs typeface="Times New Roman"/>
              </a:rPr>
              <a:t>per </a:t>
            </a:r>
            <a:r>
              <a:rPr sz="2850" b="1" spc="-30" dirty="0">
                <a:latin typeface="Times New Roman"/>
                <a:cs typeface="Times New Roman"/>
              </a:rPr>
              <a:t>Spicer </a:t>
            </a:r>
            <a:r>
              <a:rPr sz="2850" b="1" spc="-20" dirty="0">
                <a:latin typeface="Times New Roman"/>
                <a:cs typeface="Times New Roman"/>
              </a:rPr>
              <a:t>and </a:t>
            </a:r>
            <a:r>
              <a:rPr sz="2850" b="1" spc="-50" dirty="0">
                <a:latin typeface="Times New Roman"/>
                <a:cs typeface="Times New Roman"/>
              </a:rPr>
              <a:t>Pegler: </a:t>
            </a:r>
            <a:r>
              <a:rPr sz="2850" spc="-295" dirty="0">
                <a:latin typeface="Times New Roman"/>
                <a:cs typeface="Times New Roman"/>
              </a:rPr>
              <a:t>“An</a:t>
            </a:r>
            <a:r>
              <a:rPr sz="2850" spc="-290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audit </a:t>
            </a:r>
            <a:r>
              <a:rPr sz="2850" spc="-235" dirty="0">
                <a:latin typeface="Times New Roman"/>
                <a:cs typeface="Times New Roman"/>
              </a:rPr>
              <a:t>may </a:t>
            </a:r>
            <a:r>
              <a:rPr sz="2850" spc="-125" dirty="0">
                <a:latin typeface="Times New Roman"/>
                <a:cs typeface="Times New Roman"/>
              </a:rPr>
              <a:t>be </a:t>
            </a:r>
            <a:r>
              <a:rPr sz="2850" spc="-175" dirty="0">
                <a:latin typeface="Times New Roman"/>
                <a:cs typeface="Times New Roman"/>
              </a:rPr>
              <a:t>said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125" dirty="0">
                <a:latin typeface="Times New Roman"/>
                <a:cs typeface="Times New Roman"/>
              </a:rPr>
              <a:t>be </a:t>
            </a:r>
            <a:r>
              <a:rPr sz="2850" spc="-160" dirty="0">
                <a:latin typeface="Times New Roman"/>
                <a:cs typeface="Times New Roman"/>
              </a:rPr>
              <a:t>such </a:t>
            </a:r>
            <a:r>
              <a:rPr sz="2850" spc="-165" dirty="0">
                <a:latin typeface="Times New Roman"/>
                <a:cs typeface="Times New Roman"/>
              </a:rPr>
              <a:t>an </a:t>
            </a:r>
            <a:r>
              <a:rPr sz="2850" spc="-160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examination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14" dirty="0">
                <a:latin typeface="Times New Roman"/>
                <a:cs typeface="Times New Roman"/>
              </a:rPr>
              <a:t>books, </a:t>
            </a:r>
            <a:r>
              <a:rPr sz="2850" spc="-140" dirty="0">
                <a:latin typeface="Times New Roman"/>
                <a:cs typeface="Times New Roman"/>
              </a:rPr>
              <a:t>accounts </a:t>
            </a:r>
            <a:r>
              <a:rPr sz="2850" spc="-160" dirty="0">
                <a:latin typeface="Times New Roman"/>
                <a:cs typeface="Times New Roman"/>
              </a:rPr>
              <a:t>and </a:t>
            </a:r>
            <a:r>
              <a:rPr sz="2850" spc="-130" dirty="0">
                <a:latin typeface="Times New Roman"/>
                <a:cs typeface="Times New Roman"/>
              </a:rPr>
              <a:t>vouchers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225" dirty="0">
                <a:latin typeface="Times New Roman"/>
                <a:cs typeface="Times New Roman"/>
              </a:rPr>
              <a:t>a </a:t>
            </a:r>
            <a:r>
              <a:rPr sz="2850" spc="-165" dirty="0">
                <a:latin typeface="Times New Roman"/>
                <a:cs typeface="Times New Roman"/>
              </a:rPr>
              <a:t>business </a:t>
            </a:r>
            <a:r>
              <a:rPr sz="2850" spc="-215" dirty="0">
                <a:latin typeface="Times New Roman"/>
                <a:cs typeface="Times New Roman"/>
              </a:rPr>
              <a:t>as </a:t>
            </a:r>
            <a:r>
              <a:rPr sz="2850" spc="-210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will </a:t>
            </a:r>
            <a:r>
              <a:rPr sz="2850" spc="-140" dirty="0">
                <a:latin typeface="Times New Roman"/>
                <a:cs typeface="Times New Roman"/>
              </a:rPr>
              <a:t>enable </a:t>
            </a:r>
            <a:r>
              <a:rPr sz="2850" spc="-95" dirty="0">
                <a:latin typeface="Times New Roman"/>
                <a:cs typeface="Times New Roman"/>
              </a:rPr>
              <a:t>the auditor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175" dirty="0">
                <a:latin typeface="Times New Roman"/>
                <a:cs typeface="Times New Roman"/>
              </a:rPr>
              <a:t>satisfy </a:t>
            </a:r>
            <a:r>
              <a:rPr sz="2850" spc="-85" dirty="0">
                <a:latin typeface="Times New Roman"/>
                <a:cs typeface="Times New Roman"/>
              </a:rPr>
              <a:t>that the </a:t>
            </a:r>
            <a:r>
              <a:rPr sz="2850" spc="-200" dirty="0">
                <a:latin typeface="Times New Roman"/>
                <a:cs typeface="Times New Roman"/>
              </a:rPr>
              <a:t>Balance </a:t>
            </a:r>
            <a:r>
              <a:rPr sz="2850" spc="-155" dirty="0">
                <a:latin typeface="Times New Roman"/>
                <a:cs typeface="Times New Roman"/>
              </a:rPr>
              <a:t>Sheet </a:t>
            </a:r>
            <a:r>
              <a:rPr sz="2850" spc="-180" dirty="0">
                <a:latin typeface="Times New Roman"/>
                <a:cs typeface="Times New Roman"/>
              </a:rPr>
              <a:t>is </a:t>
            </a:r>
            <a:r>
              <a:rPr sz="2850" spc="-105" dirty="0">
                <a:latin typeface="Times New Roman"/>
                <a:cs typeface="Times New Roman"/>
              </a:rPr>
              <a:t>properly </a:t>
            </a:r>
            <a:r>
              <a:rPr sz="2850" spc="-10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drawn </a:t>
            </a:r>
            <a:r>
              <a:rPr sz="2850" spc="-55" dirty="0">
                <a:latin typeface="Times New Roman"/>
                <a:cs typeface="Times New Roman"/>
              </a:rPr>
              <a:t>up, </a:t>
            </a:r>
            <a:r>
              <a:rPr sz="2850" spc="-160" dirty="0">
                <a:latin typeface="Times New Roman"/>
                <a:cs typeface="Times New Roman"/>
              </a:rPr>
              <a:t>so </a:t>
            </a:r>
            <a:r>
              <a:rPr sz="2850" spc="-215" dirty="0">
                <a:latin typeface="Times New Roman"/>
                <a:cs typeface="Times New Roman"/>
              </a:rPr>
              <a:t>as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175" dirty="0">
                <a:latin typeface="Times New Roman"/>
                <a:cs typeface="Times New Roman"/>
              </a:rPr>
              <a:t>give </a:t>
            </a:r>
            <a:r>
              <a:rPr sz="2850" spc="-225" dirty="0">
                <a:latin typeface="Times New Roman"/>
                <a:cs typeface="Times New Roman"/>
              </a:rPr>
              <a:t>a </a:t>
            </a:r>
            <a:r>
              <a:rPr sz="2850" spc="-25" dirty="0">
                <a:latin typeface="Times New Roman"/>
                <a:cs typeface="Times New Roman"/>
              </a:rPr>
              <a:t>true </a:t>
            </a:r>
            <a:r>
              <a:rPr sz="2850" spc="-160" dirty="0">
                <a:latin typeface="Times New Roman"/>
                <a:cs typeface="Times New Roman"/>
              </a:rPr>
              <a:t>and </a:t>
            </a:r>
            <a:r>
              <a:rPr sz="2850" spc="-140" dirty="0">
                <a:latin typeface="Times New Roman"/>
                <a:cs typeface="Times New Roman"/>
              </a:rPr>
              <a:t>fair </a:t>
            </a:r>
            <a:r>
              <a:rPr sz="2850" spc="-170" dirty="0">
                <a:latin typeface="Times New Roman"/>
                <a:cs typeface="Times New Roman"/>
              </a:rPr>
              <a:t>view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85" dirty="0">
                <a:latin typeface="Times New Roman"/>
                <a:cs typeface="Times New Roman"/>
              </a:rPr>
              <a:t>the profit </a:t>
            </a:r>
            <a:r>
              <a:rPr sz="2850" spc="-55" dirty="0">
                <a:latin typeface="Times New Roman"/>
                <a:cs typeface="Times New Roman"/>
              </a:rPr>
              <a:t>or </a:t>
            </a:r>
            <a:r>
              <a:rPr sz="2850" spc="-160" dirty="0">
                <a:latin typeface="Times New Roman"/>
                <a:cs typeface="Times New Roman"/>
              </a:rPr>
              <a:t>loss </a:t>
            </a:r>
            <a:r>
              <a:rPr sz="2850" spc="-95" dirty="0">
                <a:latin typeface="Times New Roman"/>
                <a:cs typeface="Times New Roman"/>
              </a:rPr>
              <a:t>for 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60" dirty="0">
                <a:latin typeface="Times New Roman"/>
                <a:cs typeface="Times New Roman"/>
              </a:rPr>
              <a:t>financial </a:t>
            </a:r>
            <a:r>
              <a:rPr sz="2850" spc="-85" dirty="0">
                <a:latin typeface="Times New Roman"/>
                <a:cs typeface="Times New Roman"/>
              </a:rPr>
              <a:t>period </a:t>
            </a:r>
            <a:r>
              <a:rPr sz="2850" spc="-145" dirty="0">
                <a:latin typeface="Times New Roman"/>
                <a:cs typeface="Times New Roman"/>
              </a:rPr>
              <a:t>according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14" dirty="0">
                <a:latin typeface="Times New Roman"/>
                <a:cs typeface="Times New Roman"/>
              </a:rPr>
              <a:t>best </a:t>
            </a:r>
            <a:r>
              <a:rPr sz="2850" spc="-175" dirty="0">
                <a:latin typeface="Times New Roman"/>
                <a:cs typeface="Times New Roman"/>
              </a:rPr>
              <a:t>of</a:t>
            </a:r>
            <a:r>
              <a:rPr sz="2850" spc="360" dirty="0">
                <a:latin typeface="Times New Roman"/>
                <a:cs typeface="Times New Roman"/>
              </a:rPr>
              <a:t> </a:t>
            </a:r>
            <a:r>
              <a:rPr sz="2850" spc="-175" dirty="0">
                <a:latin typeface="Times New Roman"/>
                <a:cs typeface="Times New Roman"/>
              </a:rPr>
              <a:t>his</a:t>
            </a:r>
            <a:r>
              <a:rPr sz="2850" spc="365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information </a:t>
            </a:r>
            <a:r>
              <a:rPr sz="2850" spc="-150" dirty="0">
                <a:latin typeface="Times New Roman"/>
                <a:cs typeface="Times New Roman"/>
              </a:rPr>
              <a:t>and </a:t>
            </a:r>
            <a:r>
              <a:rPr sz="2850" spc="-145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30" dirty="0">
                <a:latin typeface="Times New Roman"/>
                <a:cs typeface="Times New Roman"/>
              </a:rPr>
              <a:t>explanation </a:t>
            </a:r>
            <a:r>
              <a:rPr sz="2850" spc="-165" dirty="0">
                <a:latin typeface="Times New Roman"/>
                <a:cs typeface="Times New Roman"/>
              </a:rPr>
              <a:t>given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170" dirty="0">
                <a:latin typeface="Times New Roman"/>
                <a:cs typeface="Times New Roman"/>
              </a:rPr>
              <a:t>him</a:t>
            </a:r>
            <a:r>
              <a:rPr sz="2850" spc="-16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and</a:t>
            </a:r>
            <a:r>
              <a:rPr sz="2850" spc="-155" dirty="0">
                <a:latin typeface="Times New Roman"/>
                <a:cs typeface="Times New Roman"/>
              </a:rPr>
              <a:t> </a:t>
            </a:r>
            <a:r>
              <a:rPr sz="2850" spc="-229" dirty="0">
                <a:latin typeface="Times New Roman"/>
                <a:cs typeface="Times New Roman"/>
              </a:rPr>
              <a:t>as</a:t>
            </a:r>
            <a:r>
              <a:rPr sz="2850" spc="-225" dirty="0">
                <a:latin typeface="Times New Roman"/>
                <a:cs typeface="Times New Roman"/>
              </a:rPr>
              <a:t> </a:t>
            </a:r>
            <a:r>
              <a:rPr sz="2850" spc="-175" dirty="0">
                <a:latin typeface="Times New Roman"/>
                <a:cs typeface="Times New Roman"/>
              </a:rPr>
              <a:t>shown</a:t>
            </a:r>
            <a:r>
              <a:rPr sz="2850" spc="360" dirty="0">
                <a:latin typeface="Times New Roman"/>
                <a:cs typeface="Times New Roman"/>
              </a:rPr>
              <a:t> </a:t>
            </a:r>
            <a:r>
              <a:rPr sz="2850" spc="-220" dirty="0">
                <a:latin typeface="Times New Roman"/>
                <a:cs typeface="Times New Roman"/>
              </a:rPr>
              <a:t>by</a:t>
            </a:r>
            <a:r>
              <a:rPr sz="2850" spc="275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14" dirty="0">
                <a:latin typeface="Times New Roman"/>
                <a:cs typeface="Times New Roman"/>
              </a:rPr>
              <a:t>books, </a:t>
            </a:r>
            <a:r>
              <a:rPr sz="2850" spc="-160" dirty="0">
                <a:latin typeface="Times New Roman"/>
                <a:cs typeface="Times New Roman"/>
              </a:rPr>
              <a:t>and</a:t>
            </a:r>
            <a:r>
              <a:rPr sz="2850" spc="390" dirty="0">
                <a:latin typeface="Times New Roman"/>
                <a:cs typeface="Times New Roman"/>
              </a:rPr>
              <a:t> </a:t>
            </a:r>
            <a:r>
              <a:rPr sz="2850" spc="-175" dirty="0">
                <a:latin typeface="Times New Roman"/>
                <a:cs typeface="Times New Roman"/>
              </a:rPr>
              <a:t>if </a:t>
            </a:r>
            <a:r>
              <a:rPr sz="2850" spc="-17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no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120" dirty="0">
                <a:latin typeface="Times New Roman"/>
                <a:cs typeface="Times New Roman"/>
              </a:rPr>
              <a:t>,</a:t>
            </a:r>
            <a:r>
              <a:rPr sz="2850" spc="-19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w</a:t>
            </a:r>
            <a:r>
              <a:rPr sz="2850" spc="-200" dirty="0">
                <a:latin typeface="Times New Roman"/>
                <a:cs typeface="Times New Roman"/>
              </a:rPr>
              <a:t>h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114" dirty="0">
                <a:latin typeface="Times New Roman"/>
                <a:cs typeface="Times New Roman"/>
              </a:rPr>
              <a:t>p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95" dirty="0">
                <a:latin typeface="Times New Roman"/>
                <a:cs typeface="Times New Roman"/>
              </a:rPr>
              <a:t> 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no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25" dirty="0">
                <a:latin typeface="Times New Roman"/>
                <a:cs typeface="Times New Roman"/>
              </a:rPr>
              <a:t>d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r>
              <a:rPr sz="2850" spc="-180" dirty="0">
                <a:latin typeface="Times New Roman"/>
                <a:cs typeface="Times New Roman"/>
              </a:rPr>
              <a:t> </a:t>
            </a:r>
            <a:r>
              <a:rPr sz="2850" spc="-375" dirty="0">
                <a:latin typeface="Times New Roman"/>
                <a:cs typeface="Times New Roman"/>
              </a:rPr>
              <a:t>”</a:t>
            </a:r>
            <a:endParaRPr sz="2850">
              <a:latin typeface="Times New Roman"/>
              <a:cs typeface="Times New Roman"/>
            </a:endParaRPr>
          </a:p>
          <a:p>
            <a:pPr marL="314325" marR="649605" indent="-302260" algn="just">
              <a:lnSpc>
                <a:spcPct val="100400"/>
              </a:lnSpc>
              <a:spcBef>
                <a:spcPts val="660"/>
              </a:spcBef>
              <a:buClr>
                <a:srgbClr val="D34816"/>
              </a:buClr>
              <a:buSzPct val="84210"/>
              <a:buFont typeface="Times New Roman"/>
              <a:buChar char="●"/>
              <a:tabLst>
                <a:tab pos="314960" algn="l"/>
              </a:tabLst>
            </a:pPr>
            <a:r>
              <a:rPr sz="2850" b="1" spc="-30" dirty="0">
                <a:latin typeface="Times New Roman"/>
                <a:cs typeface="Times New Roman"/>
              </a:rPr>
              <a:t>Statement</a:t>
            </a:r>
            <a:r>
              <a:rPr sz="2850" b="1" spc="-40" dirty="0">
                <a:latin typeface="Times New Roman"/>
                <a:cs typeface="Times New Roman"/>
              </a:rPr>
              <a:t> </a:t>
            </a:r>
            <a:r>
              <a:rPr sz="2850" b="1" spc="65" dirty="0">
                <a:latin typeface="Times New Roman"/>
                <a:cs typeface="Times New Roman"/>
              </a:rPr>
              <a:t>on</a:t>
            </a:r>
            <a:r>
              <a:rPr sz="2850" b="1" spc="-65" dirty="0">
                <a:latin typeface="Times New Roman"/>
                <a:cs typeface="Times New Roman"/>
              </a:rPr>
              <a:t> </a:t>
            </a:r>
            <a:r>
              <a:rPr sz="2850" b="1" spc="-60" dirty="0">
                <a:latin typeface="Times New Roman"/>
                <a:cs typeface="Times New Roman"/>
              </a:rPr>
              <a:t>Standard</a:t>
            </a:r>
            <a:r>
              <a:rPr sz="2850" b="1" spc="-180" dirty="0">
                <a:latin typeface="Times New Roman"/>
                <a:cs typeface="Times New Roman"/>
              </a:rPr>
              <a:t> </a:t>
            </a:r>
            <a:r>
              <a:rPr sz="2850" b="1" spc="5" dirty="0">
                <a:latin typeface="Times New Roman"/>
                <a:cs typeface="Times New Roman"/>
              </a:rPr>
              <a:t>Auditing</a:t>
            </a:r>
            <a:r>
              <a:rPr sz="2850" b="1" spc="-30" dirty="0">
                <a:latin typeface="Times New Roman"/>
                <a:cs typeface="Times New Roman"/>
              </a:rPr>
              <a:t> </a:t>
            </a:r>
            <a:r>
              <a:rPr sz="2850" b="1" spc="-25" dirty="0">
                <a:latin typeface="Times New Roman"/>
                <a:cs typeface="Times New Roman"/>
              </a:rPr>
              <a:t>Practices</a:t>
            </a:r>
            <a:r>
              <a:rPr sz="2850" b="1" spc="-40" dirty="0">
                <a:latin typeface="Times New Roman"/>
                <a:cs typeface="Times New Roman"/>
              </a:rPr>
              <a:t> </a:t>
            </a:r>
            <a:r>
              <a:rPr sz="2850" b="1" spc="-85" dirty="0">
                <a:latin typeface="Times New Roman"/>
                <a:cs typeface="Times New Roman"/>
              </a:rPr>
              <a:t>(SAP)</a:t>
            </a:r>
            <a:r>
              <a:rPr sz="2850" b="1" spc="-75" dirty="0">
                <a:latin typeface="Times New Roman"/>
                <a:cs typeface="Times New Roman"/>
              </a:rPr>
              <a:t> </a:t>
            </a:r>
            <a:r>
              <a:rPr sz="2850" b="1" spc="-120" dirty="0">
                <a:latin typeface="Times New Roman"/>
                <a:cs typeface="Times New Roman"/>
              </a:rPr>
              <a:t>1</a:t>
            </a:r>
            <a:r>
              <a:rPr sz="2850" b="1" spc="-50" dirty="0">
                <a:latin typeface="Times New Roman"/>
                <a:cs typeface="Times New Roman"/>
              </a:rPr>
              <a:t> </a:t>
            </a:r>
            <a:r>
              <a:rPr sz="2850" b="1" spc="-55" dirty="0">
                <a:latin typeface="Times New Roman"/>
                <a:cs typeface="Times New Roman"/>
              </a:rPr>
              <a:t>by </a:t>
            </a:r>
            <a:r>
              <a:rPr sz="2850" b="1" spc="-700" dirty="0">
                <a:latin typeface="Times New Roman"/>
                <a:cs typeface="Times New Roman"/>
              </a:rPr>
              <a:t> </a:t>
            </a:r>
            <a:r>
              <a:rPr sz="2850" b="1" spc="-150" dirty="0">
                <a:latin typeface="Times New Roman"/>
                <a:cs typeface="Times New Roman"/>
              </a:rPr>
              <a:t>ICAI</a:t>
            </a:r>
            <a:endParaRPr sz="2850">
              <a:latin typeface="Times New Roman"/>
              <a:cs typeface="Times New Roman"/>
            </a:endParaRPr>
          </a:p>
          <a:p>
            <a:pPr marL="314325" marR="5080" indent="-302260" algn="just">
              <a:lnSpc>
                <a:spcPct val="100299"/>
              </a:lnSpc>
              <a:spcBef>
                <a:spcPts val="660"/>
              </a:spcBef>
            </a:pPr>
            <a:r>
              <a:rPr sz="2850" b="1" i="1" spc="-210" dirty="0">
                <a:latin typeface="Times New Roman"/>
                <a:cs typeface="Times New Roman"/>
              </a:rPr>
              <a:t>“</a:t>
            </a:r>
            <a:r>
              <a:rPr sz="2850" i="1" spc="-210" dirty="0">
                <a:latin typeface="Times New Roman"/>
                <a:cs typeface="Times New Roman"/>
              </a:rPr>
              <a:t>Auditing</a:t>
            </a:r>
            <a:r>
              <a:rPr sz="2850" i="1" spc="-204" dirty="0">
                <a:latin typeface="Times New Roman"/>
                <a:cs typeface="Times New Roman"/>
              </a:rPr>
              <a:t> </a:t>
            </a:r>
            <a:r>
              <a:rPr sz="2850" i="1" spc="-254" dirty="0">
                <a:latin typeface="Times New Roman"/>
                <a:cs typeface="Times New Roman"/>
              </a:rPr>
              <a:t>is</a:t>
            </a:r>
            <a:r>
              <a:rPr sz="2850" i="1" spc="-250" dirty="0">
                <a:latin typeface="Times New Roman"/>
                <a:cs typeface="Times New Roman"/>
              </a:rPr>
              <a:t> </a:t>
            </a:r>
            <a:r>
              <a:rPr sz="2850" i="1" spc="-220" dirty="0">
                <a:latin typeface="Times New Roman"/>
                <a:cs typeface="Times New Roman"/>
              </a:rPr>
              <a:t>the</a:t>
            </a:r>
            <a:r>
              <a:rPr sz="2850" i="1" spc="-215" dirty="0">
                <a:latin typeface="Times New Roman"/>
                <a:cs typeface="Times New Roman"/>
              </a:rPr>
              <a:t> </a:t>
            </a:r>
            <a:r>
              <a:rPr sz="2850" i="1" spc="-265" dirty="0">
                <a:latin typeface="Times New Roman"/>
                <a:cs typeface="Times New Roman"/>
              </a:rPr>
              <a:t>independent</a:t>
            </a:r>
            <a:r>
              <a:rPr sz="2850" i="1" spc="-260" dirty="0">
                <a:latin typeface="Times New Roman"/>
                <a:cs typeface="Times New Roman"/>
              </a:rPr>
              <a:t> examination</a:t>
            </a:r>
            <a:r>
              <a:rPr sz="2850" i="1" spc="-254" dirty="0">
                <a:latin typeface="Times New Roman"/>
                <a:cs typeface="Times New Roman"/>
              </a:rPr>
              <a:t> </a:t>
            </a:r>
            <a:r>
              <a:rPr sz="2850" i="1" spc="-240" dirty="0">
                <a:latin typeface="Times New Roman"/>
                <a:cs typeface="Times New Roman"/>
              </a:rPr>
              <a:t>of</a:t>
            </a:r>
            <a:r>
              <a:rPr sz="2850" i="1" spc="-235" dirty="0">
                <a:latin typeface="Times New Roman"/>
                <a:cs typeface="Times New Roman"/>
              </a:rPr>
              <a:t> </a:t>
            </a:r>
            <a:r>
              <a:rPr sz="2850" i="1" spc="-215" dirty="0">
                <a:latin typeface="Times New Roman"/>
                <a:cs typeface="Times New Roman"/>
              </a:rPr>
              <a:t>financial</a:t>
            </a:r>
            <a:r>
              <a:rPr sz="2850" i="1" spc="-210" dirty="0">
                <a:latin typeface="Times New Roman"/>
                <a:cs typeface="Times New Roman"/>
              </a:rPr>
              <a:t> </a:t>
            </a:r>
            <a:r>
              <a:rPr sz="2850" i="1" spc="-245" dirty="0">
                <a:latin typeface="Times New Roman"/>
                <a:cs typeface="Times New Roman"/>
              </a:rPr>
              <a:t>information</a:t>
            </a:r>
            <a:r>
              <a:rPr sz="2850" i="1" spc="-240" dirty="0">
                <a:latin typeface="Times New Roman"/>
                <a:cs typeface="Times New Roman"/>
              </a:rPr>
              <a:t> of</a:t>
            </a:r>
            <a:r>
              <a:rPr sz="2850" i="1" spc="-235" dirty="0">
                <a:latin typeface="Times New Roman"/>
                <a:cs typeface="Times New Roman"/>
              </a:rPr>
              <a:t> </a:t>
            </a:r>
            <a:r>
              <a:rPr sz="2850" i="1" spc="-265" dirty="0">
                <a:latin typeface="Times New Roman"/>
                <a:cs typeface="Times New Roman"/>
              </a:rPr>
              <a:t>any </a:t>
            </a:r>
            <a:r>
              <a:rPr sz="2850" i="1" spc="-260" dirty="0">
                <a:latin typeface="Times New Roman"/>
                <a:cs typeface="Times New Roman"/>
              </a:rPr>
              <a:t> </a:t>
            </a:r>
            <a:r>
              <a:rPr sz="2850" i="1" spc="-175" dirty="0">
                <a:latin typeface="Times New Roman"/>
                <a:cs typeface="Times New Roman"/>
              </a:rPr>
              <a:t>entity, </a:t>
            </a:r>
            <a:r>
              <a:rPr sz="2850" i="1" spc="-300" dirty="0">
                <a:latin typeface="Times New Roman"/>
                <a:cs typeface="Times New Roman"/>
              </a:rPr>
              <a:t>whether</a:t>
            </a:r>
            <a:r>
              <a:rPr sz="2850" i="1" spc="-295" dirty="0">
                <a:latin typeface="Times New Roman"/>
                <a:cs typeface="Times New Roman"/>
              </a:rPr>
              <a:t> </a:t>
            </a:r>
            <a:r>
              <a:rPr sz="2850" i="1" spc="-215" dirty="0">
                <a:latin typeface="Times New Roman"/>
                <a:cs typeface="Times New Roman"/>
              </a:rPr>
              <a:t>profit </a:t>
            </a:r>
            <a:r>
              <a:rPr sz="2850" i="1" spc="-254" dirty="0">
                <a:latin typeface="Times New Roman"/>
                <a:cs typeface="Times New Roman"/>
              </a:rPr>
              <a:t>oriented</a:t>
            </a:r>
            <a:r>
              <a:rPr sz="2850" i="1" spc="-250" dirty="0">
                <a:latin typeface="Times New Roman"/>
                <a:cs typeface="Times New Roman"/>
              </a:rPr>
              <a:t> </a:t>
            </a:r>
            <a:r>
              <a:rPr sz="2850" i="1" spc="-355" dirty="0">
                <a:latin typeface="Times New Roman"/>
                <a:cs typeface="Times New Roman"/>
              </a:rPr>
              <a:t>or</a:t>
            </a:r>
            <a:r>
              <a:rPr sz="2850" i="1" spc="-350" dirty="0">
                <a:latin typeface="Times New Roman"/>
                <a:cs typeface="Times New Roman"/>
              </a:rPr>
              <a:t> </a:t>
            </a:r>
            <a:r>
              <a:rPr sz="2850" i="1" spc="-165" dirty="0">
                <a:latin typeface="Times New Roman"/>
                <a:cs typeface="Times New Roman"/>
              </a:rPr>
              <a:t>not, </a:t>
            </a:r>
            <a:r>
              <a:rPr sz="2850" i="1" spc="-280" dirty="0">
                <a:latin typeface="Times New Roman"/>
                <a:cs typeface="Times New Roman"/>
              </a:rPr>
              <a:t>and</a:t>
            </a:r>
            <a:r>
              <a:rPr sz="2850" i="1" spc="-275" dirty="0">
                <a:latin typeface="Times New Roman"/>
                <a:cs typeface="Times New Roman"/>
              </a:rPr>
              <a:t> </a:t>
            </a:r>
            <a:r>
              <a:rPr sz="2850" i="1" spc="-285" dirty="0">
                <a:latin typeface="Times New Roman"/>
                <a:cs typeface="Times New Roman"/>
              </a:rPr>
              <a:t>irrespective</a:t>
            </a:r>
            <a:r>
              <a:rPr sz="2850" i="1" spc="-280" dirty="0">
                <a:latin typeface="Times New Roman"/>
                <a:cs typeface="Times New Roman"/>
              </a:rPr>
              <a:t> </a:t>
            </a:r>
            <a:r>
              <a:rPr sz="2850" i="1" spc="-240" dirty="0">
                <a:latin typeface="Times New Roman"/>
                <a:cs typeface="Times New Roman"/>
              </a:rPr>
              <a:t>of</a:t>
            </a:r>
            <a:r>
              <a:rPr sz="2850" i="1" spc="-235" dirty="0">
                <a:latin typeface="Times New Roman"/>
                <a:cs typeface="Times New Roman"/>
              </a:rPr>
              <a:t> </a:t>
            </a:r>
            <a:r>
              <a:rPr sz="2850" i="1" spc="-190" dirty="0">
                <a:latin typeface="Times New Roman"/>
                <a:cs typeface="Times New Roman"/>
              </a:rPr>
              <a:t>its </a:t>
            </a:r>
            <a:r>
              <a:rPr sz="2850" i="1" spc="-240" dirty="0">
                <a:latin typeface="Times New Roman"/>
                <a:cs typeface="Times New Roman"/>
              </a:rPr>
              <a:t>size </a:t>
            </a:r>
            <a:r>
              <a:rPr sz="2850" i="1" spc="-340" dirty="0">
                <a:latin typeface="Times New Roman"/>
                <a:cs typeface="Times New Roman"/>
              </a:rPr>
              <a:t>or</a:t>
            </a:r>
            <a:r>
              <a:rPr sz="2850" i="1" spc="30" dirty="0">
                <a:latin typeface="Times New Roman"/>
                <a:cs typeface="Times New Roman"/>
              </a:rPr>
              <a:t> </a:t>
            </a:r>
            <a:r>
              <a:rPr sz="2850" i="1" spc="-254" dirty="0">
                <a:latin typeface="Times New Roman"/>
                <a:cs typeface="Times New Roman"/>
              </a:rPr>
              <a:t>legal </a:t>
            </a:r>
            <a:r>
              <a:rPr sz="2850" i="1" spc="-250" dirty="0">
                <a:latin typeface="Times New Roman"/>
                <a:cs typeface="Times New Roman"/>
              </a:rPr>
              <a:t> </a:t>
            </a:r>
            <a:r>
              <a:rPr sz="2850" i="1" spc="-235" dirty="0">
                <a:latin typeface="Times New Roman"/>
                <a:cs typeface="Times New Roman"/>
              </a:rPr>
              <a:t>form, </a:t>
            </a:r>
            <a:r>
              <a:rPr sz="2850" i="1" spc="-340" dirty="0">
                <a:latin typeface="Times New Roman"/>
                <a:cs typeface="Times New Roman"/>
              </a:rPr>
              <a:t>when</a:t>
            </a:r>
            <a:r>
              <a:rPr sz="2850" i="1" spc="-335" dirty="0">
                <a:latin typeface="Times New Roman"/>
                <a:cs typeface="Times New Roman"/>
              </a:rPr>
              <a:t> </a:t>
            </a:r>
            <a:r>
              <a:rPr sz="2850" i="1" spc="-315" dirty="0">
                <a:latin typeface="Times New Roman"/>
                <a:cs typeface="Times New Roman"/>
              </a:rPr>
              <a:t>such </a:t>
            </a:r>
            <a:r>
              <a:rPr sz="2850" i="1" spc="-275" dirty="0">
                <a:latin typeface="Times New Roman"/>
                <a:cs typeface="Times New Roman"/>
              </a:rPr>
              <a:t>an </a:t>
            </a:r>
            <a:r>
              <a:rPr sz="2850" i="1" spc="-260" dirty="0">
                <a:latin typeface="Times New Roman"/>
                <a:cs typeface="Times New Roman"/>
              </a:rPr>
              <a:t>examination </a:t>
            </a:r>
            <a:r>
              <a:rPr sz="2850" i="1" spc="-254" dirty="0">
                <a:latin typeface="Times New Roman"/>
                <a:cs typeface="Times New Roman"/>
              </a:rPr>
              <a:t>is </a:t>
            </a:r>
            <a:r>
              <a:rPr sz="2850" i="1" spc="-295" dirty="0">
                <a:latin typeface="Times New Roman"/>
                <a:cs typeface="Times New Roman"/>
              </a:rPr>
              <a:t>conducted </a:t>
            </a:r>
            <a:r>
              <a:rPr sz="2850" i="1" spc="-210" dirty="0">
                <a:latin typeface="Times New Roman"/>
                <a:cs typeface="Times New Roman"/>
              </a:rPr>
              <a:t>with </a:t>
            </a:r>
            <a:r>
              <a:rPr sz="2850" i="1" spc="-295" dirty="0">
                <a:latin typeface="Times New Roman"/>
                <a:cs typeface="Times New Roman"/>
              </a:rPr>
              <a:t>a </a:t>
            </a:r>
            <a:r>
              <a:rPr sz="2850" i="1" spc="-300" dirty="0">
                <a:latin typeface="Times New Roman"/>
                <a:cs typeface="Times New Roman"/>
              </a:rPr>
              <a:t>view </a:t>
            </a:r>
            <a:r>
              <a:rPr sz="2850" i="1" spc="-220" dirty="0">
                <a:latin typeface="Times New Roman"/>
                <a:cs typeface="Times New Roman"/>
              </a:rPr>
              <a:t>to </a:t>
            </a:r>
            <a:r>
              <a:rPr sz="2850" i="1" spc="-315" dirty="0">
                <a:latin typeface="Times New Roman"/>
                <a:cs typeface="Times New Roman"/>
              </a:rPr>
              <a:t>expressing </a:t>
            </a:r>
            <a:r>
              <a:rPr sz="2850" i="1" spc="-260" dirty="0">
                <a:latin typeface="Times New Roman"/>
                <a:cs typeface="Times New Roman"/>
              </a:rPr>
              <a:t>an </a:t>
            </a:r>
            <a:r>
              <a:rPr sz="2850" i="1" spc="-254" dirty="0">
                <a:latin typeface="Times New Roman"/>
                <a:cs typeface="Times New Roman"/>
              </a:rPr>
              <a:t> </a:t>
            </a:r>
            <a:r>
              <a:rPr sz="2850" i="1" spc="-375" dirty="0">
                <a:latin typeface="Times New Roman"/>
                <a:cs typeface="Times New Roman"/>
              </a:rPr>
              <a:t>o</a:t>
            </a:r>
            <a:r>
              <a:rPr sz="2850" i="1" spc="-315" dirty="0">
                <a:latin typeface="Times New Roman"/>
                <a:cs typeface="Times New Roman"/>
              </a:rPr>
              <a:t>p</a:t>
            </a:r>
            <a:r>
              <a:rPr sz="2850" i="1" spc="-114" dirty="0">
                <a:latin typeface="Times New Roman"/>
                <a:cs typeface="Times New Roman"/>
              </a:rPr>
              <a:t>i</a:t>
            </a:r>
            <a:r>
              <a:rPr sz="2850" i="1" spc="-229" dirty="0">
                <a:latin typeface="Times New Roman"/>
                <a:cs typeface="Times New Roman"/>
              </a:rPr>
              <a:t>n</a:t>
            </a:r>
            <a:r>
              <a:rPr sz="2850" i="1" spc="-114" dirty="0">
                <a:latin typeface="Times New Roman"/>
                <a:cs typeface="Times New Roman"/>
              </a:rPr>
              <a:t>i</a:t>
            </a:r>
            <a:r>
              <a:rPr sz="2850" i="1" spc="-400" dirty="0">
                <a:latin typeface="Times New Roman"/>
                <a:cs typeface="Times New Roman"/>
              </a:rPr>
              <a:t>o</a:t>
            </a:r>
            <a:r>
              <a:rPr sz="2850" i="1" spc="-235" dirty="0">
                <a:latin typeface="Times New Roman"/>
                <a:cs typeface="Times New Roman"/>
              </a:rPr>
              <a:t>n</a:t>
            </a:r>
            <a:r>
              <a:rPr sz="2850" i="1" spc="-50" dirty="0">
                <a:latin typeface="Times New Roman"/>
                <a:cs typeface="Times New Roman"/>
              </a:rPr>
              <a:t> t</a:t>
            </a:r>
            <a:r>
              <a:rPr sz="2850" i="1" spc="-254" dirty="0">
                <a:latin typeface="Times New Roman"/>
                <a:cs typeface="Times New Roman"/>
              </a:rPr>
              <a:t>h</a:t>
            </a:r>
            <a:r>
              <a:rPr sz="2850" i="1" spc="-355" dirty="0">
                <a:latin typeface="Times New Roman"/>
                <a:cs typeface="Times New Roman"/>
              </a:rPr>
              <a:t>e</a:t>
            </a:r>
            <a:r>
              <a:rPr sz="2850" i="1" spc="-345" dirty="0">
                <a:latin typeface="Times New Roman"/>
                <a:cs typeface="Times New Roman"/>
              </a:rPr>
              <a:t>r</a:t>
            </a:r>
            <a:r>
              <a:rPr sz="2850" i="1" spc="-385" dirty="0">
                <a:latin typeface="Times New Roman"/>
                <a:cs typeface="Times New Roman"/>
              </a:rPr>
              <a:t>e</a:t>
            </a:r>
            <a:r>
              <a:rPr sz="2850" i="1" spc="-400" dirty="0">
                <a:latin typeface="Times New Roman"/>
                <a:cs typeface="Times New Roman"/>
              </a:rPr>
              <a:t>o</a:t>
            </a:r>
            <a:r>
              <a:rPr sz="2850" i="1" spc="-229" dirty="0">
                <a:latin typeface="Times New Roman"/>
                <a:cs typeface="Times New Roman"/>
              </a:rPr>
              <a:t>n</a:t>
            </a:r>
            <a:r>
              <a:rPr sz="2850" i="1" spc="-405" dirty="0">
                <a:latin typeface="Times New Roman"/>
                <a:cs typeface="Times New Roman"/>
              </a:rPr>
              <a:t>.</a:t>
            </a:r>
            <a:r>
              <a:rPr sz="2850" i="1" spc="-844" dirty="0">
                <a:latin typeface="Times New Roman"/>
                <a:cs typeface="Times New Roman"/>
              </a:rPr>
              <a:t>”</a:t>
            </a:r>
            <a:endParaRPr sz="285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7057" y="654754"/>
            <a:ext cx="256349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650" dirty="0"/>
              <a:t>VO</a:t>
            </a:r>
            <a:r>
              <a:rPr sz="4400" spc="-495" dirty="0"/>
              <a:t>U</a:t>
            </a:r>
            <a:r>
              <a:rPr sz="4400" spc="-630" dirty="0"/>
              <a:t>C</a:t>
            </a:r>
            <a:r>
              <a:rPr sz="4400" spc="-365" dirty="0"/>
              <a:t>H</a:t>
            </a:r>
            <a:r>
              <a:rPr sz="4400" spc="-125" dirty="0"/>
              <a:t>I</a:t>
            </a:r>
            <a:r>
              <a:rPr sz="4400" spc="-275" dirty="0"/>
              <a:t>N</a:t>
            </a:r>
            <a:r>
              <a:rPr sz="4400" spc="-575" dirty="0"/>
              <a:t>G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3761232" y="1269491"/>
            <a:ext cx="2536190" cy="27940"/>
          </a:xfrm>
          <a:custGeom>
            <a:avLst/>
            <a:gdLst/>
            <a:ahLst/>
            <a:cxnLst/>
            <a:rect l="l" t="t" r="r" b="b"/>
            <a:pathLst>
              <a:path w="2536190" h="27940">
                <a:moveTo>
                  <a:pt x="2535935" y="27432"/>
                </a:moveTo>
                <a:lnTo>
                  <a:pt x="0" y="27432"/>
                </a:lnTo>
                <a:lnTo>
                  <a:pt x="0" y="0"/>
                </a:lnTo>
                <a:lnTo>
                  <a:pt x="2535935" y="0"/>
                </a:lnTo>
                <a:lnTo>
                  <a:pt x="2535935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39270" y="1442753"/>
            <a:ext cx="9138920" cy="5154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4325" marR="5080" indent="-302260" algn="just">
              <a:lnSpc>
                <a:spcPct val="100299"/>
              </a:lnSpc>
              <a:spcBef>
                <a:spcPts val="95"/>
              </a:spcBef>
            </a:pPr>
            <a:r>
              <a:rPr sz="2850" spc="-215" dirty="0">
                <a:latin typeface="Times New Roman"/>
                <a:cs typeface="Times New Roman"/>
              </a:rPr>
              <a:t>Vouching</a:t>
            </a:r>
            <a:r>
              <a:rPr sz="2850" spc="-210" dirty="0">
                <a:latin typeface="Times New Roman"/>
                <a:cs typeface="Times New Roman"/>
              </a:rPr>
              <a:t> </a:t>
            </a:r>
            <a:r>
              <a:rPr sz="2850" spc="-165" dirty="0">
                <a:latin typeface="Times New Roman"/>
                <a:cs typeface="Times New Roman"/>
              </a:rPr>
              <a:t>is</a:t>
            </a:r>
            <a:r>
              <a:rPr sz="2850" spc="385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examination</a:t>
            </a:r>
            <a:r>
              <a:rPr sz="2850" spc="-13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-155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20" dirty="0">
                <a:latin typeface="Times New Roman"/>
                <a:cs typeface="Times New Roman"/>
              </a:rPr>
              <a:t>transactions</a:t>
            </a:r>
            <a:r>
              <a:rPr sz="2850" spc="-114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with</a:t>
            </a:r>
            <a:r>
              <a:rPr sz="2850" spc="-95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sufficient </a:t>
            </a:r>
            <a:r>
              <a:rPr sz="2850" spc="-130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underlying</a:t>
            </a:r>
            <a:r>
              <a:rPr sz="2850" spc="-130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evidences</a:t>
            </a:r>
            <a:r>
              <a:rPr sz="2850" spc="-150" dirty="0">
                <a:latin typeface="Times New Roman"/>
                <a:cs typeface="Times New Roman"/>
              </a:rPr>
              <a:t> </a:t>
            </a:r>
            <a:r>
              <a:rPr sz="2850" spc="-45" dirty="0">
                <a:latin typeface="Times New Roman"/>
                <a:cs typeface="Times New Roman"/>
              </a:rPr>
              <a:t>to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175" dirty="0">
                <a:latin typeface="Times New Roman"/>
                <a:cs typeface="Times New Roman"/>
              </a:rPr>
              <a:t>satisfy</a:t>
            </a:r>
            <a:r>
              <a:rPr sz="2850" spc="-170" dirty="0">
                <a:latin typeface="Times New Roman"/>
                <a:cs typeface="Times New Roman"/>
              </a:rPr>
              <a:t> </a:t>
            </a:r>
            <a:r>
              <a:rPr sz="2850" spc="-165" dirty="0">
                <a:latin typeface="Times New Roman"/>
                <a:cs typeface="Times New Roman"/>
              </a:rPr>
              <a:t>an</a:t>
            </a:r>
            <a:r>
              <a:rPr sz="2850" spc="-16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auditor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about</a:t>
            </a:r>
            <a:r>
              <a:rPr sz="2850" spc="-110" dirty="0">
                <a:latin typeface="Times New Roman"/>
                <a:cs typeface="Times New Roman"/>
              </a:rPr>
              <a:t> </a:t>
            </a:r>
            <a:r>
              <a:rPr sz="2850" spc="-75" dirty="0">
                <a:latin typeface="Times New Roman"/>
                <a:cs typeface="Times New Roman"/>
              </a:rPr>
              <a:t>the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validity, </a:t>
            </a:r>
            <a:r>
              <a:rPr sz="2850" spc="-150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accuracy </a:t>
            </a:r>
            <a:r>
              <a:rPr sz="2850" spc="120" dirty="0">
                <a:latin typeface="Times New Roman"/>
                <a:cs typeface="Times New Roman"/>
              </a:rPr>
              <a:t>, </a:t>
            </a:r>
            <a:r>
              <a:rPr sz="2850" spc="-90" dirty="0">
                <a:latin typeface="Times New Roman"/>
                <a:cs typeface="Times New Roman"/>
              </a:rPr>
              <a:t>authority </a:t>
            </a:r>
            <a:r>
              <a:rPr sz="2850" spc="-150" dirty="0">
                <a:latin typeface="Times New Roman"/>
                <a:cs typeface="Times New Roman"/>
              </a:rPr>
              <a:t>and </a:t>
            </a:r>
            <a:r>
              <a:rPr sz="2850" spc="-110" dirty="0">
                <a:latin typeface="Times New Roman"/>
                <a:cs typeface="Times New Roman"/>
              </a:rPr>
              <a:t>authenticity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00" dirty="0">
                <a:latin typeface="Times New Roman"/>
                <a:cs typeface="Times New Roman"/>
              </a:rPr>
              <a:t>records </a:t>
            </a:r>
            <a:r>
              <a:rPr sz="2850" spc="-75" dirty="0">
                <a:latin typeface="Times New Roman"/>
                <a:cs typeface="Times New Roman"/>
              </a:rPr>
              <a:t>entered </a:t>
            </a:r>
            <a:r>
              <a:rPr sz="2850" spc="-130" dirty="0">
                <a:latin typeface="Times New Roman"/>
                <a:cs typeface="Times New Roman"/>
              </a:rPr>
              <a:t>in </a:t>
            </a:r>
            <a:r>
              <a:rPr sz="2850" spc="-95" dirty="0">
                <a:latin typeface="Times New Roman"/>
                <a:cs typeface="Times New Roman"/>
              </a:rPr>
              <a:t>the 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b</a:t>
            </a:r>
            <a:r>
              <a:rPr sz="2850" spc="-114" dirty="0">
                <a:latin typeface="Times New Roman"/>
                <a:cs typeface="Times New Roman"/>
              </a:rPr>
              <a:t>oo</a:t>
            </a:r>
            <a:r>
              <a:rPr sz="2850" spc="-200" dirty="0">
                <a:latin typeface="Times New Roman"/>
                <a:cs typeface="Times New Roman"/>
              </a:rPr>
              <a:t>k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60" dirty="0">
                <a:latin typeface="Times New Roman"/>
                <a:cs typeface="Times New Roman"/>
              </a:rPr>
              <a:t>cc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114" dirty="0">
                <a:latin typeface="Times New Roman"/>
                <a:cs typeface="Times New Roman"/>
              </a:rPr>
              <a:t>un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314325" marR="13970" indent="-302260" algn="just">
              <a:lnSpc>
                <a:spcPct val="100299"/>
              </a:lnSpc>
              <a:spcBef>
                <a:spcPts val="660"/>
              </a:spcBef>
            </a:pPr>
            <a:r>
              <a:rPr sz="2850" spc="-160" dirty="0">
                <a:latin typeface="Times New Roman"/>
                <a:cs typeface="Times New Roman"/>
              </a:rPr>
              <a:t>According</a:t>
            </a:r>
            <a:r>
              <a:rPr sz="2850" spc="-155" dirty="0">
                <a:latin typeface="Times New Roman"/>
                <a:cs typeface="Times New Roman"/>
              </a:rPr>
              <a:t>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b="1" i="1" spc="-145" dirty="0">
                <a:latin typeface="Times New Roman"/>
                <a:cs typeface="Times New Roman"/>
              </a:rPr>
              <a:t>Taylor</a:t>
            </a:r>
            <a:r>
              <a:rPr sz="2850" b="1" i="1" spc="-140" dirty="0">
                <a:latin typeface="Times New Roman"/>
                <a:cs typeface="Times New Roman"/>
              </a:rPr>
              <a:t> </a:t>
            </a:r>
            <a:r>
              <a:rPr sz="2850" b="1" i="1" spc="-55" dirty="0">
                <a:latin typeface="Times New Roman"/>
                <a:cs typeface="Times New Roman"/>
              </a:rPr>
              <a:t>and </a:t>
            </a:r>
            <a:r>
              <a:rPr sz="2850" b="1" i="1" spc="-65" dirty="0">
                <a:latin typeface="Times New Roman"/>
                <a:cs typeface="Times New Roman"/>
              </a:rPr>
              <a:t>Perry</a:t>
            </a:r>
            <a:r>
              <a:rPr sz="2850" spc="-65" dirty="0">
                <a:latin typeface="Times New Roman"/>
                <a:cs typeface="Times New Roman"/>
              </a:rPr>
              <a:t>, </a:t>
            </a:r>
            <a:r>
              <a:rPr sz="2850" spc="-165" dirty="0">
                <a:latin typeface="Times New Roman"/>
                <a:cs typeface="Times New Roman"/>
              </a:rPr>
              <a:t>vouching</a:t>
            </a:r>
            <a:r>
              <a:rPr sz="2850" spc="-160" dirty="0">
                <a:latin typeface="Times New Roman"/>
                <a:cs typeface="Times New Roman"/>
              </a:rPr>
              <a:t> </a:t>
            </a:r>
            <a:r>
              <a:rPr sz="2850" spc="-270" dirty="0">
                <a:latin typeface="Times New Roman"/>
                <a:cs typeface="Times New Roman"/>
              </a:rPr>
              <a:t>“may</a:t>
            </a:r>
            <a:r>
              <a:rPr sz="2850" spc="-265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be </a:t>
            </a:r>
            <a:r>
              <a:rPr sz="2850" spc="-130" dirty="0">
                <a:latin typeface="Times New Roman"/>
                <a:cs typeface="Times New Roman"/>
              </a:rPr>
              <a:t>defined </a:t>
            </a:r>
            <a:r>
              <a:rPr sz="2850" spc="-215" dirty="0">
                <a:latin typeface="Times New Roman"/>
                <a:cs typeface="Times New Roman"/>
              </a:rPr>
              <a:t>as</a:t>
            </a:r>
            <a:r>
              <a:rPr sz="2850" spc="-21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examination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45" dirty="0">
                <a:latin typeface="Times New Roman"/>
                <a:cs typeface="Times New Roman"/>
              </a:rPr>
              <a:t>evidence </a:t>
            </a:r>
            <a:r>
              <a:rPr sz="2850" spc="-130" dirty="0">
                <a:latin typeface="Times New Roman"/>
                <a:cs typeface="Times New Roman"/>
              </a:rPr>
              <a:t>offered in </a:t>
            </a:r>
            <a:r>
              <a:rPr sz="2850" spc="-125" dirty="0">
                <a:latin typeface="Times New Roman"/>
                <a:cs typeface="Times New Roman"/>
              </a:rPr>
              <a:t>substantiation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80" dirty="0">
                <a:latin typeface="Times New Roman"/>
                <a:cs typeface="Times New Roman"/>
              </a:rPr>
              <a:t>entries 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in</a:t>
            </a:r>
            <a:r>
              <a:rPr sz="2850" spc="-125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books,</a:t>
            </a:r>
            <a:r>
              <a:rPr sz="2850" spc="-11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including</a:t>
            </a:r>
            <a:r>
              <a:rPr sz="2850" spc="-13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such</a:t>
            </a:r>
            <a:r>
              <a:rPr sz="2850" spc="-155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examination</a:t>
            </a:r>
            <a:r>
              <a:rPr sz="2850" spc="-13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the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75" dirty="0">
                <a:latin typeface="Times New Roman"/>
                <a:cs typeface="Times New Roman"/>
              </a:rPr>
              <a:t>proof,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175" dirty="0">
                <a:latin typeface="Times New Roman"/>
                <a:cs typeface="Times New Roman"/>
              </a:rPr>
              <a:t>so</a:t>
            </a:r>
            <a:r>
              <a:rPr sz="2850" spc="-17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far</a:t>
            </a:r>
            <a:r>
              <a:rPr sz="2850" spc="-135" dirty="0">
                <a:latin typeface="Times New Roman"/>
                <a:cs typeface="Times New Roman"/>
              </a:rPr>
              <a:t> </a:t>
            </a:r>
            <a:r>
              <a:rPr sz="2850" spc="-229" dirty="0">
                <a:latin typeface="Times New Roman"/>
                <a:cs typeface="Times New Roman"/>
              </a:rPr>
              <a:t>as </a:t>
            </a:r>
            <a:r>
              <a:rPr sz="2850" spc="-225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possible,</a:t>
            </a:r>
            <a:r>
              <a:rPr sz="2850" spc="-18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that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no</a:t>
            </a:r>
            <a:r>
              <a:rPr sz="2850" spc="-80" dirty="0">
                <a:latin typeface="Times New Roman"/>
                <a:cs typeface="Times New Roman"/>
              </a:rPr>
              <a:t> entries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225" dirty="0">
                <a:latin typeface="Times New Roman"/>
                <a:cs typeface="Times New Roman"/>
              </a:rPr>
              <a:t>have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been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omitted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from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books.</a:t>
            </a:r>
            <a:endParaRPr sz="2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675"/>
              </a:spcBef>
            </a:pPr>
            <a:r>
              <a:rPr sz="2850" spc="-695" dirty="0">
                <a:latin typeface="Times New Roman"/>
                <a:cs typeface="Times New Roman"/>
              </a:rPr>
              <a:t>V</a:t>
            </a:r>
            <a:r>
              <a:rPr sz="2850" spc="-114" dirty="0">
                <a:latin typeface="Times New Roman"/>
                <a:cs typeface="Times New Roman"/>
              </a:rPr>
              <a:t>ou</a:t>
            </a:r>
            <a:r>
              <a:rPr sz="2850" spc="-100" dirty="0">
                <a:latin typeface="Times New Roman"/>
                <a:cs typeface="Times New Roman"/>
              </a:rPr>
              <a:t>c</a:t>
            </a:r>
            <a:r>
              <a:rPr sz="2850" spc="-200" dirty="0">
                <a:latin typeface="Times New Roman"/>
                <a:cs typeface="Times New Roman"/>
              </a:rPr>
              <a:t>h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235" dirty="0">
                <a:latin typeface="Times New Roman"/>
                <a:cs typeface="Times New Roman"/>
              </a:rPr>
              <a:t>g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9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don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5" dirty="0">
                <a:latin typeface="Times New Roman"/>
                <a:cs typeface="Times New Roman"/>
              </a:rPr>
              <a:t>r</a:t>
            </a:r>
            <a:r>
              <a:rPr sz="2850" spc="40" dirty="0">
                <a:latin typeface="Times New Roman"/>
                <a:cs typeface="Times New Roman"/>
              </a:rPr>
              <a:t>:</a:t>
            </a:r>
            <a:r>
              <a:rPr sz="2850" spc="-180" dirty="0">
                <a:latin typeface="Times New Roman"/>
                <a:cs typeface="Times New Roman"/>
              </a:rPr>
              <a:t> </a:t>
            </a:r>
            <a:r>
              <a:rPr sz="2850" spc="-60" dirty="0">
                <a:latin typeface="Times New Roman"/>
                <a:cs typeface="Times New Roman"/>
              </a:rPr>
              <a:t>-</a:t>
            </a:r>
            <a:endParaRPr sz="2850">
              <a:latin typeface="Times New Roman"/>
              <a:cs typeface="Times New Roman"/>
            </a:endParaRPr>
          </a:p>
          <a:p>
            <a:pPr marL="314325" indent="-302260" algn="just">
              <a:lnSpc>
                <a:spcPct val="100000"/>
              </a:lnSpc>
              <a:spcBef>
                <a:spcPts val="670"/>
              </a:spcBef>
              <a:buClr>
                <a:srgbClr val="D34816"/>
              </a:buClr>
              <a:buSzPct val="84210"/>
              <a:buFont typeface="Wingdings"/>
              <a:buChar char=""/>
              <a:tabLst>
                <a:tab pos="314960" algn="l"/>
              </a:tabLst>
            </a:pPr>
            <a:r>
              <a:rPr sz="2850" spc="-695" dirty="0">
                <a:latin typeface="Times New Roman"/>
                <a:cs typeface="Times New Roman"/>
              </a:rPr>
              <a:t>V</a:t>
            </a:r>
            <a:r>
              <a:rPr sz="2850" spc="-114" dirty="0">
                <a:latin typeface="Times New Roman"/>
                <a:cs typeface="Times New Roman"/>
              </a:rPr>
              <a:t>ou</a:t>
            </a:r>
            <a:r>
              <a:rPr sz="2850" spc="-100" dirty="0">
                <a:latin typeface="Times New Roman"/>
                <a:cs typeface="Times New Roman"/>
              </a:rPr>
              <a:t>c</a:t>
            </a:r>
            <a:r>
              <a:rPr sz="2850" spc="-200" dirty="0">
                <a:latin typeface="Times New Roman"/>
                <a:cs typeface="Times New Roman"/>
              </a:rPr>
              <a:t>h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235" dirty="0">
                <a:latin typeface="Times New Roman"/>
                <a:cs typeface="Times New Roman"/>
              </a:rPr>
              <a:t>g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30" dirty="0">
                <a:latin typeface="Times New Roman"/>
                <a:cs typeface="Times New Roman"/>
              </a:rPr>
              <a:t>r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185" dirty="0">
                <a:latin typeface="Times New Roman"/>
                <a:cs typeface="Times New Roman"/>
              </a:rPr>
              <a:t>c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314325" indent="-302260" algn="just">
              <a:lnSpc>
                <a:spcPct val="100000"/>
              </a:lnSpc>
              <a:spcBef>
                <a:spcPts val="670"/>
              </a:spcBef>
              <a:buClr>
                <a:srgbClr val="D34816"/>
              </a:buClr>
              <a:buSzPct val="84210"/>
              <a:buFont typeface="Wingdings"/>
              <a:buChar char=""/>
              <a:tabLst>
                <a:tab pos="314960" algn="l"/>
              </a:tabLst>
            </a:pPr>
            <a:r>
              <a:rPr sz="2850" spc="-695" dirty="0">
                <a:latin typeface="Times New Roman"/>
                <a:cs typeface="Times New Roman"/>
              </a:rPr>
              <a:t>V</a:t>
            </a:r>
            <a:r>
              <a:rPr sz="2850" spc="-114" dirty="0">
                <a:latin typeface="Times New Roman"/>
                <a:cs typeface="Times New Roman"/>
              </a:rPr>
              <a:t>ou</a:t>
            </a:r>
            <a:r>
              <a:rPr sz="2850" spc="-100" dirty="0">
                <a:latin typeface="Times New Roman"/>
                <a:cs typeface="Times New Roman"/>
              </a:rPr>
              <a:t>c</a:t>
            </a:r>
            <a:r>
              <a:rPr sz="2850" spc="-200" dirty="0">
                <a:latin typeface="Times New Roman"/>
                <a:cs typeface="Times New Roman"/>
              </a:rPr>
              <a:t>h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235" dirty="0">
                <a:latin typeface="Times New Roman"/>
                <a:cs typeface="Times New Roman"/>
              </a:rPr>
              <a:t>g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30" dirty="0">
                <a:latin typeface="Times New Roman"/>
                <a:cs typeface="Times New Roman"/>
              </a:rPr>
              <a:t>r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45" dirty="0">
                <a:latin typeface="Times New Roman"/>
                <a:cs typeface="Times New Roman"/>
              </a:rPr>
              <a:t>d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235" dirty="0">
                <a:latin typeface="Times New Roman"/>
                <a:cs typeface="Times New Roman"/>
              </a:rPr>
              <a:t>g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45" dirty="0">
                <a:latin typeface="Times New Roman"/>
                <a:cs typeface="Times New Roman"/>
              </a:rPr>
              <a:t>r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85" dirty="0">
                <a:latin typeface="Times New Roman"/>
                <a:cs typeface="Times New Roman"/>
              </a:rPr>
              <a:t>c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10" dirty="0">
                <a:latin typeface="Times New Roman"/>
                <a:cs typeface="Times New Roman"/>
              </a:rPr>
              <a:t>i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61543" y="6946392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862"/>
                </a:lnTo>
                <a:lnTo>
                  <a:pt x="163795" y="487165"/>
                </a:lnTo>
                <a:lnTo>
                  <a:pt x="124629" y="468545"/>
                </a:lnTo>
                <a:lnTo>
                  <a:pt x="89527" y="443716"/>
                </a:lnTo>
                <a:lnTo>
                  <a:pt x="59203" y="413392"/>
                </a:lnTo>
                <a:lnTo>
                  <a:pt x="34374" y="378290"/>
                </a:lnTo>
                <a:lnTo>
                  <a:pt x="15754" y="339124"/>
                </a:lnTo>
                <a:lnTo>
                  <a:pt x="4057" y="296609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6609" y="4057"/>
                </a:lnTo>
                <a:lnTo>
                  <a:pt x="339124" y="15754"/>
                </a:lnTo>
                <a:lnTo>
                  <a:pt x="378290" y="34374"/>
                </a:lnTo>
                <a:lnTo>
                  <a:pt x="413392" y="59203"/>
                </a:lnTo>
                <a:lnTo>
                  <a:pt x="443716" y="89527"/>
                </a:lnTo>
                <a:lnTo>
                  <a:pt x="468545" y="124629"/>
                </a:lnTo>
                <a:lnTo>
                  <a:pt x="487165" y="163795"/>
                </a:lnTo>
                <a:lnTo>
                  <a:pt x="498862" y="206310"/>
                </a:lnTo>
                <a:lnTo>
                  <a:pt x="502920" y="251460"/>
                </a:lnTo>
                <a:lnTo>
                  <a:pt x="498862" y="296609"/>
                </a:lnTo>
                <a:lnTo>
                  <a:pt x="487165" y="339124"/>
                </a:lnTo>
                <a:lnTo>
                  <a:pt x="468545" y="378290"/>
                </a:lnTo>
                <a:lnTo>
                  <a:pt x="443716" y="413392"/>
                </a:lnTo>
                <a:lnTo>
                  <a:pt x="413392" y="443716"/>
                </a:lnTo>
                <a:lnTo>
                  <a:pt x="378290" y="468545"/>
                </a:lnTo>
                <a:lnTo>
                  <a:pt x="339124" y="487165"/>
                </a:lnTo>
                <a:lnTo>
                  <a:pt x="296609" y="49886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84479" y="7077995"/>
            <a:ext cx="255270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3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0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4456" y="487071"/>
            <a:ext cx="599440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heavy" spc="-1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M</a:t>
            </a:r>
            <a:r>
              <a:rPr sz="4400" u="heavy" spc="-114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sz="4400" u="heavy" spc="-1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sz="4400" u="heavy" spc="-3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sz="4400" u="heavy" spc="-17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65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b</a:t>
            </a:r>
            <a:r>
              <a:rPr sz="4400" u="heavy" spc="-2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j</a:t>
            </a:r>
            <a:r>
              <a:rPr sz="4400" u="heavy" spc="-114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sz="4400" u="heavy" spc="-43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c</a:t>
            </a:r>
            <a:r>
              <a:rPr sz="4400" u="heavy" spc="-1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sz="4400" u="heavy" spc="-4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</a:t>
            </a:r>
            <a:r>
              <a:rPr sz="4400" u="heavy" spc="-1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35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sz="4400" u="heavy" spc="-14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f</a:t>
            </a:r>
            <a:r>
              <a:rPr sz="4400" u="heavy" spc="-16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69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V</a:t>
            </a:r>
            <a:r>
              <a:rPr sz="4400" u="heavy" spc="-4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u</a:t>
            </a:r>
            <a:r>
              <a:rPr sz="4400" u="heavy" spc="-3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c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h</a:t>
            </a:r>
            <a:r>
              <a:rPr sz="4400" u="heavy" spc="-2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sz="4400" u="heavy" spc="-52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g</a:t>
            </a:r>
            <a:endParaRPr sz="4400"/>
          </a:p>
        </p:txBody>
      </p:sp>
      <p:grpSp>
        <p:nvGrpSpPr>
          <p:cNvPr id="3" name="object 3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4" name="object 4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39270" y="1442196"/>
            <a:ext cx="8908415" cy="445135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14325" indent="-302260" algn="just">
              <a:lnSpc>
                <a:spcPct val="100000"/>
              </a:lnSpc>
              <a:spcBef>
                <a:spcPts val="770"/>
              </a:spcBef>
              <a:buClr>
                <a:srgbClr val="D34816"/>
              </a:buClr>
              <a:buSzPct val="84210"/>
              <a:buChar char="●"/>
              <a:tabLst>
                <a:tab pos="314960" algn="l"/>
              </a:tabLst>
            </a:pPr>
            <a:r>
              <a:rPr sz="2850" spc="-85" dirty="0">
                <a:latin typeface="Times New Roman"/>
                <a:cs typeface="Times New Roman"/>
              </a:rPr>
              <a:t>It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85" dirty="0">
                <a:latin typeface="Times New Roman"/>
                <a:cs typeface="Times New Roman"/>
              </a:rPr>
              <a:t>involves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collection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vouchers</a:t>
            </a:r>
            <a:r>
              <a:rPr sz="2850" spc="-3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and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related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evidences.</a:t>
            </a:r>
            <a:endParaRPr sz="2850">
              <a:latin typeface="Times New Roman"/>
              <a:cs typeface="Times New Roman"/>
            </a:endParaRPr>
          </a:p>
          <a:p>
            <a:pPr marL="314325" indent="-302260" algn="just">
              <a:lnSpc>
                <a:spcPct val="100000"/>
              </a:lnSpc>
              <a:spcBef>
                <a:spcPts val="670"/>
              </a:spcBef>
              <a:buClr>
                <a:srgbClr val="D34816"/>
              </a:buClr>
              <a:buSzPct val="84210"/>
              <a:buChar char="●"/>
              <a:tabLst>
                <a:tab pos="314960" algn="l"/>
              </a:tabLst>
            </a:pPr>
            <a:r>
              <a:rPr sz="2850" spc="-21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75" dirty="0">
                <a:latin typeface="Times New Roman"/>
                <a:cs typeface="Times New Roman"/>
              </a:rPr>
              <a:t>n</a:t>
            </a:r>
            <a:r>
              <a:rPr sz="2850" spc="-315" dirty="0">
                <a:latin typeface="Times New Roman"/>
                <a:cs typeface="Times New Roman"/>
              </a:rPr>
              <a:t>v</a:t>
            </a:r>
            <a:r>
              <a:rPr sz="2850" spc="-114" dirty="0">
                <a:latin typeface="Times New Roman"/>
                <a:cs typeface="Times New Roman"/>
              </a:rPr>
              <a:t>ol</a:t>
            </a:r>
            <a:r>
              <a:rPr sz="2850" spc="-315" dirty="0">
                <a:latin typeface="Times New Roman"/>
                <a:cs typeface="Times New Roman"/>
              </a:rPr>
              <a:t>v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e</a:t>
            </a:r>
            <a:r>
              <a:rPr sz="2850" spc="-285" dirty="0">
                <a:latin typeface="Times New Roman"/>
                <a:cs typeface="Times New Roman"/>
              </a:rPr>
              <a:t>v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l</a:t>
            </a:r>
            <a:r>
              <a:rPr sz="2850" spc="-145" dirty="0">
                <a:latin typeface="Times New Roman"/>
                <a:cs typeface="Times New Roman"/>
              </a:rPr>
              <a:t>u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235" dirty="0">
                <a:latin typeface="Times New Roman"/>
                <a:cs typeface="Times New Roman"/>
              </a:rPr>
              <a:t>g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85" dirty="0">
                <a:latin typeface="Times New Roman"/>
                <a:cs typeface="Times New Roman"/>
              </a:rPr>
              <a:t>c</a:t>
            </a:r>
            <a:r>
              <a:rPr sz="2850" spc="-114" dirty="0">
                <a:latin typeface="Times New Roman"/>
                <a:cs typeface="Times New Roman"/>
              </a:rPr>
              <a:t>oll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e</a:t>
            </a:r>
            <a:r>
              <a:rPr sz="2850" spc="-229" dirty="0">
                <a:latin typeface="Times New Roman"/>
                <a:cs typeface="Times New Roman"/>
              </a:rPr>
              <a:t>v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d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315" dirty="0">
                <a:latin typeface="Times New Roman"/>
                <a:cs typeface="Times New Roman"/>
              </a:rPr>
              <a:t>v</a:t>
            </a:r>
            <a:r>
              <a:rPr sz="2850" spc="-114" dirty="0">
                <a:latin typeface="Times New Roman"/>
                <a:cs typeface="Times New Roman"/>
              </a:rPr>
              <a:t>ou</a:t>
            </a:r>
            <a:r>
              <a:rPr sz="2850" spc="-100" dirty="0">
                <a:latin typeface="Times New Roman"/>
                <a:cs typeface="Times New Roman"/>
              </a:rPr>
              <a:t>c</a:t>
            </a:r>
            <a:r>
              <a:rPr sz="2850" spc="-200" dirty="0">
                <a:latin typeface="Times New Roman"/>
                <a:cs typeface="Times New Roman"/>
              </a:rPr>
              <a:t>h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100" dirty="0">
                <a:latin typeface="Times New Roman"/>
                <a:cs typeface="Times New Roman"/>
              </a:rPr>
              <a:t>r</a:t>
            </a:r>
            <a:r>
              <a:rPr sz="2850" spc="-290" dirty="0">
                <a:latin typeface="Times New Roman"/>
                <a:cs typeface="Times New Roman"/>
              </a:rPr>
              <a:t>s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314325" marR="15875" indent="-302260" algn="just">
              <a:lnSpc>
                <a:spcPct val="100400"/>
              </a:lnSpc>
              <a:spcBef>
                <a:spcPts val="660"/>
              </a:spcBef>
              <a:buClr>
                <a:srgbClr val="D34816"/>
              </a:buClr>
              <a:buSzPct val="84210"/>
              <a:buChar char="●"/>
              <a:tabLst>
                <a:tab pos="314960" algn="l"/>
              </a:tabLst>
            </a:pPr>
            <a:r>
              <a:rPr sz="2850" spc="-85" dirty="0">
                <a:latin typeface="Times New Roman"/>
                <a:cs typeface="Times New Roman"/>
              </a:rPr>
              <a:t>It </a:t>
            </a:r>
            <a:r>
              <a:rPr sz="2850" spc="-145" dirty="0">
                <a:latin typeface="Times New Roman"/>
                <a:cs typeface="Times New Roman"/>
              </a:rPr>
              <a:t>implies </a:t>
            </a:r>
            <a:r>
              <a:rPr sz="2850" spc="-155" dirty="0">
                <a:latin typeface="Times New Roman"/>
                <a:cs typeface="Times New Roman"/>
              </a:rPr>
              <a:t>finding </a:t>
            </a:r>
            <a:r>
              <a:rPr sz="2850" spc="-65" dirty="0">
                <a:latin typeface="Times New Roman"/>
                <a:cs typeface="Times New Roman"/>
              </a:rPr>
              <a:t>out </a:t>
            </a:r>
            <a:r>
              <a:rPr sz="2850" spc="-100" dirty="0">
                <a:latin typeface="Times New Roman"/>
                <a:cs typeface="Times New Roman"/>
              </a:rPr>
              <a:t>whether </a:t>
            </a:r>
            <a:r>
              <a:rPr sz="2850" spc="-80" dirty="0">
                <a:latin typeface="Times New Roman"/>
                <a:cs typeface="Times New Roman"/>
              </a:rPr>
              <a:t>entries </a:t>
            </a:r>
            <a:r>
              <a:rPr sz="2850" spc="-225" dirty="0">
                <a:latin typeface="Times New Roman"/>
                <a:cs typeface="Times New Roman"/>
              </a:rPr>
              <a:t>have </a:t>
            </a:r>
            <a:r>
              <a:rPr sz="2850" spc="-125" dirty="0">
                <a:latin typeface="Times New Roman"/>
                <a:cs typeface="Times New Roman"/>
              </a:rPr>
              <a:t>been </a:t>
            </a:r>
            <a:r>
              <a:rPr sz="2850" spc="-105" dirty="0">
                <a:latin typeface="Times New Roman"/>
                <a:cs typeface="Times New Roman"/>
              </a:rPr>
              <a:t>properly </a:t>
            </a:r>
            <a:r>
              <a:rPr sz="2850" spc="-150" dirty="0">
                <a:latin typeface="Times New Roman"/>
                <a:cs typeface="Times New Roman"/>
              </a:rPr>
              <a:t>made </a:t>
            </a:r>
            <a:r>
              <a:rPr sz="2850" spc="-130" dirty="0">
                <a:latin typeface="Times New Roman"/>
                <a:cs typeface="Times New Roman"/>
              </a:rPr>
              <a:t>in </a:t>
            </a:r>
            <a:r>
              <a:rPr sz="2850" spc="-125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bo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70" dirty="0">
                <a:latin typeface="Times New Roman"/>
                <a:cs typeface="Times New Roman"/>
              </a:rPr>
              <a:t>k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85" dirty="0">
                <a:latin typeface="Times New Roman"/>
                <a:cs typeface="Times New Roman"/>
              </a:rPr>
              <a:t>c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14" dirty="0">
                <a:latin typeface="Times New Roman"/>
                <a:cs typeface="Times New Roman"/>
              </a:rPr>
              <a:t>oun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30" dirty="0">
                <a:latin typeface="Times New Roman"/>
                <a:cs typeface="Times New Roman"/>
              </a:rPr>
              <a:t>r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no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314325" indent="-302260" algn="just">
              <a:lnSpc>
                <a:spcPct val="100000"/>
              </a:lnSpc>
              <a:spcBef>
                <a:spcPts val="670"/>
              </a:spcBef>
              <a:buClr>
                <a:srgbClr val="D34816"/>
              </a:buClr>
              <a:buSzPct val="84210"/>
              <a:buChar char="●"/>
              <a:tabLst>
                <a:tab pos="314960" algn="l"/>
              </a:tabLst>
            </a:pPr>
            <a:r>
              <a:rPr sz="2850" spc="-85" dirty="0">
                <a:latin typeface="Times New Roman"/>
                <a:cs typeface="Times New Roman"/>
              </a:rPr>
              <a:t>It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implies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finding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65" dirty="0">
                <a:latin typeface="Times New Roman"/>
                <a:cs typeface="Times New Roman"/>
              </a:rPr>
              <a:t>out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that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70" dirty="0">
                <a:latin typeface="Times New Roman"/>
                <a:cs typeface="Times New Roman"/>
              </a:rPr>
              <a:t>there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180" dirty="0">
                <a:latin typeface="Times New Roman"/>
                <a:cs typeface="Times New Roman"/>
              </a:rPr>
              <a:t>is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no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omission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75" dirty="0">
                <a:latin typeface="Times New Roman"/>
                <a:cs typeface="Times New Roman"/>
              </a:rPr>
              <a:t>of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any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records;</a:t>
            </a:r>
            <a:r>
              <a:rPr sz="2850" spc="-17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and</a:t>
            </a:r>
            <a:endParaRPr sz="2850">
              <a:latin typeface="Times New Roman"/>
              <a:cs typeface="Times New Roman"/>
            </a:endParaRPr>
          </a:p>
          <a:p>
            <a:pPr marL="314325" marR="260985" indent="-302260" algn="just">
              <a:lnSpc>
                <a:spcPct val="100299"/>
              </a:lnSpc>
              <a:spcBef>
                <a:spcPts val="660"/>
              </a:spcBef>
              <a:buClr>
                <a:srgbClr val="D34816"/>
              </a:buClr>
              <a:buSzPct val="84210"/>
              <a:buChar char="●"/>
              <a:tabLst>
                <a:tab pos="314960" algn="l"/>
              </a:tabLst>
            </a:pPr>
            <a:r>
              <a:rPr sz="2850" spc="-85" dirty="0">
                <a:latin typeface="Times New Roman"/>
                <a:cs typeface="Times New Roman"/>
              </a:rPr>
              <a:t>It </a:t>
            </a:r>
            <a:r>
              <a:rPr sz="2850" spc="-175" dirty="0">
                <a:latin typeface="Times New Roman"/>
                <a:cs typeface="Times New Roman"/>
              </a:rPr>
              <a:t>also </a:t>
            </a:r>
            <a:r>
              <a:rPr sz="2850" spc="-90" dirty="0">
                <a:latin typeface="Times New Roman"/>
                <a:cs typeface="Times New Roman"/>
              </a:rPr>
              <a:t>refers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150" dirty="0">
                <a:latin typeface="Times New Roman"/>
                <a:cs typeface="Times New Roman"/>
              </a:rPr>
              <a:t>checking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80" dirty="0">
                <a:latin typeface="Times New Roman"/>
                <a:cs typeface="Times New Roman"/>
              </a:rPr>
              <a:t>entries </a:t>
            </a:r>
            <a:r>
              <a:rPr sz="2850" spc="-110" dirty="0">
                <a:latin typeface="Times New Roman"/>
                <a:cs typeface="Times New Roman"/>
              </a:rPr>
              <a:t>with </a:t>
            </a:r>
            <a:r>
              <a:rPr sz="2850" spc="-225" dirty="0">
                <a:latin typeface="Times New Roman"/>
                <a:cs typeface="Times New Roman"/>
              </a:rPr>
              <a:t>a </a:t>
            </a:r>
            <a:r>
              <a:rPr sz="2850" spc="-170" dirty="0">
                <a:latin typeface="Times New Roman"/>
                <a:cs typeface="Times New Roman"/>
              </a:rPr>
              <a:t>view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145" dirty="0">
                <a:latin typeface="Times New Roman"/>
                <a:cs typeface="Times New Roman"/>
              </a:rPr>
              <a:t>find </a:t>
            </a:r>
            <a:r>
              <a:rPr sz="2850" spc="-75" dirty="0">
                <a:latin typeface="Times New Roman"/>
                <a:cs typeface="Times New Roman"/>
              </a:rPr>
              <a:t>out </a:t>
            </a:r>
            <a:r>
              <a:rPr sz="2850" spc="-95" dirty="0">
                <a:latin typeface="Times New Roman"/>
                <a:cs typeface="Times New Roman"/>
              </a:rPr>
              <a:t>that 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120" dirty="0">
                <a:latin typeface="Times New Roman"/>
                <a:cs typeface="Times New Roman"/>
              </a:rPr>
              <a:t>transactions </a:t>
            </a:r>
            <a:r>
              <a:rPr sz="2850" spc="-150" dirty="0">
                <a:latin typeface="Times New Roman"/>
                <a:cs typeface="Times New Roman"/>
              </a:rPr>
              <a:t>which </a:t>
            </a:r>
            <a:r>
              <a:rPr sz="2850" spc="-110" dirty="0">
                <a:latin typeface="Times New Roman"/>
                <a:cs typeface="Times New Roman"/>
              </a:rPr>
              <a:t>are </a:t>
            </a:r>
            <a:r>
              <a:rPr sz="2850" spc="-65" dirty="0">
                <a:latin typeface="Times New Roman"/>
                <a:cs typeface="Times New Roman"/>
              </a:rPr>
              <a:t>not </a:t>
            </a:r>
            <a:r>
              <a:rPr sz="2850" spc="-100" dirty="0">
                <a:latin typeface="Times New Roman"/>
                <a:cs typeface="Times New Roman"/>
              </a:rPr>
              <a:t>related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00" dirty="0">
                <a:latin typeface="Times New Roman"/>
                <a:cs typeface="Times New Roman"/>
              </a:rPr>
              <a:t>concern </a:t>
            </a:r>
            <a:r>
              <a:rPr sz="2850" spc="-229" dirty="0">
                <a:latin typeface="Times New Roman"/>
                <a:cs typeface="Times New Roman"/>
              </a:rPr>
              <a:t>have </a:t>
            </a:r>
            <a:r>
              <a:rPr sz="2850" spc="-75" dirty="0">
                <a:latin typeface="Times New Roman"/>
                <a:cs typeface="Times New Roman"/>
              </a:rPr>
              <a:t>not </a:t>
            </a:r>
            <a:r>
              <a:rPr sz="2850" spc="-125" dirty="0">
                <a:latin typeface="Times New Roman"/>
                <a:cs typeface="Times New Roman"/>
              </a:rPr>
              <a:t>been </a:t>
            </a:r>
            <a:r>
              <a:rPr sz="2850" spc="-120" dirty="0">
                <a:latin typeface="Times New Roman"/>
                <a:cs typeface="Times New Roman"/>
              </a:rPr>
              <a:t> </a:t>
            </a:r>
            <a:r>
              <a:rPr sz="2850" spc="-90" dirty="0">
                <a:latin typeface="Times New Roman"/>
                <a:cs typeface="Times New Roman"/>
              </a:rPr>
              <a:t>recorded</a:t>
            </a:r>
            <a:r>
              <a:rPr sz="2850" spc="-110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in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books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75" dirty="0">
                <a:latin typeface="Times New Roman"/>
                <a:cs typeface="Times New Roman"/>
              </a:rPr>
              <a:t>of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account.</a:t>
            </a:r>
            <a:endParaRPr sz="2850">
              <a:latin typeface="Times New Roman"/>
              <a:cs typeface="Times New Roman"/>
            </a:endParaRPr>
          </a:p>
          <a:p>
            <a:pPr marL="314325" indent="-302260" algn="just">
              <a:lnSpc>
                <a:spcPct val="100000"/>
              </a:lnSpc>
              <a:spcBef>
                <a:spcPts val="675"/>
              </a:spcBef>
              <a:buClr>
                <a:srgbClr val="D34816"/>
              </a:buClr>
              <a:buSzPct val="84210"/>
              <a:buChar char="●"/>
              <a:tabLst>
                <a:tab pos="314960" algn="l"/>
              </a:tabLst>
            </a:pPr>
            <a:r>
              <a:rPr sz="2850" spc="-85" dirty="0">
                <a:latin typeface="Times New Roman"/>
                <a:cs typeface="Times New Roman"/>
              </a:rPr>
              <a:t>It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20" dirty="0">
                <a:latin typeface="Times New Roman"/>
                <a:cs typeface="Times New Roman"/>
              </a:rPr>
              <a:t>forms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90" dirty="0">
                <a:latin typeface="Times New Roman"/>
                <a:cs typeface="Times New Roman"/>
              </a:rPr>
              <a:t>basis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for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final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conclusion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45" dirty="0">
                <a:latin typeface="Times New Roman"/>
                <a:cs typeface="Times New Roman"/>
              </a:rPr>
              <a:t>to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be</a:t>
            </a:r>
            <a:r>
              <a:rPr sz="2850" spc="-105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drawn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220" dirty="0">
                <a:latin typeface="Times New Roman"/>
                <a:cs typeface="Times New Roman"/>
              </a:rPr>
              <a:t>by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the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auditor.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1543" y="6946392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862"/>
                </a:lnTo>
                <a:lnTo>
                  <a:pt x="163795" y="487165"/>
                </a:lnTo>
                <a:lnTo>
                  <a:pt x="124629" y="468545"/>
                </a:lnTo>
                <a:lnTo>
                  <a:pt x="89527" y="443716"/>
                </a:lnTo>
                <a:lnTo>
                  <a:pt x="59203" y="413392"/>
                </a:lnTo>
                <a:lnTo>
                  <a:pt x="34374" y="378290"/>
                </a:lnTo>
                <a:lnTo>
                  <a:pt x="15754" y="339124"/>
                </a:lnTo>
                <a:lnTo>
                  <a:pt x="4057" y="296609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6609" y="4057"/>
                </a:lnTo>
                <a:lnTo>
                  <a:pt x="339124" y="15754"/>
                </a:lnTo>
                <a:lnTo>
                  <a:pt x="378290" y="34374"/>
                </a:lnTo>
                <a:lnTo>
                  <a:pt x="413392" y="59203"/>
                </a:lnTo>
                <a:lnTo>
                  <a:pt x="443716" y="89527"/>
                </a:lnTo>
                <a:lnTo>
                  <a:pt x="468545" y="124629"/>
                </a:lnTo>
                <a:lnTo>
                  <a:pt x="487165" y="163795"/>
                </a:lnTo>
                <a:lnTo>
                  <a:pt x="498862" y="206310"/>
                </a:lnTo>
                <a:lnTo>
                  <a:pt x="502920" y="251460"/>
                </a:lnTo>
                <a:lnTo>
                  <a:pt x="498862" y="296609"/>
                </a:lnTo>
                <a:lnTo>
                  <a:pt x="487165" y="339124"/>
                </a:lnTo>
                <a:lnTo>
                  <a:pt x="468545" y="378290"/>
                </a:lnTo>
                <a:lnTo>
                  <a:pt x="443716" y="413392"/>
                </a:lnTo>
                <a:lnTo>
                  <a:pt x="413392" y="443716"/>
                </a:lnTo>
                <a:lnTo>
                  <a:pt x="378290" y="468545"/>
                </a:lnTo>
                <a:lnTo>
                  <a:pt x="339124" y="487165"/>
                </a:lnTo>
                <a:lnTo>
                  <a:pt x="296609" y="49886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89052" y="7077995"/>
            <a:ext cx="245745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-5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3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26187" y="472048"/>
            <a:ext cx="383984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u="heavy" spc="-75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u="heavy" spc="-54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y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p</a:t>
            </a:r>
            <a:r>
              <a:rPr u="heavy" spc="-14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u="heavy" spc="-3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</a:t>
            </a:r>
            <a:r>
              <a:rPr u="heavy" spc="-12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3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u="heavy" spc="-13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f</a:t>
            </a:r>
            <a:r>
              <a:rPr u="heavy" spc="-11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u="heavy" spc="-65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V</a:t>
            </a:r>
            <a:r>
              <a:rPr u="heavy" spc="-3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u="heavy" spc="-24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u</a:t>
            </a:r>
            <a:r>
              <a:rPr u="heavy" spc="-34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c</a:t>
            </a:r>
            <a:r>
              <a:rPr u="heavy" spc="-2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h</a:t>
            </a:r>
            <a:r>
              <a:rPr u="heavy" spc="-14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u="heavy" spc="-19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r</a:t>
            </a:r>
            <a:r>
              <a:rPr u="heavy" spc="-3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</a:t>
            </a:r>
          </a:p>
        </p:txBody>
      </p:sp>
      <p:sp>
        <p:nvSpPr>
          <p:cNvPr id="3" name="object 3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06927" y="1275073"/>
            <a:ext cx="9225280" cy="5758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4325" marR="17780" indent="-302260">
              <a:lnSpc>
                <a:spcPct val="100299"/>
              </a:lnSpc>
              <a:spcBef>
                <a:spcPts val="95"/>
              </a:spcBef>
              <a:buClr>
                <a:srgbClr val="D34816"/>
              </a:buClr>
              <a:buSzPct val="84210"/>
              <a:buFont typeface="Times New Roman"/>
              <a:buChar char="●"/>
              <a:tabLst>
                <a:tab pos="314325" algn="l"/>
                <a:tab pos="314960" algn="l"/>
              </a:tabLst>
            </a:pPr>
            <a:r>
              <a:rPr sz="2850" b="1" spc="-65" dirty="0">
                <a:latin typeface="Times New Roman"/>
                <a:cs typeface="Times New Roman"/>
              </a:rPr>
              <a:t>Primary </a:t>
            </a:r>
            <a:r>
              <a:rPr sz="2850" b="1" spc="-80" dirty="0">
                <a:latin typeface="Times New Roman"/>
                <a:cs typeface="Times New Roman"/>
              </a:rPr>
              <a:t>Voucher: </a:t>
            </a:r>
            <a:r>
              <a:rPr sz="2850" spc="-365" dirty="0">
                <a:latin typeface="Times New Roman"/>
                <a:cs typeface="Times New Roman"/>
              </a:rPr>
              <a:t>A</a:t>
            </a:r>
            <a:r>
              <a:rPr sz="2850" spc="-360" dirty="0">
                <a:latin typeface="Times New Roman"/>
                <a:cs typeface="Times New Roman"/>
              </a:rPr>
              <a:t> </a:t>
            </a:r>
            <a:r>
              <a:rPr sz="2850" spc="-50" dirty="0">
                <a:latin typeface="Times New Roman"/>
                <a:cs typeface="Times New Roman"/>
              </a:rPr>
              <a:t>written </a:t>
            </a:r>
            <a:r>
              <a:rPr sz="2850" spc="-145" dirty="0">
                <a:latin typeface="Times New Roman"/>
                <a:cs typeface="Times New Roman"/>
              </a:rPr>
              <a:t>evidence </a:t>
            </a:r>
            <a:r>
              <a:rPr sz="2850" spc="-130" dirty="0">
                <a:latin typeface="Times New Roman"/>
                <a:cs typeface="Times New Roman"/>
              </a:rPr>
              <a:t>in </a:t>
            </a:r>
            <a:r>
              <a:rPr sz="2850" spc="-120" dirty="0">
                <a:latin typeface="Times New Roman"/>
                <a:cs typeface="Times New Roman"/>
              </a:rPr>
              <a:t>original </a:t>
            </a:r>
            <a:r>
              <a:rPr sz="2850" spc="-180" dirty="0">
                <a:latin typeface="Times New Roman"/>
                <a:cs typeface="Times New Roman"/>
              </a:rPr>
              <a:t>is</a:t>
            </a:r>
            <a:r>
              <a:rPr sz="2850" spc="-175" dirty="0">
                <a:latin typeface="Times New Roman"/>
                <a:cs typeface="Times New Roman"/>
              </a:rPr>
              <a:t> said</a:t>
            </a:r>
            <a:r>
              <a:rPr sz="2850" spc="-170" dirty="0">
                <a:latin typeface="Times New Roman"/>
                <a:cs typeface="Times New Roman"/>
              </a:rPr>
              <a:t>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125" dirty="0">
                <a:latin typeface="Times New Roman"/>
                <a:cs typeface="Times New Roman"/>
              </a:rPr>
              <a:t>be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70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p</a:t>
            </a:r>
            <a:r>
              <a:rPr sz="2850" spc="75" dirty="0">
                <a:latin typeface="Times New Roman"/>
                <a:cs typeface="Times New Roman"/>
              </a:rPr>
              <a:t>r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65" dirty="0">
                <a:latin typeface="Times New Roman"/>
                <a:cs typeface="Times New Roman"/>
              </a:rPr>
              <a:t>m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45" dirty="0">
                <a:latin typeface="Times New Roman"/>
                <a:cs typeface="Times New Roman"/>
              </a:rPr>
              <a:t>r</a:t>
            </a:r>
            <a:r>
              <a:rPr sz="2850" spc="-235" dirty="0">
                <a:latin typeface="Times New Roman"/>
                <a:cs typeface="Times New Roman"/>
              </a:rPr>
              <a:t>y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315" dirty="0">
                <a:latin typeface="Times New Roman"/>
                <a:cs typeface="Times New Roman"/>
              </a:rPr>
              <a:t>v</a:t>
            </a:r>
            <a:r>
              <a:rPr sz="2850" spc="-114" dirty="0">
                <a:latin typeface="Times New Roman"/>
                <a:cs typeface="Times New Roman"/>
              </a:rPr>
              <a:t>ou</a:t>
            </a:r>
            <a:r>
              <a:rPr sz="2850" spc="-100" dirty="0">
                <a:latin typeface="Times New Roman"/>
                <a:cs typeface="Times New Roman"/>
              </a:rPr>
              <a:t>c</a:t>
            </a:r>
            <a:r>
              <a:rPr sz="2850" spc="-200" dirty="0">
                <a:latin typeface="Times New Roman"/>
                <a:cs typeface="Times New Roman"/>
              </a:rPr>
              <a:t>h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15" dirty="0">
                <a:latin typeface="Times New Roman"/>
                <a:cs typeface="Times New Roman"/>
              </a:rPr>
              <a:t>r</a:t>
            </a:r>
            <a:r>
              <a:rPr sz="2850" spc="120" dirty="0">
                <a:latin typeface="Times New Roman"/>
                <a:cs typeface="Times New Roman"/>
              </a:rPr>
              <a:t>,</a:t>
            </a:r>
            <a:r>
              <a:rPr sz="2850" spc="-180" dirty="0">
                <a:latin typeface="Times New Roman"/>
                <a:cs typeface="Times New Roman"/>
              </a:rPr>
              <a:t> </a:t>
            </a:r>
            <a:r>
              <a:rPr sz="2850" spc="-185" dirty="0">
                <a:latin typeface="Times New Roman"/>
                <a:cs typeface="Times New Roman"/>
              </a:rPr>
              <a:t>e</a:t>
            </a:r>
            <a:r>
              <a:rPr sz="2850" spc="110" dirty="0">
                <a:latin typeface="Times New Roman"/>
                <a:cs typeface="Times New Roman"/>
              </a:rPr>
              <a:t>.</a:t>
            </a:r>
            <a:r>
              <a:rPr sz="2850" spc="-484" dirty="0">
                <a:latin typeface="Times New Roman"/>
                <a:cs typeface="Times New Roman"/>
              </a:rPr>
              <a:t>g</a:t>
            </a:r>
            <a:r>
              <a:rPr sz="2850" spc="110" dirty="0">
                <a:latin typeface="Times New Roman"/>
                <a:cs typeface="Times New Roman"/>
              </a:rPr>
              <a:t>.</a:t>
            </a:r>
            <a:r>
              <a:rPr sz="2850" spc="120" dirty="0">
                <a:latin typeface="Times New Roman"/>
                <a:cs typeface="Times New Roman"/>
              </a:rPr>
              <a:t>,</a:t>
            </a:r>
            <a:r>
              <a:rPr sz="2850" spc="-15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75" dirty="0">
                <a:latin typeface="Times New Roman"/>
                <a:cs typeface="Times New Roman"/>
              </a:rPr>
              <a:t>n</a:t>
            </a:r>
            <a:r>
              <a:rPr sz="2850" spc="-315" dirty="0">
                <a:latin typeface="Times New Roman"/>
                <a:cs typeface="Times New Roman"/>
              </a:rPr>
              <a:t>v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30" dirty="0">
                <a:latin typeface="Times New Roman"/>
                <a:cs typeface="Times New Roman"/>
              </a:rPr>
              <a:t>r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pu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00" dirty="0">
                <a:latin typeface="Times New Roman"/>
                <a:cs typeface="Times New Roman"/>
              </a:rPr>
              <a:t>c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155" dirty="0">
                <a:latin typeface="Times New Roman"/>
                <a:cs typeface="Times New Roman"/>
              </a:rPr>
              <a:t>e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314325" marR="5080" indent="-302260">
              <a:lnSpc>
                <a:spcPct val="100400"/>
              </a:lnSpc>
              <a:spcBef>
                <a:spcPts val="660"/>
              </a:spcBef>
              <a:buClr>
                <a:srgbClr val="D34816"/>
              </a:buClr>
              <a:buSzPct val="84210"/>
              <a:buFont typeface="Times New Roman"/>
              <a:buChar char="●"/>
              <a:tabLst>
                <a:tab pos="314325" algn="l"/>
                <a:tab pos="314960" algn="l"/>
                <a:tab pos="1293495" algn="l"/>
              </a:tabLst>
            </a:pPr>
            <a:r>
              <a:rPr sz="2850" b="1" spc="-35" dirty="0">
                <a:latin typeface="Times New Roman"/>
                <a:cs typeface="Times New Roman"/>
              </a:rPr>
              <a:t>Collateral</a:t>
            </a:r>
            <a:r>
              <a:rPr sz="2850" b="1" spc="285" dirty="0">
                <a:latin typeface="Times New Roman"/>
                <a:cs typeface="Times New Roman"/>
              </a:rPr>
              <a:t> </a:t>
            </a:r>
            <a:r>
              <a:rPr sz="2850" b="1" spc="-75" dirty="0">
                <a:latin typeface="Times New Roman"/>
                <a:cs typeface="Times New Roman"/>
              </a:rPr>
              <a:t>Voucher:</a:t>
            </a:r>
            <a:r>
              <a:rPr sz="2850" b="1" spc="175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when</a:t>
            </a:r>
            <a:r>
              <a:rPr sz="2850" spc="27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</a:t>
            </a:r>
            <a:r>
              <a:rPr sz="2850" spc="305" dirty="0">
                <a:latin typeface="Times New Roman"/>
                <a:cs typeface="Times New Roman"/>
              </a:rPr>
              <a:t> </a:t>
            </a:r>
            <a:r>
              <a:rPr sz="2850" spc="-120" dirty="0">
                <a:latin typeface="Times New Roman"/>
                <a:cs typeface="Times New Roman"/>
              </a:rPr>
              <a:t>original</a:t>
            </a:r>
            <a:r>
              <a:rPr sz="2850" spc="290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voucher</a:t>
            </a:r>
            <a:r>
              <a:rPr sz="2850" spc="285" dirty="0">
                <a:latin typeface="Times New Roman"/>
                <a:cs typeface="Times New Roman"/>
              </a:rPr>
              <a:t> </a:t>
            </a:r>
            <a:r>
              <a:rPr sz="2850" spc="-180" dirty="0">
                <a:latin typeface="Times New Roman"/>
                <a:cs typeface="Times New Roman"/>
              </a:rPr>
              <a:t>is</a:t>
            </a:r>
            <a:r>
              <a:rPr sz="2850" spc="280" dirty="0">
                <a:latin typeface="Times New Roman"/>
                <a:cs typeface="Times New Roman"/>
              </a:rPr>
              <a:t> </a:t>
            </a:r>
            <a:r>
              <a:rPr sz="2850" spc="-75" dirty="0">
                <a:latin typeface="Times New Roman"/>
                <a:cs typeface="Times New Roman"/>
              </a:rPr>
              <a:t>not</a:t>
            </a:r>
            <a:r>
              <a:rPr sz="2850" spc="290" dirty="0">
                <a:latin typeface="Times New Roman"/>
                <a:cs typeface="Times New Roman"/>
              </a:rPr>
              <a:t> </a:t>
            </a:r>
            <a:r>
              <a:rPr sz="2850" spc="-165" dirty="0">
                <a:latin typeface="Times New Roman"/>
                <a:cs typeface="Times New Roman"/>
              </a:rPr>
              <a:t>available, </a:t>
            </a:r>
            <a:r>
              <a:rPr sz="2850" spc="-70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114" dirty="0">
                <a:latin typeface="Times New Roman"/>
                <a:cs typeface="Times New Roman"/>
              </a:rPr>
              <a:t>p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00" dirty="0">
                <a:latin typeface="Times New Roman"/>
                <a:cs typeface="Times New Roman"/>
              </a:rPr>
              <a:t>h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p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114" dirty="0">
                <a:latin typeface="Times New Roman"/>
                <a:cs typeface="Times New Roman"/>
              </a:rPr>
              <a:t>du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114" dirty="0">
                <a:latin typeface="Times New Roman"/>
                <a:cs typeface="Times New Roman"/>
              </a:rPr>
              <a:t>uppo</a:t>
            </a:r>
            <a:r>
              <a:rPr sz="2850" spc="100" dirty="0">
                <a:latin typeface="Times New Roman"/>
                <a:cs typeface="Times New Roman"/>
              </a:rPr>
              <a:t>r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70"/>
              </a:spcBef>
              <a:buClr>
                <a:srgbClr val="D34816"/>
              </a:buClr>
              <a:buSzPct val="84210"/>
              <a:buFont typeface="Times New Roman"/>
              <a:buChar char="●"/>
              <a:tabLst>
                <a:tab pos="314325" algn="l"/>
                <a:tab pos="314960" algn="l"/>
              </a:tabLst>
            </a:pPr>
            <a:r>
              <a:rPr sz="2850" b="1" spc="-45" dirty="0">
                <a:latin typeface="Times New Roman"/>
                <a:cs typeface="Times New Roman"/>
              </a:rPr>
              <a:t>Some</a:t>
            </a:r>
            <a:r>
              <a:rPr sz="2850" b="1" spc="-65" dirty="0">
                <a:latin typeface="Times New Roman"/>
                <a:cs typeface="Times New Roman"/>
              </a:rPr>
              <a:t> </a:t>
            </a:r>
            <a:r>
              <a:rPr sz="2850" b="1" spc="25" dirty="0">
                <a:latin typeface="Times New Roman"/>
                <a:cs typeface="Times New Roman"/>
              </a:rPr>
              <a:t>of</a:t>
            </a:r>
            <a:r>
              <a:rPr sz="2850" b="1" spc="-70" dirty="0">
                <a:latin typeface="Times New Roman"/>
                <a:cs typeface="Times New Roman"/>
              </a:rPr>
              <a:t> </a:t>
            </a:r>
            <a:r>
              <a:rPr sz="2850" b="1" spc="45" dirty="0">
                <a:latin typeface="Times New Roman"/>
                <a:cs typeface="Times New Roman"/>
              </a:rPr>
              <a:t>the</a:t>
            </a:r>
            <a:r>
              <a:rPr sz="2850" b="1" spc="-65" dirty="0">
                <a:latin typeface="Times New Roman"/>
                <a:cs typeface="Times New Roman"/>
              </a:rPr>
              <a:t> </a:t>
            </a:r>
            <a:r>
              <a:rPr sz="2850" b="1" spc="10" dirty="0">
                <a:latin typeface="Times New Roman"/>
                <a:cs typeface="Times New Roman"/>
              </a:rPr>
              <a:t>examples</a:t>
            </a:r>
            <a:r>
              <a:rPr sz="2850" b="1" spc="-20" dirty="0">
                <a:latin typeface="Times New Roman"/>
                <a:cs typeface="Times New Roman"/>
              </a:rPr>
              <a:t> </a:t>
            </a:r>
            <a:r>
              <a:rPr sz="2850" b="1" spc="25" dirty="0">
                <a:latin typeface="Times New Roman"/>
                <a:cs typeface="Times New Roman"/>
              </a:rPr>
              <a:t>of</a:t>
            </a:r>
            <a:r>
              <a:rPr sz="2850" b="1" spc="-70" dirty="0">
                <a:latin typeface="Times New Roman"/>
                <a:cs typeface="Times New Roman"/>
              </a:rPr>
              <a:t> </a:t>
            </a:r>
            <a:r>
              <a:rPr sz="2850" b="1" spc="15" dirty="0">
                <a:latin typeface="Times New Roman"/>
                <a:cs typeface="Times New Roman"/>
              </a:rPr>
              <a:t>vouchers</a:t>
            </a:r>
            <a:endParaRPr sz="2850">
              <a:latin typeface="Times New Roman"/>
              <a:cs typeface="Times New Roman"/>
            </a:endParaRPr>
          </a:p>
          <a:p>
            <a:pPr marL="314325" marR="5715" indent="-302260">
              <a:lnSpc>
                <a:spcPct val="100299"/>
              </a:lnSpc>
              <a:spcBef>
                <a:spcPts val="660"/>
              </a:spcBef>
              <a:tabLst>
                <a:tab pos="949325" algn="l"/>
                <a:tab pos="2419985" algn="l"/>
                <a:tab pos="3566160" algn="l"/>
                <a:tab pos="4634865" algn="l"/>
                <a:tab pos="5149850" algn="l"/>
                <a:tab pos="6517005" algn="l"/>
                <a:tab pos="8060690" algn="l"/>
              </a:tabLst>
            </a:pPr>
            <a:r>
              <a:rPr sz="2850" b="1" i="1" spc="-395" dirty="0">
                <a:latin typeface="Times New Roman"/>
                <a:cs typeface="Times New Roman"/>
              </a:rPr>
              <a:t>C</a:t>
            </a:r>
            <a:r>
              <a:rPr sz="2850" b="1" i="1" dirty="0">
                <a:latin typeface="Times New Roman"/>
                <a:cs typeface="Times New Roman"/>
              </a:rPr>
              <a:t>a</a:t>
            </a:r>
            <a:r>
              <a:rPr sz="2850" b="1" i="1" spc="-145" dirty="0">
                <a:latin typeface="Times New Roman"/>
                <a:cs typeface="Times New Roman"/>
              </a:rPr>
              <a:t>s</a:t>
            </a:r>
            <a:r>
              <a:rPr sz="2850" b="1" i="1" spc="-130" dirty="0">
                <a:latin typeface="Times New Roman"/>
                <a:cs typeface="Times New Roman"/>
              </a:rPr>
              <a:t>h</a:t>
            </a:r>
            <a:r>
              <a:rPr sz="2850" b="1" i="1" dirty="0">
                <a:latin typeface="Times New Roman"/>
                <a:cs typeface="Times New Roman"/>
              </a:rPr>
              <a:t>	</a:t>
            </a:r>
            <a:r>
              <a:rPr sz="2850" b="1" i="1" spc="-60" dirty="0">
                <a:latin typeface="Times New Roman"/>
                <a:cs typeface="Times New Roman"/>
              </a:rPr>
              <a:t>r</a:t>
            </a:r>
            <a:r>
              <a:rPr sz="2850" b="1" i="1" spc="-100" dirty="0">
                <a:latin typeface="Times New Roman"/>
                <a:cs typeface="Times New Roman"/>
              </a:rPr>
              <a:t>e</a:t>
            </a:r>
            <a:r>
              <a:rPr sz="2850" b="1" i="1" spc="-270" dirty="0">
                <a:latin typeface="Times New Roman"/>
                <a:cs typeface="Times New Roman"/>
              </a:rPr>
              <a:t>c</a:t>
            </a:r>
            <a:r>
              <a:rPr sz="2850" b="1" i="1" spc="-100" dirty="0">
                <a:latin typeface="Times New Roman"/>
                <a:cs typeface="Times New Roman"/>
              </a:rPr>
              <a:t>e</a:t>
            </a:r>
            <a:r>
              <a:rPr sz="2850" b="1" i="1" spc="5" dirty="0">
                <a:latin typeface="Times New Roman"/>
                <a:cs typeface="Times New Roman"/>
              </a:rPr>
              <a:t>i</a:t>
            </a:r>
            <a:r>
              <a:rPr sz="2850" b="1" i="1" spc="-30" dirty="0">
                <a:latin typeface="Times New Roman"/>
                <a:cs typeface="Times New Roman"/>
              </a:rPr>
              <a:t>p</a:t>
            </a:r>
            <a:r>
              <a:rPr sz="2850" b="1" i="1" spc="145" dirty="0">
                <a:latin typeface="Times New Roman"/>
                <a:cs typeface="Times New Roman"/>
              </a:rPr>
              <a:t>t</a:t>
            </a:r>
            <a:r>
              <a:rPr sz="2850" b="1" i="1" spc="-120" dirty="0">
                <a:latin typeface="Times New Roman"/>
                <a:cs typeface="Times New Roman"/>
              </a:rPr>
              <a:t>s</a:t>
            </a:r>
            <a:r>
              <a:rPr sz="2850" b="1" i="1" spc="90" dirty="0">
                <a:latin typeface="Times New Roman"/>
                <a:cs typeface="Times New Roman"/>
              </a:rPr>
              <a:t>-</a:t>
            </a:r>
            <a:r>
              <a:rPr sz="2850" b="1" i="1" dirty="0">
                <a:latin typeface="Times New Roman"/>
                <a:cs typeface="Times New Roman"/>
              </a:rPr>
              <a:t>	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45" dirty="0">
                <a:latin typeface="Times New Roman"/>
                <a:cs typeface="Times New Roman"/>
              </a:rPr>
              <a:t>r</a:t>
            </a:r>
            <a:r>
              <a:rPr sz="2850" spc="-175" dirty="0">
                <a:latin typeface="Times New Roman"/>
                <a:cs typeface="Times New Roman"/>
              </a:rPr>
              <a:t>b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114" dirty="0">
                <a:latin typeface="Times New Roman"/>
                <a:cs typeface="Times New Roman"/>
              </a:rPr>
              <a:t>p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5" dirty="0">
                <a:latin typeface="Times New Roman"/>
                <a:cs typeface="Times New Roman"/>
              </a:rPr>
              <a:t>r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85" dirty="0">
                <a:latin typeface="Times New Roman"/>
                <a:cs typeface="Times New Roman"/>
              </a:rPr>
              <a:t>c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45" dirty="0">
                <a:latin typeface="Times New Roman"/>
                <a:cs typeface="Times New Roman"/>
              </a:rPr>
              <a:t>p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00" dirty="0">
                <a:latin typeface="Times New Roman"/>
                <a:cs typeface="Times New Roman"/>
              </a:rPr>
              <a:t>s</a:t>
            </a:r>
            <a:r>
              <a:rPr sz="2850" spc="120" dirty="0">
                <a:latin typeface="Times New Roman"/>
                <a:cs typeface="Times New Roman"/>
              </a:rPr>
              <a:t>,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60" dirty="0">
                <a:latin typeface="Times New Roman"/>
                <a:cs typeface="Times New Roman"/>
              </a:rPr>
              <a:t>t</a:t>
            </a:r>
            <a:r>
              <a:rPr sz="2850" spc="45" dirty="0">
                <a:latin typeface="Times New Roman"/>
                <a:cs typeface="Times New Roman"/>
              </a:rPr>
              <a:t>r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120" dirty="0">
                <a:latin typeface="Times New Roman"/>
                <a:cs typeface="Times New Roman"/>
              </a:rPr>
              <a:t>,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65" dirty="0">
                <a:latin typeface="Times New Roman"/>
                <a:cs typeface="Times New Roman"/>
              </a:rPr>
              <a:t>m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nu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120" dirty="0">
                <a:latin typeface="Times New Roman"/>
                <a:cs typeface="Times New Roman"/>
              </a:rPr>
              <a:t>,  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100" dirty="0">
                <a:latin typeface="Times New Roman"/>
                <a:cs typeface="Times New Roman"/>
              </a:rPr>
              <a:t>r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114" dirty="0">
                <a:latin typeface="Times New Roman"/>
                <a:cs typeface="Times New Roman"/>
              </a:rPr>
              <a:t>pond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105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85" dirty="0">
                <a:latin typeface="Times New Roman"/>
                <a:cs typeface="Times New Roman"/>
              </a:rPr>
              <a:t>c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314325" marR="5080" indent="-302260">
              <a:lnSpc>
                <a:spcPct val="100299"/>
              </a:lnSpc>
              <a:spcBef>
                <a:spcPts val="665"/>
              </a:spcBef>
              <a:tabLst>
                <a:tab pos="861060" algn="l"/>
                <a:tab pos="2486025" algn="l"/>
                <a:tab pos="3665220" algn="l"/>
                <a:tab pos="4343400" algn="l"/>
                <a:tab pos="5551170" algn="l"/>
                <a:tab pos="6508750" algn="l"/>
                <a:tab pos="7350125" algn="l"/>
                <a:tab pos="8394700" algn="l"/>
              </a:tabLst>
            </a:pPr>
            <a:r>
              <a:rPr sz="2850" b="1" i="1" spc="-395" dirty="0">
                <a:latin typeface="Times New Roman"/>
                <a:cs typeface="Times New Roman"/>
              </a:rPr>
              <a:t>C</a:t>
            </a:r>
            <a:r>
              <a:rPr sz="2850" b="1" i="1" dirty="0">
                <a:latin typeface="Times New Roman"/>
                <a:cs typeface="Times New Roman"/>
              </a:rPr>
              <a:t>a</a:t>
            </a:r>
            <a:r>
              <a:rPr sz="2850" b="1" i="1" spc="-145" dirty="0">
                <a:latin typeface="Times New Roman"/>
                <a:cs typeface="Times New Roman"/>
              </a:rPr>
              <a:t>s</a:t>
            </a:r>
            <a:r>
              <a:rPr sz="2850" b="1" i="1" spc="-130" dirty="0">
                <a:latin typeface="Times New Roman"/>
                <a:cs typeface="Times New Roman"/>
              </a:rPr>
              <a:t>h</a:t>
            </a:r>
            <a:r>
              <a:rPr sz="2850" b="1" i="1" dirty="0">
                <a:latin typeface="Times New Roman"/>
                <a:cs typeface="Times New Roman"/>
              </a:rPr>
              <a:t>	</a:t>
            </a:r>
            <a:r>
              <a:rPr sz="2850" b="1" i="1" spc="-290" dirty="0">
                <a:latin typeface="Times New Roman"/>
                <a:cs typeface="Times New Roman"/>
              </a:rPr>
              <a:t>P</a:t>
            </a:r>
            <a:r>
              <a:rPr sz="2850" b="1" i="1" spc="-90" dirty="0">
                <a:latin typeface="Times New Roman"/>
                <a:cs typeface="Times New Roman"/>
              </a:rPr>
              <a:t>a</a:t>
            </a:r>
            <a:r>
              <a:rPr sz="2850" b="1" i="1" spc="-70" dirty="0">
                <a:latin typeface="Times New Roman"/>
                <a:cs typeface="Times New Roman"/>
              </a:rPr>
              <a:t>y</a:t>
            </a:r>
            <a:r>
              <a:rPr sz="2850" b="1" i="1" spc="-195" dirty="0">
                <a:latin typeface="Times New Roman"/>
                <a:cs typeface="Times New Roman"/>
              </a:rPr>
              <a:t>m</a:t>
            </a:r>
            <a:r>
              <a:rPr sz="2850" b="1" i="1" spc="-100" dirty="0">
                <a:latin typeface="Times New Roman"/>
                <a:cs typeface="Times New Roman"/>
              </a:rPr>
              <a:t>e</a:t>
            </a:r>
            <a:r>
              <a:rPr sz="2850" b="1" i="1" spc="-130" dirty="0">
                <a:latin typeface="Times New Roman"/>
                <a:cs typeface="Times New Roman"/>
              </a:rPr>
              <a:t>n</a:t>
            </a:r>
            <a:r>
              <a:rPr sz="2850" b="1" i="1" spc="145" dirty="0">
                <a:latin typeface="Times New Roman"/>
                <a:cs typeface="Times New Roman"/>
              </a:rPr>
              <a:t>t</a:t>
            </a:r>
            <a:r>
              <a:rPr sz="2850" b="1" i="1" spc="-114" dirty="0">
                <a:latin typeface="Times New Roman"/>
                <a:cs typeface="Times New Roman"/>
              </a:rPr>
              <a:t>s</a:t>
            </a:r>
            <a:r>
              <a:rPr sz="2850" spc="-60" dirty="0">
                <a:latin typeface="Times New Roman"/>
                <a:cs typeface="Times New Roman"/>
              </a:rPr>
              <a:t>-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315" dirty="0">
                <a:latin typeface="Times New Roman"/>
                <a:cs typeface="Times New Roman"/>
              </a:rPr>
              <a:t>v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55" dirty="0">
                <a:latin typeface="Times New Roman"/>
                <a:cs typeface="Times New Roman"/>
              </a:rPr>
              <a:t>e</a:t>
            </a:r>
            <a:r>
              <a:rPr sz="2850" spc="120" dirty="0">
                <a:latin typeface="Times New Roman"/>
                <a:cs typeface="Times New Roman"/>
              </a:rPr>
              <a:t>,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45" dirty="0">
                <a:latin typeface="Times New Roman"/>
                <a:cs typeface="Times New Roman"/>
              </a:rPr>
              <a:t>b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ll</a:t>
            </a:r>
            <a:r>
              <a:rPr sz="2850" spc="120" dirty="0">
                <a:latin typeface="Times New Roman"/>
                <a:cs typeface="Times New Roman"/>
              </a:rPr>
              <a:t>,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14" dirty="0">
                <a:latin typeface="Times New Roman"/>
                <a:cs typeface="Times New Roman"/>
              </a:rPr>
              <a:t>d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65" dirty="0">
                <a:latin typeface="Times New Roman"/>
                <a:cs typeface="Times New Roman"/>
              </a:rPr>
              <a:t>m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14" dirty="0">
                <a:latin typeface="Times New Roman"/>
                <a:cs typeface="Times New Roman"/>
              </a:rPr>
              <a:t>no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120" dirty="0">
                <a:latin typeface="Times New Roman"/>
                <a:cs typeface="Times New Roman"/>
              </a:rPr>
              <a:t>,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75" dirty="0">
                <a:latin typeface="Times New Roman"/>
                <a:cs typeface="Times New Roman"/>
              </a:rPr>
              <a:t>w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229" dirty="0">
                <a:latin typeface="Times New Roman"/>
                <a:cs typeface="Times New Roman"/>
              </a:rPr>
              <a:t>g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200" dirty="0">
                <a:latin typeface="Times New Roman"/>
                <a:cs typeface="Times New Roman"/>
              </a:rPr>
              <a:t>h</a:t>
            </a:r>
            <a:r>
              <a:rPr sz="2850" spc="-100" dirty="0">
                <a:latin typeface="Times New Roman"/>
                <a:cs typeface="Times New Roman"/>
              </a:rPr>
              <a:t>ee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120" dirty="0">
                <a:latin typeface="Times New Roman"/>
                <a:cs typeface="Times New Roman"/>
              </a:rPr>
              <a:t>,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l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75" dirty="0">
                <a:latin typeface="Times New Roman"/>
                <a:cs typeface="Times New Roman"/>
              </a:rPr>
              <a:t>r</a:t>
            </a:r>
            <a:r>
              <a:rPr sz="2850" spc="-515" dirty="0">
                <a:latin typeface="Times New Roman"/>
                <a:cs typeface="Times New Roman"/>
              </a:rPr>
              <a:t>y</a:t>
            </a:r>
            <a:r>
              <a:rPr sz="2850" spc="120" dirty="0">
                <a:latin typeface="Times New Roman"/>
                <a:cs typeface="Times New Roman"/>
              </a:rPr>
              <a:t>,  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-170" dirty="0">
                <a:latin typeface="Times New Roman"/>
                <a:cs typeface="Times New Roman"/>
              </a:rPr>
              <a:t>g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15" dirty="0">
                <a:latin typeface="Times New Roman"/>
                <a:cs typeface="Times New Roman"/>
              </a:rPr>
              <a:t>r</a:t>
            </a:r>
            <a:r>
              <a:rPr sz="2850" spc="120" dirty="0">
                <a:latin typeface="Times New Roman"/>
                <a:cs typeface="Times New Roman"/>
              </a:rPr>
              <a:t>,</a:t>
            </a:r>
            <a:r>
              <a:rPr sz="2850" spc="-180" dirty="0">
                <a:latin typeface="Times New Roman"/>
                <a:cs typeface="Times New Roman"/>
              </a:rPr>
              <a:t> </a:t>
            </a:r>
            <a:r>
              <a:rPr sz="2850" spc="-185" dirty="0">
                <a:latin typeface="Times New Roman"/>
                <a:cs typeface="Times New Roman"/>
              </a:rPr>
              <a:t>c</a:t>
            </a:r>
            <a:r>
              <a:rPr sz="2850" spc="-114" dirty="0">
                <a:latin typeface="Times New Roman"/>
                <a:cs typeface="Times New Roman"/>
              </a:rPr>
              <a:t>on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85" dirty="0">
                <a:latin typeface="Times New Roman"/>
                <a:cs typeface="Times New Roman"/>
              </a:rPr>
              <a:t>c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85" dirty="0">
                <a:latin typeface="Times New Roman"/>
                <a:cs typeface="Times New Roman"/>
              </a:rPr>
              <a:t>c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314325" marR="19050" indent="-302260">
              <a:lnSpc>
                <a:spcPct val="100299"/>
              </a:lnSpc>
              <a:spcBef>
                <a:spcPts val="660"/>
              </a:spcBef>
              <a:tabLst>
                <a:tab pos="1697355" algn="l"/>
                <a:tab pos="3768725" algn="l"/>
                <a:tab pos="4831080" algn="l"/>
                <a:tab pos="6692265" algn="l"/>
                <a:tab pos="7101840" algn="l"/>
                <a:tab pos="8103234" algn="l"/>
              </a:tabLst>
            </a:pPr>
            <a:r>
              <a:rPr sz="2850" b="1" i="1" spc="-114" dirty="0">
                <a:latin typeface="Times New Roman"/>
                <a:cs typeface="Times New Roman"/>
              </a:rPr>
              <a:t>P</a:t>
            </a:r>
            <a:r>
              <a:rPr sz="2850" b="1" i="1" spc="-130" dirty="0">
                <a:latin typeface="Times New Roman"/>
                <a:cs typeface="Times New Roman"/>
              </a:rPr>
              <a:t>u</a:t>
            </a:r>
            <a:r>
              <a:rPr sz="2850" b="1" i="1" spc="-60" dirty="0">
                <a:latin typeface="Times New Roman"/>
                <a:cs typeface="Times New Roman"/>
              </a:rPr>
              <a:t>r</a:t>
            </a:r>
            <a:r>
              <a:rPr sz="2850" b="1" i="1" spc="-240" dirty="0">
                <a:latin typeface="Times New Roman"/>
                <a:cs typeface="Times New Roman"/>
              </a:rPr>
              <a:t>c</a:t>
            </a:r>
            <a:r>
              <a:rPr sz="2850" b="1" i="1" spc="-130" dirty="0">
                <a:latin typeface="Times New Roman"/>
                <a:cs typeface="Times New Roman"/>
              </a:rPr>
              <a:t>h</a:t>
            </a:r>
            <a:r>
              <a:rPr sz="2850" b="1" i="1" dirty="0">
                <a:latin typeface="Times New Roman"/>
                <a:cs typeface="Times New Roman"/>
              </a:rPr>
              <a:t>a</a:t>
            </a:r>
            <a:r>
              <a:rPr sz="2850" b="1" i="1" spc="-145" dirty="0">
                <a:latin typeface="Times New Roman"/>
                <a:cs typeface="Times New Roman"/>
              </a:rPr>
              <a:t>s</a:t>
            </a:r>
            <a:r>
              <a:rPr sz="2850" b="1" i="1" spc="-100" dirty="0">
                <a:latin typeface="Times New Roman"/>
                <a:cs typeface="Times New Roman"/>
              </a:rPr>
              <a:t>e</a:t>
            </a:r>
            <a:r>
              <a:rPr sz="2850" b="1" i="1" spc="-125" dirty="0">
                <a:latin typeface="Times New Roman"/>
                <a:cs typeface="Times New Roman"/>
              </a:rPr>
              <a:t>s</a:t>
            </a:r>
            <a:r>
              <a:rPr sz="2850" spc="-60" dirty="0">
                <a:latin typeface="Times New Roman"/>
                <a:cs typeface="Times New Roman"/>
              </a:rPr>
              <a:t>-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75" dirty="0">
                <a:latin typeface="Times New Roman"/>
                <a:cs typeface="Times New Roman"/>
              </a:rPr>
              <a:t>n</a:t>
            </a:r>
            <a:r>
              <a:rPr sz="2850" spc="-315" dirty="0">
                <a:latin typeface="Times New Roman"/>
                <a:cs typeface="Times New Roman"/>
              </a:rPr>
              <a:t>v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55" dirty="0">
                <a:latin typeface="Times New Roman"/>
                <a:cs typeface="Times New Roman"/>
              </a:rPr>
              <a:t>e</a:t>
            </a:r>
            <a:r>
              <a:rPr sz="2850" spc="120" dirty="0">
                <a:latin typeface="Times New Roman"/>
                <a:cs typeface="Times New Roman"/>
              </a:rPr>
              <a:t>,</a:t>
            </a:r>
            <a:r>
              <a:rPr sz="2850" spc="335" dirty="0">
                <a:latin typeface="Times New Roman"/>
                <a:cs typeface="Times New Roman"/>
              </a:rPr>
              <a:t> </a:t>
            </a:r>
            <a:r>
              <a:rPr sz="2850" spc="-229" dirty="0">
                <a:latin typeface="Times New Roman"/>
                <a:cs typeface="Times New Roman"/>
              </a:rPr>
              <a:t>g</a:t>
            </a:r>
            <a:r>
              <a:rPr sz="2850" spc="-114" dirty="0">
                <a:latin typeface="Times New Roman"/>
                <a:cs typeface="Times New Roman"/>
              </a:rPr>
              <a:t>oo</a:t>
            </a:r>
            <a:r>
              <a:rPr sz="2850" spc="-145" dirty="0">
                <a:latin typeface="Times New Roman"/>
                <a:cs typeface="Times New Roman"/>
              </a:rPr>
              <a:t>d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175" dirty="0">
                <a:latin typeface="Times New Roman"/>
                <a:cs typeface="Times New Roman"/>
              </a:rPr>
              <a:t>w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45" dirty="0">
                <a:latin typeface="Times New Roman"/>
                <a:cs typeface="Times New Roman"/>
              </a:rPr>
              <a:t>r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45" dirty="0">
                <a:latin typeface="Times New Roman"/>
                <a:cs typeface="Times New Roman"/>
              </a:rPr>
              <a:t>b</a:t>
            </a:r>
            <a:r>
              <a:rPr sz="2850" spc="-114" dirty="0">
                <a:latin typeface="Times New Roman"/>
                <a:cs typeface="Times New Roman"/>
              </a:rPr>
              <a:t>oo</a:t>
            </a:r>
            <a:r>
              <a:rPr sz="2850" spc="-200" dirty="0">
                <a:latin typeface="Times New Roman"/>
                <a:cs typeface="Times New Roman"/>
              </a:rPr>
              <a:t>k</a:t>
            </a:r>
            <a:r>
              <a:rPr sz="2850" spc="120" dirty="0">
                <a:latin typeface="Times New Roman"/>
                <a:cs typeface="Times New Roman"/>
              </a:rPr>
              <a:t>,</a:t>
            </a:r>
            <a:r>
              <a:rPr sz="2850" spc="33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14" dirty="0">
                <a:latin typeface="Times New Roman"/>
                <a:cs typeface="Times New Roman"/>
              </a:rPr>
              <a:t>op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14" dirty="0">
                <a:latin typeface="Times New Roman"/>
                <a:cs typeface="Times New Roman"/>
              </a:rPr>
              <a:t>d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75" dirty="0">
                <a:latin typeface="Times New Roman"/>
                <a:cs typeface="Times New Roman"/>
              </a:rPr>
              <a:t>r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5" dirty="0">
                <a:latin typeface="Times New Roman"/>
                <a:cs typeface="Times New Roman"/>
              </a:rPr>
              <a:t>r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-110" dirty="0">
                <a:latin typeface="Times New Roman"/>
                <a:cs typeface="Times New Roman"/>
              </a:rPr>
              <a:t>i</a:t>
            </a:r>
            <a:r>
              <a:rPr sz="2850" spc="-315" dirty="0">
                <a:latin typeface="Times New Roman"/>
                <a:cs typeface="Times New Roman"/>
              </a:rPr>
              <a:t>v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-80" dirty="0">
                <a:latin typeface="Times New Roman"/>
                <a:cs typeface="Times New Roman"/>
              </a:rPr>
              <a:t>d  </a:t>
            </a:r>
            <a:r>
              <a:rPr sz="2850" spc="-35" dirty="0">
                <a:latin typeface="Times New Roman"/>
                <a:cs typeface="Times New Roman"/>
              </a:rPr>
              <a:t>etc.</a:t>
            </a:r>
            <a:endParaRPr sz="2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850" b="1" i="1" spc="-110" dirty="0">
                <a:latin typeface="Times New Roman"/>
                <a:cs typeface="Times New Roman"/>
              </a:rPr>
              <a:t>Sales</a:t>
            </a:r>
            <a:r>
              <a:rPr sz="2850" b="1" i="1" spc="-100" dirty="0">
                <a:latin typeface="Times New Roman"/>
                <a:cs typeface="Times New Roman"/>
              </a:rPr>
              <a:t> </a:t>
            </a:r>
            <a:r>
              <a:rPr sz="2850" dirty="0">
                <a:latin typeface="Times New Roman"/>
                <a:cs typeface="Times New Roman"/>
              </a:rPr>
              <a:t>–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copies</a:t>
            </a:r>
            <a:r>
              <a:rPr sz="2850" spc="-9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invoices,</a:t>
            </a:r>
            <a:r>
              <a:rPr sz="2850" spc="-150" dirty="0">
                <a:latin typeface="Times New Roman"/>
                <a:cs typeface="Times New Roman"/>
              </a:rPr>
              <a:t> </a:t>
            </a:r>
            <a:r>
              <a:rPr sz="2850" spc="-75" dirty="0">
                <a:latin typeface="Times New Roman"/>
                <a:cs typeface="Times New Roman"/>
              </a:rPr>
              <a:t>orders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received,</a:t>
            </a:r>
            <a:r>
              <a:rPr sz="2850" spc="-204" dirty="0">
                <a:latin typeface="Times New Roman"/>
                <a:cs typeface="Times New Roman"/>
              </a:rPr>
              <a:t> </a:t>
            </a:r>
            <a:r>
              <a:rPr sz="2850" spc="-165" dirty="0">
                <a:latin typeface="Times New Roman"/>
                <a:cs typeface="Times New Roman"/>
              </a:rPr>
              <a:t>goods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outward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90" dirty="0">
                <a:latin typeface="Times New Roman"/>
                <a:cs typeface="Times New Roman"/>
              </a:rPr>
              <a:t>book,</a:t>
            </a:r>
            <a:r>
              <a:rPr sz="2850" spc="-204" dirty="0">
                <a:latin typeface="Times New Roman"/>
                <a:cs typeface="Times New Roman"/>
              </a:rPr>
              <a:t> </a:t>
            </a:r>
            <a:r>
              <a:rPr sz="2850" spc="-35" dirty="0">
                <a:latin typeface="Times New Roman"/>
                <a:cs typeface="Times New Roman"/>
              </a:rPr>
              <a:t>etc.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1543" y="6946392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862"/>
                </a:lnTo>
                <a:lnTo>
                  <a:pt x="163795" y="487165"/>
                </a:lnTo>
                <a:lnTo>
                  <a:pt x="124629" y="468545"/>
                </a:lnTo>
                <a:lnTo>
                  <a:pt x="89527" y="443716"/>
                </a:lnTo>
                <a:lnTo>
                  <a:pt x="59203" y="413392"/>
                </a:lnTo>
                <a:lnTo>
                  <a:pt x="34374" y="378290"/>
                </a:lnTo>
                <a:lnTo>
                  <a:pt x="15754" y="339124"/>
                </a:lnTo>
                <a:lnTo>
                  <a:pt x="4057" y="296609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6609" y="4057"/>
                </a:lnTo>
                <a:lnTo>
                  <a:pt x="339124" y="15754"/>
                </a:lnTo>
                <a:lnTo>
                  <a:pt x="378290" y="34374"/>
                </a:lnTo>
                <a:lnTo>
                  <a:pt x="413392" y="59203"/>
                </a:lnTo>
                <a:lnTo>
                  <a:pt x="443716" y="89527"/>
                </a:lnTo>
                <a:lnTo>
                  <a:pt x="468545" y="124629"/>
                </a:lnTo>
                <a:lnTo>
                  <a:pt x="487165" y="163795"/>
                </a:lnTo>
                <a:lnTo>
                  <a:pt x="498862" y="206310"/>
                </a:lnTo>
                <a:lnTo>
                  <a:pt x="502920" y="251460"/>
                </a:lnTo>
                <a:lnTo>
                  <a:pt x="498862" y="296609"/>
                </a:lnTo>
                <a:lnTo>
                  <a:pt x="487165" y="339124"/>
                </a:lnTo>
                <a:lnTo>
                  <a:pt x="468545" y="378290"/>
                </a:lnTo>
                <a:lnTo>
                  <a:pt x="443716" y="413392"/>
                </a:lnTo>
                <a:lnTo>
                  <a:pt x="413392" y="443716"/>
                </a:lnTo>
                <a:lnTo>
                  <a:pt x="378290" y="468545"/>
                </a:lnTo>
                <a:lnTo>
                  <a:pt x="339124" y="487165"/>
                </a:lnTo>
                <a:lnTo>
                  <a:pt x="296609" y="49886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84479" y="7077995"/>
            <a:ext cx="255270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3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2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9419" y="487071"/>
            <a:ext cx="738822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heavy" spc="-74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V</a:t>
            </a:r>
            <a:r>
              <a:rPr sz="4400" u="heavy" spc="-4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sz="4400" u="heavy" spc="-2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u</a:t>
            </a:r>
            <a:r>
              <a:rPr sz="4400" u="heavy" spc="-43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c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h</a:t>
            </a:r>
            <a:r>
              <a:rPr sz="4400" u="heavy" spc="-2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sz="4400" u="heavy" spc="-2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sz="4400" u="heavy" spc="-52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g</a:t>
            </a:r>
            <a:r>
              <a:rPr sz="4400" u="heavy" spc="-17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23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f</a:t>
            </a:r>
            <a:r>
              <a:rPr sz="4400" u="heavy" spc="-4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sz="4400" u="heavy" spc="-26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r</a:t>
            </a:r>
            <a:r>
              <a:rPr sz="4400" u="heavy" spc="-16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5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C</a:t>
            </a:r>
            <a:r>
              <a:rPr sz="4400" u="heavy" spc="-114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sz="4400" u="heavy" spc="-42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</a:t>
            </a:r>
            <a:r>
              <a:rPr sz="4400" u="heavy" spc="-31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h</a:t>
            </a:r>
            <a:r>
              <a:rPr sz="4400" u="heavy" spc="-1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844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sz="4400" u="heavy" spc="-26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r</a:t>
            </a:r>
            <a:r>
              <a:rPr sz="4400" u="heavy" spc="-7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sz="4400" u="heavy" spc="-38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</a:t>
            </a:r>
            <a:r>
              <a:rPr sz="4400" u="heavy" spc="-114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sz="4400" u="heavy" spc="-43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c</a:t>
            </a:r>
            <a:r>
              <a:rPr sz="4400" u="heavy" spc="-1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sz="4400" u="heavy" spc="-2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sz="4400" u="heavy" spc="-4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sz="4400" u="heavy" spc="-4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339385" y="1180384"/>
            <a:ext cx="8666480" cy="1045210"/>
          </a:xfrm>
          <a:prstGeom prst="rect">
            <a:avLst/>
          </a:prstGeom>
        </p:spPr>
        <p:txBody>
          <a:bodyPr vert="horz" wrap="square" lIns="0" tIns="1079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50"/>
              </a:spcBef>
            </a:pPr>
            <a:r>
              <a:rPr sz="2850" spc="-145" dirty="0">
                <a:latin typeface="Times New Roman"/>
                <a:cs typeface="Times New Roman"/>
              </a:rPr>
              <a:t>For</a:t>
            </a:r>
            <a:r>
              <a:rPr sz="2850" spc="-100" dirty="0">
                <a:latin typeface="Times New Roman"/>
                <a:cs typeface="Times New Roman"/>
              </a:rPr>
              <a:t> </a:t>
            </a:r>
            <a:r>
              <a:rPr sz="2850" spc="-165" dirty="0">
                <a:latin typeface="Times New Roman"/>
                <a:cs typeface="Times New Roman"/>
              </a:rPr>
              <a:t>vouching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75" dirty="0">
                <a:latin typeface="Times New Roman"/>
                <a:cs typeface="Times New Roman"/>
              </a:rPr>
              <a:t>of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200" dirty="0">
                <a:latin typeface="Times New Roman"/>
                <a:cs typeface="Times New Roman"/>
              </a:rPr>
              <a:t>cash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20" dirty="0">
                <a:latin typeface="Times New Roman"/>
                <a:cs typeface="Times New Roman"/>
              </a:rPr>
              <a:t>transactions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following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books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225" dirty="0">
                <a:latin typeface="Times New Roman"/>
                <a:cs typeface="Times New Roman"/>
              </a:rPr>
              <a:t>have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55" dirty="0">
                <a:latin typeface="Times New Roman"/>
                <a:cs typeface="Times New Roman"/>
              </a:rPr>
              <a:t>to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vouch:</a:t>
            </a:r>
            <a:r>
              <a:rPr sz="2850" spc="-175" dirty="0">
                <a:latin typeface="Times New Roman"/>
                <a:cs typeface="Times New Roman"/>
              </a:rPr>
              <a:t> </a:t>
            </a:r>
            <a:r>
              <a:rPr sz="2850" spc="-60" dirty="0">
                <a:latin typeface="Times New Roman"/>
                <a:cs typeface="Times New Roman"/>
              </a:rPr>
              <a:t>-</a:t>
            </a:r>
            <a:endParaRPr sz="2850">
              <a:latin typeface="Times New Roman"/>
              <a:cs typeface="Times New Roman"/>
            </a:endParaRPr>
          </a:p>
          <a:p>
            <a:pPr marL="709930" algn="ctr">
              <a:lnSpc>
                <a:spcPct val="100000"/>
              </a:lnSpc>
              <a:spcBef>
                <a:spcPts val="680"/>
              </a:spcBef>
            </a:pPr>
            <a:r>
              <a:rPr sz="2650" b="1" spc="-305" dirty="0">
                <a:latin typeface="Times New Roman"/>
                <a:cs typeface="Times New Roman"/>
              </a:rPr>
              <a:t>C</a:t>
            </a:r>
            <a:r>
              <a:rPr sz="2650" b="1" spc="-114" dirty="0">
                <a:latin typeface="Times New Roman"/>
                <a:cs typeface="Times New Roman"/>
              </a:rPr>
              <a:t>a</a:t>
            </a:r>
            <a:r>
              <a:rPr sz="2650" b="1" spc="-60" dirty="0">
                <a:latin typeface="Times New Roman"/>
                <a:cs typeface="Times New Roman"/>
              </a:rPr>
              <a:t>s</a:t>
            </a:r>
            <a:r>
              <a:rPr sz="2650" b="1" spc="10" dirty="0">
                <a:latin typeface="Times New Roman"/>
                <a:cs typeface="Times New Roman"/>
              </a:rPr>
              <a:t>h</a:t>
            </a:r>
            <a:r>
              <a:rPr sz="2650" b="1" spc="-90" dirty="0">
                <a:latin typeface="Times New Roman"/>
                <a:cs typeface="Times New Roman"/>
              </a:rPr>
              <a:t> </a:t>
            </a:r>
            <a:r>
              <a:rPr sz="2650" b="1" spc="-160" dirty="0">
                <a:latin typeface="Times New Roman"/>
                <a:cs typeface="Times New Roman"/>
              </a:rPr>
              <a:t>B</a:t>
            </a:r>
            <a:r>
              <a:rPr sz="2650" b="1" spc="95" dirty="0">
                <a:latin typeface="Times New Roman"/>
                <a:cs typeface="Times New Roman"/>
              </a:rPr>
              <a:t>oo</a:t>
            </a:r>
            <a:r>
              <a:rPr sz="2650" b="1" spc="10" dirty="0">
                <a:latin typeface="Times New Roman"/>
                <a:cs typeface="Times New Roman"/>
              </a:rPr>
              <a:t>k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77867" y="2171700"/>
            <a:ext cx="1501140" cy="17145"/>
          </a:xfrm>
          <a:custGeom>
            <a:avLst/>
            <a:gdLst/>
            <a:ahLst/>
            <a:cxnLst/>
            <a:rect l="l" t="t" r="r" b="b"/>
            <a:pathLst>
              <a:path w="1501139" h="17144">
                <a:moveTo>
                  <a:pt x="1501139" y="16763"/>
                </a:moveTo>
                <a:lnTo>
                  <a:pt x="0" y="16763"/>
                </a:lnTo>
                <a:lnTo>
                  <a:pt x="0" y="0"/>
                </a:lnTo>
                <a:lnTo>
                  <a:pt x="1501139" y="0"/>
                </a:lnTo>
                <a:lnTo>
                  <a:pt x="1501139" y="167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39278" y="2200140"/>
            <a:ext cx="4029710" cy="4887595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2650" b="1" spc="-204" dirty="0">
                <a:latin typeface="Times New Roman"/>
                <a:cs typeface="Times New Roman"/>
              </a:rPr>
              <a:t>R</a:t>
            </a:r>
            <a:r>
              <a:rPr sz="2650" b="1" spc="60" dirty="0">
                <a:latin typeface="Times New Roman"/>
                <a:cs typeface="Times New Roman"/>
              </a:rPr>
              <a:t>ece</a:t>
            </a:r>
            <a:r>
              <a:rPr sz="2650" b="1" spc="20" dirty="0">
                <a:latin typeface="Times New Roman"/>
                <a:cs typeface="Times New Roman"/>
              </a:rPr>
              <a:t>i</a:t>
            </a:r>
            <a:r>
              <a:rPr sz="2650" b="1" spc="25" dirty="0">
                <a:latin typeface="Times New Roman"/>
                <a:cs typeface="Times New Roman"/>
              </a:rPr>
              <a:t>p</a:t>
            </a:r>
            <a:r>
              <a:rPr sz="2650" b="1" spc="40" dirty="0">
                <a:latin typeface="Times New Roman"/>
                <a:cs typeface="Times New Roman"/>
              </a:rPr>
              <a:t>t</a:t>
            </a:r>
            <a:r>
              <a:rPr sz="2650" b="1" spc="-70" dirty="0">
                <a:latin typeface="Times New Roman"/>
                <a:cs typeface="Times New Roman"/>
              </a:rPr>
              <a:t>s</a:t>
            </a:r>
            <a:r>
              <a:rPr sz="2650" b="1" spc="-100" dirty="0">
                <a:latin typeface="Times New Roman"/>
                <a:cs typeface="Times New Roman"/>
              </a:rPr>
              <a:t> </a:t>
            </a:r>
            <a:r>
              <a:rPr sz="2650" b="1" spc="-260" dirty="0">
                <a:latin typeface="Times New Roman"/>
                <a:cs typeface="Times New Roman"/>
              </a:rPr>
              <a:t>S</a:t>
            </a:r>
            <a:r>
              <a:rPr sz="2650" b="1" spc="20" dirty="0">
                <a:latin typeface="Times New Roman"/>
                <a:cs typeface="Times New Roman"/>
              </a:rPr>
              <a:t>i</a:t>
            </a:r>
            <a:r>
              <a:rPr sz="2650" b="1" spc="50" dirty="0">
                <a:latin typeface="Times New Roman"/>
                <a:cs typeface="Times New Roman"/>
              </a:rPr>
              <a:t>d</a:t>
            </a:r>
            <a:r>
              <a:rPr sz="2650" b="1" spc="60" dirty="0">
                <a:latin typeface="Times New Roman"/>
                <a:cs typeface="Times New Roman"/>
              </a:rPr>
              <a:t>e</a:t>
            </a:r>
            <a:r>
              <a:rPr sz="2650" b="1" spc="-80" dirty="0">
                <a:latin typeface="Times New Roman"/>
                <a:cs typeface="Times New Roman"/>
              </a:rPr>
              <a:t> </a:t>
            </a:r>
            <a:r>
              <a:rPr sz="2650" b="1" spc="95" dirty="0">
                <a:latin typeface="Times New Roman"/>
                <a:cs typeface="Times New Roman"/>
              </a:rPr>
              <a:t>o</a:t>
            </a:r>
            <a:r>
              <a:rPr sz="2650" b="1" spc="-60" dirty="0">
                <a:latin typeface="Times New Roman"/>
                <a:cs typeface="Times New Roman"/>
              </a:rPr>
              <a:t>f</a:t>
            </a:r>
            <a:r>
              <a:rPr sz="2650" b="1" spc="-65" dirty="0">
                <a:latin typeface="Times New Roman"/>
                <a:cs typeface="Times New Roman"/>
              </a:rPr>
              <a:t> </a:t>
            </a:r>
            <a:r>
              <a:rPr sz="2650" b="1" spc="-305" dirty="0">
                <a:latin typeface="Times New Roman"/>
                <a:cs typeface="Times New Roman"/>
              </a:rPr>
              <a:t>C</a:t>
            </a:r>
            <a:r>
              <a:rPr sz="2650" b="1" spc="-114" dirty="0">
                <a:latin typeface="Times New Roman"/>
                <a:cs typeface="Times New Roman"/>
              </a:rPr>
              <a:t>a</a:t>
            </a:r>
            <a:r>
              <a:rPr sz="2650" b="1" spc="-60" dirty="0">
                <a:latin typeface="Times New Roman"/>
                <a:cs typeface="Times New Roman"/>
              </a:rPr>
              <a:t>s</a:t>
            </a:r>
            <a:r>
              <a:rPr sz="2650" b="1" spc="10" dirty="0">
                <a:latin typeface="Times New Roman"/>
                <a:cs typeface="Times New Roman"/>
              </a:rPr>
              <a:t>h</a:t>
            </a:r>
            <a:r>
              <a:rPr sz="2650" b="1" spc="-90" dirty="0">
                <a:latin typeface="Times New Roman"/>
                <a:cs typeface="Times New Roman"/>
              </a:rPr>
              <a:t> </a:t>
            </a:r>
            <a:r>
              <a:rPr sz="2650" b="1" spc="-135" dirty="0">
                <a:latin typeface="Times New Roman"/>
                <a:cs typeface="Times New Roman"/>
              </a:rPr>
              <a:t>B</a:t>
            </a:r>
            <a:r>
              <a:rPr sz="2650" b="1" spc="95" dirty="0">
                <a:latin typeface="Times New Roman"/>
                <a:cs typeface="Times New Roman"/>
              </a:rPr>
              <a:t>oo</a:t>
            </a:r>
            <a:r>
              <a:rPr sz="2650" b="1" spc="10" dirty="0">
                <a:latin typeface="Times New Roman"/>
                <a:cs typeface="Times New Roman"/>
              </a:rPr>
              <a:t>k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45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185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114" dirty="0">
                <a:latin typeface="Times New Roman"/>
                <a:cs typeface="Times New Roman"/>
              </a:rPr>
              <a:t>r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65" dirty="0">
                <a:latin typeface="Times New Roman"/>
                <a:cs typeface="Times New Roman"/>
              </a:rPr>
              <a:t>r</a:t>
            </a:r>
            <a:r>
              <a:rPr sz="2650" spc="-240" dirty="0">
                <a:latin typeface="Times New Roman"/>
                <a:cs typeface="Times New Roman"/>
              </a:rPr>
              <a:t>s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50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160" dirty="0">
                <a:latin typeface="Times New Roman"/>
                <a:cs typeface="Times New Roman"/>
              </a:rPr>
              <a:t>C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70" dirty="0">
                <a:latin typeface="Times New Roman"/>
                <a:cs typeface="Times New Roman"/>
              </a:rPr>
              <a:t>h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370" dirty="0">
                <a:latin typeface="Times New Roman"/>
                <a:cs typeface="Times New Roman"/>
              </a:rPr>
              <a:t>S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70" dirty="0">
                <a:latin typeface="Times New Roman"/>
                <a:cs typeface="Times New Roman"/>
              </a:rPr>
              <a:t>s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50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200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45" dirty="0">
                <a:latin typeface="Times New Roman"/>
                <a:cs typeface="Times New Roman"/>
              </a:rPr>
              <a:t>n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175" dirty="0">
                <a:latin typeface="Times New Roman"/>
                <a:cs typeface="Times New Roman"/>
              </a:rPr>
              <a:t>D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20" dirty="0">
                <a:latin typeface="Times New Roman"/>
                <a:cs typeface="Times New Roman"/>
              </a:rPr>
              <a:t>v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nd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45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425" dirty="0">
                <a:latin typeface="Times New Roman"/>
                <a:cs typeface="Times New Roman"/>
              </a:rPr>
              <a:t>B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0" dirty="0">
                <a:latin typeface="Times New Roman"/>
                <a:cs typeface="Times New Roman"/>
              </a:rPr>
              <a:t>ll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85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95" dirty="0">
                <a:latin typeface="Times New Roman"/>
                <a:cs typeface="Times New Roman"/>
              </a:rPr>
              <a:t>b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50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185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R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70" dirty="0">
                <a:latin typeface="Times New Roman"/>
                <a:cs typeface="Times New Roman"/>
              </a:rPr>
              <a:t>b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45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160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65" dirty="0">
                <a:latin typeface="Times New Roman"/>
                <a:cs typeface="Times New Roman"/>
              </a:rPr>
              <a:t>mm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15" dirty="0">
                <a:latin typeface="Times New Roman"/>
                <a:cs typeface="Times New Roman"/>
              </a:rPr>
              <a:t>ss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85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50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425" dirty="0">
                <a:latin typeface="Times New Roman"/>
                <a:cs typeface="Times New Roman"/>
              </a:rPr>
              <a:t>B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D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D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45" dirty="0">
                <a:latin typeface="Times New Roman"/>
                <a:cs typeface="Times New Roman"/>
              </a:rPr>
              <a:t>v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45" dirty="0">
                <a:latin typeface="Times New Roman"/>
                <a:cs typeface="Times New Roman"/>
              </a:rPr>
              <a:t>n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240" dirty="0">
                <a:latin typeface="Times New Roman"/>
                <a:cs typeface="Times New Roman"/>
              </a:rPr>
              <a:t>s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50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370" dirty="0">
                <a:latin typeface="Times New Roman"/>
                <a:cs typeface="Times New Roman"/>
              </a:rPr>
              <a:t>S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I</a:t>
            </a:r>
            <a:r>
              <a:rPr sz="2650" spc="-170" dirty="0">
                <a:latin typeface="Times New Roman"/>
                <a:cs typeface="Times New Roman"/>
              </a:rPr>
              <a:t>n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265" dirty="0">
                <a:latin typeface="Times New Roman"/>
                <a:cs typeface="Times New Roman"/>
              </a:rPr>
              <a:t> </a:t>
            </a:r>
            <a:r>
              <a:rPr sz="2650" spc="-360" dirty="0">
                <a:latin typeface="Times New Roman"/>
                <a:cs typeface="Times New Roman"/>
              </a:rPr>
              <a:t>A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40" dirty="0">
                <a:latin typeface="Times New Roman"/>
                <a:cs typeface="Times New Roman"/>
              </a:rPr>
              <a:t>s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45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50" dirty="0">
                <a:latin typeface="Times New Roman"/>
                <a:cs typeface="Times New Roman"/>
              </a:rPr>
              <a:t>Other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receipts.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68484" y="2200281"/>
            <a:ext cx="3751579" cy="488696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2650" b="1" spc="-70" dirty="0">
                <a:latin typeface="Times New Roman"/>
                <a:cs typeface="Times New Roman"/>
              </a:rPr>
              <a:t>Payment</a:t>
            </a:r>
            <a:r>
              <a:rPr sz="2650" b="1" spc="-85" dirty="0">
                <a:latin typeface="Times New Roman"/>
                <a:cs typeface="Times New Roman"/>
              </a:rPr>
              <a:t> </a:t>
            </a:r>
            <a:r>
              <a:rPr sz="2650" b="1" spc="5" dirty="0">
                <a:latin typeface="Times New Roman"/>
                <a:cs typeface="Times New Roman"/>
              </a:rPr>
              <a:t>side</a:t>
            </a:r>
            <a:r>
              <a:rPr sz="2650" b="1" spc="-65" dirty="0">
                <a:latin typeface="Times New Roman"/>
                <a:cs typeface="Times New Roman"/>
              </a:rPr>
              <a:t> </a:t>
            </a:r>
            <a:r>
              <a:rPr sz="2650" b="1" spc="15" dirty="0">
                <a:latin typeface="Times New Roman"/>
                <a:cs typeface="Times New Roman"/>
              </a:rPr>
              <a:t>of</a:t>
            </a:r>
            <a:r>
              <a:rPr sz="2650" b="1" spc="-80" dirty="0">
                <a:latin typeface="Times New Roman"/>
                <a:cs typeface="Times New Roman"/>
              </a:rPr>
              <a:t> </a:t>
            </a:r>
            <a:r>
              <a:rPr sz="2650" b="1" spc="-30" dirty="0">
                <a:latin typeface="Times New Roman"/>
                <a:cs typeface="Times New Roman"/>
              </a:rPr>
              <a:t>cash</a:t>
            </a:r>
            <a:r>
              <a:rPr sz="2650" b="1" spc="-100" dirty="0">
                <a:latin typeface="Times New Roman"/>
                <a:cs typeface="Times New Roman"/>
              </a:rPr>
              <a:t> </a:t>
            </a:r>
            <a:r>
              <a:rPr sz="2650" b="1" spc="50" dirty="0">
                <a:latin typeface="Times New Roman"/>
                <a:cs typeface="Times New Roman"/>
              </a:rPr>
              <a:t>book</a:t>
            </a:r>
            <a:endParaRPr sz="2650">
              <a:latin typeface="Times New Roman"/>
              <a:cs typeface="Times New Roman"/>
            </a:endParaRPr>
          </a:p>
          <a:p>
            <a:pPr marL="12700" marR="1635760">
              <a:lnSpc>
                <a:spcPts val="3829"/>
              </a:lnSpc>
              <a:spcBef>
                <a:spcPts val="229"/>
              </a:spcBef>
            </a:pPr>
            <a:r>
              <a:rPr sz="2650" spc="-204" dirty="0">
                <a:latin typeface="Times New Roman"/>
                <a:cs typeface="Times New Roman"/>
              </a:rPr>
              <a:t>G</a:t>
            </a:r>
            <a:r>
              <a:rPr sz="2650" spc="-114" dirty="0">
                <a:latin typeface="Times New Roman"/>
                <a:cs typeface="Times New Roman"/>
              </a:rPr>
              <a:t>ood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P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c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80" dirty="0">
                <a:latin typeface="Times New Roman"/>
                <a:cs typeface="Times New Roman"/>
              </a:rPr>
              <a:t>d  </a:t>
            </a:r>
            <a:r>
              <a:rPr sz="2650" spc="-225" dirty="0">
                <a:latin typeface="Times New Roman"/>
                <a:cs typeface="Times New Roman"/>
              </a:rPr>
              <a:t>Wages</a:t>
            </a: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2650" spc="-165" dirty="0">
                <a:latin typeface="Times New Roman"/>
                <a:cs typeface="Times New Roman"/>
              </a:rPr>
              <a:t>Salaries</a:t>
            </a:r>
            <a:endParaRPr sz="2650">
              <a:latin typeface="Times New Roman"/>
              <a:cs typeface="Times New Roman"/>
            </a:endParaRPr>
          </a:p>
          <a:p>
            <a:pPr marL="12700" marR="862965">
              <a:lnSpc>
                <a:spcPts val="3829"/>
              </a:lnSpc>
              <a:spcBef>
                <a:spcPts val="235"/>
              </a:spcBef>
            </a:pPr>
            <a:r>
              <a:rPr sz="2650" spc="-160" dirty="0">
                <a:latin typeface="Times New Roman"/>
                <a:cs typeface="Times New Roman"/>
              </a:rPr>
              <a:t>Commissions 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305" dirty="0">
                <a:latin typeface="Times New Roman"/>
                <a:cs typeface="Times New Roman"/>
              </a:rPr>
              <a:t>T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310" dirty="0">
                <a:latin typeface="Times New Roman"/>
                <a:cs typeface="Times New Roman"/>
              </a:rPr>
              <a:t>a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10" dirty="0">
                <a:latin typeface="Times New Roman"/>
                <a:cs typeface="Times New Roman"/>
              </a:rPr>
              <a:t>ll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5" dirty="0">
                <a:latin typeface="Times New Roman"/>
                <a:cs typeface="Times New Roman"/>
              </a:rPr>
              <a:t>g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27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x</a:t>
            </a:r>
            <a:r>
              <a:rPr sz="2650" spc="-145" dirty="0">
                <a:latin typeface="Times New Roman"/>
                <a:cs typeface="Times New Roman"/>
              </a:rPr>
              <a:t>p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60" dirty="0">
                <a:latin typeface="Times New Roman"/>
                <a:cs typeface="Times New Roman"/>
              </a:rPr>
              <a:t>s  </a:t>
            </a:r>
            <a:r>
              <a:rPr sz="2650" spc="-275" dirty="0">
                <a:latin typeface="Times New Roman"/>
                <a:cs typeface="Times New Roman"/>
              </a:rPr>
              <a:t>E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95" dirty="0">
                <a:latin typeface="Times New Roman"/>
                <a:cs typeface="Times New Roman"/>
              </a:rPr>
              <a:t>b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27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x</a:t>
            </a:r>
            <a:r>
              <a:rPr sz="2650" spc="-145" dirty="0">
                <a:latin typeface="Times New Roman"/>
                <a:cs typeface="Times New Roman"/>
              </a:rPr>
              <a:t>p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60" dirty="0">
                <a:latin typeface="Times New Roman"/>
                <a:cs typeface="Times New Roman"/>
              </a:rPr>
              <a:t>s  </a:t>
            </a:r>
            <a:r>
              <a:rPr sz="2650" spc="-425" dirty="0">
                <a:latin typeface="Times New Roman"/>
                <a:cs typeface="Times New Roman"/>
              </a:rPr>
              <a:t>B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0" dirty="0">
                <a:latin typeface="Times New Roman"/>
                <a:cs typeface="Times New Roman"/>
              </a:rPr>
              <a:t>ll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210" dirty="0">
                <a:latin typeface="Times New Roman"/>
                <a:cs typeface="Times New Roman"/>
              </a:rPr>
              <a:t>P</a:t>
            </a:r>
            <a:r>
              <a:rPr sz="2650" spc="-335" dirty="0">
                <a:latin typeface="Times New Roman"/>
                <a:cs typeface="Times New Roman"/>
              </a:rPr>
              <a:t>a</a:t>
            </a:r>
            <a:r>
              <a:rPr sz="2650" spc="-245" dirty="0">
                <a:latin typeface="Times New Roman"/>
                <a:cs typeface="Times New Roman"/>
              </a:rPr>
              <a:t>y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95" dirty="0">
                <a:latin typeface="Times New Roman"/>
                <a:cs typeface="Times New Roman"/>
              </a:rPr>
              <a:t>b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2650" spc="-210" dirty="0">
                <a:latin typeface="Times New Roman"/>
                <a:cs typeface="Times New Roman"/>
              </a:rPr>
              <a:t>P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114" dirty="0">
                <a:latin typeface="Times New Roman"/>
                <a:cs typeface="Times New Roman"/>
              </a:rPr>
              <a:t>r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360" dirty="0">
                <a:latin typeface="Times New Roman"/>
                <a:cs typeface="Times New Roman"/>
              </a:rPr>
              <a:t>’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D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310" dirty="0">
                <a:latin typeface="Times New Roman"/>
                <a:cs typeface="Times New Roman"/>
              </a:rPr>
              <a:t>a</a:t>
            </a:r>
            <a:r>
              <a:rPr sz="2650" spc="-175" dirty="0">
                <a:latin typeface="Times New Roman"/>
                <a:cs typeface="Times New Roman"/>
              </a:rPr>
              <a:t>w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0" dirty="0">
                <a:latin typeface="Times New Roman"/>
                <a:cs typeface="Times New Roman"/>
              </a:rPr>
              <a:t>g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2650" spc="-160" dirty="0">
                <a:latin typeface="Times New Roman"/>
                <a:cs typeface="Times New Roman"/>
              </a:rPr>
              <a:t>C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05" dirty="0">
                <a:latin typeface="Times New Roman"/>
                <a:cs typeface="Times New Roman"/>
              </a:rPr>
              <a:t>l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27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xp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nd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20" dirty="0"/>
              <a:t>33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5078" y="472048"/>
            <a:ext cx="7979409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655" dirty="0"/>
              <a:t>V</a:t>
            </a:r>
            <a:r>
              <a:rPr spc="-360" dirty="0"/>
              <a:t>o</a:t>
            </a:r>
            <a:r>
              <a:rPr spc="-240" dirty="0"/>
              <a:t>u</a:t>
            </a:r>
            <a:r>
              <a:rPr spc="-340" dirty="0"/>
              <a:t>c</a:t>
            </a:r>
            <a:r>
              <a:rPr spc="-280" dirty="0"/>
              <a:t>h</a:t>
            </a:r>
            <a:r>
              <a:rPr spc="-190" dirty="0"/>
              <a:t>i</a:t>
            </a:r>
            <a:r>
              <a:rPr spc="-280" dirty="0"/>
              <a:t>n</a:t>
            </a:r>
            <a:r>
              <a:rPr spc="-470" dirty="0"/>
              <a:t>g</a:t>
            </a:r>
            <a:r>
              <a:rPr spc="-155" dirty="0"/>
              <a:t> </a:t>
            </a:r>
            <a:r>
              <a:rPr spc="-360" dirty="0"/>
              <a:t>o</a:t>
            </a:r>
            <a:r>
              <a:rPr spc="-130" dirty="0"/>
              <a:t>f</a:t>
            </a:r>
            <a:r>
              <a:rPr spc="-110" dirty="0"/>
              <a:t> </a:t>
            </a:r>
            <a:r>
              <a:rPr spc="-560" dirty="0"/>
              <a:t>C</a:t>
            </a:r>
            <a:r>
              <a:rPr spc="-65" dirty="0"/>
              <a:t>a</a:t>
            </a:r>
            <a:r>
              <a:rPr spc="-380" dirty="0"/>
              <a:t>s</a:t>
            </a:r>
            <a:r>
              <a:rPr spc="-275" dirty="0"/>
              <a:t>h</a:t>
            </a:r>
            <a:r>
              <a:rPr spc="-110" dirty="0"/>
              <a:t> </a:t>
            </a:r>
            <a:r>
              <a:rPr spc="-755" dirty="0"/>
              <a:t>T</a:t>
            </a:r>
            <a:r>
              <a:rPr spc="-235" dirty="0"/>
              <a:t>r</a:t>
            </a:r>
            <a:r>
              <a:rPr spc="-105" dirty="0"/>
              <a:t>a</a:t>
            </a:r>
            <a:r>
              <a:rPr spc="-240" dirty="0"/>
              <a:t>n</a:t>
            </a:r>
            <a:r>
              <a:rPr spc="-380" dirty="0"/>
              <a:t>s</a:t>
            </a:r>
            <a:r>
              <a:rPr spc="-105" dirty="0"/>
              <a:t>a</a:t>
            </a:r>
            <a:r>
              <a:rPr spc="-340" dirty="0"/>
              <a:t>c</a:t>
            </a:r>
            <a:r>
              <a:rPr spc="-95" dirty="0"/>
              <a:t>t</a:t>
            </a:r>
            <a:r>
              <a:rPr spc="-229" dirty="0"/>
              <a:t>i</a:t>
            </a:r>
            <a:r>
              <a:rPr spc="-360" dirty="0"/>
              <a:t>o</a:t>
            </a:r>
            <a:r>
              <a:rPr spc="-240" dirty="0"/>
              <a:t>n</a:t>
            </a:r>
            <a:r>
              <a:rPr spc="-360" dirty="0"/>
              <a:t>s</a:t>
            </a:r>
            <a:r>
              <a:rPr spc="-165" dirty="0"/>
              <a:t> </a:t>
            </a:r>
            <a:r>
              <a:rPr spc="-560" dirty="0"/>
              <a:t>C</a:t>
            </a:r>
            <a:r>
              <a:rPr spc="-360" dirty="0"/>
              <a:t>o</a:t>
            </a:r>
            <a:r>
              <a:rPr spc="-240" dirty="0"/>
              <a:t>n</a:t>
            </a:r>
            <a:r>
              <a:rPr spc="-95" dirty="0"/>
              <a:t>t</a:t>
            </a:r>
            <a:r>
              <a:rPr spc="-1000" dirty="0"/>
              <a:t>…</a:t>
            </a:r>
          </a:p>
        </p:txBody>
      </p:sp>
      <p:sp>
        <p:nvSpPr>
          <p:cNvPr id="3" name="object 3"/>
          <p:cNvSpPr/>
          <p:nvPr/>
        </p:nvSpPr>
        <p:spPr>
          <a:xfrm>
            <a:off x="967739" y="1025652"/>
            <a:ext cx="7955280" cy="24765"/>
          </a:xfrm>
          <a:custGeom>
            <a:avLst/>
            <a:gdLst/>
            <a:ahLst/>
            <a:cxnLst/>
            <a:rect l="l" t="t" r="r" b="b"/>
            <a:pathLst>
              <a:path w="7955280" h="24765">
                <a:moveTo>
                  <a:pt x="7955279" y="24383"/>
                </a:moveTo>
                <a:lnTo>
                  <a:pt x="0" y="24383"/>
                </a:lnTo>
                <a:lnTo>
                  <a:pt x="0" y="0"/>
                </a:lnTo>
                <a:lnTo>
                  <a:pt x="7955279" y="0"/>
                </a:lnTo>
                <a:lnTo>
                  <a:pt x="7955279" y="24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2043" y="1568195"/>
            <a:ext cx="2299970" cy="17145"/>
          </a:xfrm>
          <a:custGeom>
            <a:avLst/>
            <a:gdLst/>
            <a:ahLst/>
            <a:cxnLst/>
            <a:rect l="l" t="t" r="r" b="b"/>
            <a:pathLst>
              <a:path w="2299970" h="17144">
                <a:moveTo>
                  <a:pt x="2299715" y="16763"/>
                </a:moveTo>
                <a:lnTo>
                  <a:pt x="0" y="16763"/>
                </a:lnTo>
                <a:lnTo>
                  <a:pt x="0" y="0"/>
                </a:lnTo>
                <a:lnTo>
                  <a:pt x="2299715" y="0"/>
                </a:lnTo>
                <a:lnTo>
                  <a:pt x="2299715" y="167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3831335"/>
            <a:ext cx="10058400" cy="3827145"/>
            <a:chOff x="0" y="3831335"/>
            <a:chExt cx="10058400" cy="3827145"/>
          </a:xfrm>
        </p:grpSpPr>
        <p:sp>
          <p:nvSpPr>
            <p:cNvPr id="6" name="object 6"/>
            <p:cNvSpPr/>
            <p:nvPr/>
          </p:nvSpPr>
          <p:spPr>
            <a:xfrm>
              <a:off x="352043" y="3831335"/>
              <a:ext cx="2214880" cy="17145"/>
            </a:xfrm>
            <a:custGeom>
              <a:avLst/>
              <a:gdLst/>
              <a:ahLst/>
              <a:cxnLst/>
              <a:rect l="l" t="t" r="r" b="b"/>
              <a:pathLst>
                <a:path w="2214880" h="17145">
                  <a:moveTo>
                    <a:pt x="2214372" y="16764"/>
                  </a:moveTo>
                  <a:lnTo>
                    <a:pt x="0" y="16764"/>
                  </a:lnTo>
                  <a:lnTo>
                    <a:pt x="0" y="0"/>
                  </a:lnTo>
                  <a:lnTo>
                    <a:pt x="2214372" y="0"/>
                  </a:lnTo>
                  <a:lnTo>
                    <a:pt x="2214372" y="1676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39278" y="1110539"/>
            <a:ext cx="8978265" cy="5926455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2650" b="1" spc="-305" dirty="0">
                <a:latin typeface="Times New Roman"/>
                <a:cs typeface="Times New Roman"/>
              </a:rPr>
              <a:t>P</a:t>
            </a:r>
            <a:r>
              <a:rPr sz="2650" b="1" spc="60" dirty="0">
                <a:latin typeface="Times New Roman"/>
                <a:cs typeface="Times New Roman"/>
              </a:rPr>
              <a:t>e</a:t>
            </a:r>
            <a:r>
              <a:rPr sz="2650" b="1" spc="10" dirty="0">
                <a:latin typeface="Times New Roman"/>
                <a:cs typeface="Times New Roman"/>
              </a:rPr>
              <a:t>t</a:t>
            </a:r>
            <a:r>
              <a:rPr sz="2650" b="1" spc="40" dirty="0">
                <a:latin typeface="Times New Roman"/>
                <a:cs typeface="Times New Roman"/>
              </a:rPr>
              <a:t>t</a:t>
            </a:r>
            <a:r>
              <a:rPr sz="2650" b="1" spc="-5" dirty="0">
                <a:latin typeface="Times New Roman"/>
                <a:cs typeface="Times New Roman"/>
              </a:rPr>
              <a:t>y</a:t>
            </a:r>
            <a:r>
              <a:rPr sz="2650" b="1" spc="-85" dirty="0">
                <a:latin typeface="Times New Roman"/>
                <a:cs typeface="Times New Roman"/>
              </a:rPr>
              <a:t> </a:t>
            </a:r>
            <a:r>
              <a:rPr sz="2650" b="1" spc="-305" dirty="0">
                <a:latin typeface="Times New Roman"/>
                <a:cs typeface="Times New Roman"/>
              </a:rPr>
              <a:t>C</a:t>
            </a:r>
            <a:r>
              <a:rPr sz="2650" b="1" spc="-114" dirty="0">
                <a:latin typeface="Times New Roman"/>
                <a:cs typeface="Times New Roman"/>
              </a:rPr>
              <a:t>a</a:t>
            </a:r>
            <a:r>
              <a:rPr sz="2650" b="1" spc="-85" dirty="0">
                <a:latin typeface="Times New Roman"/>
                <a:cs typeface="Times New Roman"/>
              </a:rPr>
              <a:t>s</a:t>
            </a:r>
            <a:r>
              <a:rPr sz="2650" b="1" spc="10" dirty="0">
                <a:latin typeface="Times New Roman"/>
                <a:cs typeface="Times New Roman"/>
              </a:rPr>
              <a:t>h</a:t>
            </a:r>
            <a:r>
              <a:rPr sz="2650" b="1" spc="-65" dirty="0">
                <a:latin typeface="Times New Roman"/>
                <a:cs typeface="Times New Roman"/>
              </a:rPr>
              <a:t> </a:t>
            </a:r>
            <a:r>
              <a:rPr sz="2650" b="1" spc="-160" dirty="0">
                <a:latin typeface="Times New Roman"/>
                <a:cs typeface="Times New Roman"/>
              </a:rPr>
              <a:t>B</a:t>
            </a:r>
            <a:r>
              <a:rPr sz="2650" b="1" spc="95" dirty="0">
                <a:latin typeface="Times New Roman"/>
                <a:cs typeface="Times New Roman"/>
              </a:rPr>
              <a:t>o</a:t>
            </a:r>
            <a:r>
              <a:rPr sz="2650" b="1" spc="125" dirty="0">
                <a:latin typeface="Times New Roman"/>
                <a:cs typeface="Times New Roman"/>
              </a:rPr>
              <a:t>o</a:t>
            </a:r>
            <a:r>
              <a:rPr sz="2650" b="1" spc="10" dirty="0">
                <a:latin typeface="Times New Roman"/>
                <a:cs typeface="Times New Roman"/>
              </a:rPr>
              <a:t>k</a:t>
            </a:r>
            <a:endParaRPr sz="2650">
              <a:latin typeface="Times New Roman"/>
              <a:cs typeface="Times New Roman"/>
            </a:endParaRPr>
          </a:p>
          <a:p>
            <a:pPr marL="314325" marR="313055" indent="-302260">
              <a:lnSpc>
                <a:spcPts val="3170"/>
              </a:lnSpc>
              <a:spcBef>
                <a:spcPts val="760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140" dirty="0">
                <a:latin typeface="Times New Roman"/>
                <a:cs typeface="Times New Roman"/>
              </a:rPr>
              <a:t>The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Cheques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drawn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for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80" dirty="0">
                <a:latin typeface="Times New Roman"/>
                <a:cs typeface="Times New Roman"/>
              </a:rPr>
              <a:t>petty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95" dirty="0">
                <a:latin typeface="Times New Roman"/>
                <a:cs typeface="Times New Roman"/>
              </a:rPr>
              <a:t>cash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should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be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vouched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from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credit </a:t>
            </a:r>
            <a:r>
              <a:rPr sz="2650" spc="-65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side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95" dirty="0">
                <a:latin typeface="Times New Roman"/>
                <a:cs typeface="Times New Roman"/>
              </a:rPr>
              <a:t>cash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book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debit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side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80" dirty="0">
                <a:latin typeface="Times New Roman"/>
                <a:cs typeface="Times New Roman"/>
              </a:rPr>
              <a:t> petty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95" dirty="0">
                <a:latin typeface="Times New Roman"/>
                <a:cs typeface="Times New Roman"/>
              </a:rPr>
              <a:t>cash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book.</a:t>
            </a:r>
            <a:endParaRPr sz="2650">
              <a:latin typeface="Times New Roman"/>
              <a:cs typeface="Times New Roman"/>
            </a:endParaRPr>
          </a:p>
          <a:p>
            <a:pPr marL="314325" marR="5080" indent="-302260">
              <a:lnSpc>
                <a:spcPts val="3170"/>
              </a:lnSpc>
              <a:spcBef>
                <a:spcPts val="655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125" dirty="0">
                <a:latin typeface="Times New Roman"/>
                <a:cs typeface="Times New Roman"/>
              </a:rPr>
              <a:t>Auditor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should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see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that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petty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195" dirty="0">
                <a:latin typeface="Times New Roman"/>
                <a:cs typeface="Times New Roman"/>
              </a:rPr>
              <a:t>cash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book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has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been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maintained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Imprest </a:t>
            </a:r>
            <a:r>
              <a:rPr sz="2650" spc="-645" dirty="0">
                <a:latin typeface="Times New Roman"/>
                <a:cs typeface="Times New Roman"/>
              </a:rPr>
              <a:t> </a:t>
            </a:r>
            <a:r>
              <a:rPr sz="2650" spc="-370" dirty="0">
                <a:latin typeface="Times New Roman"/>
                <a:cs typeface="Times New Roman"/>
              </a:rPr>
              <a:t>S</a:t>
            </a:r>
            <a:r>
              <a:rPr sz="2650" spc="-220" dirty="0">
                <a:latin typeface="Times New Roman"/>
                <a:cs typeface="Times New Roman"/>
              </a:rPr>
              <a:t>y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op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160" dirty="0">
                <a:latin typeface="Times New Roman"/>
                <a:cs typeface="Times New Roman"/>
              </a:rPr>
              <a:t>l</a:t>
            </a:r>
            <a:r>
              <a:rPr sz="2650" spc="-484" dirty="0">
                <a:latin typeface="Times New Roman"/>
                <a:cs typeface="Times New Roman"/>
              </a:rPr>
              <a:t>y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2650" b="1" spc="-160" dirty="0">
                <a:latin typeface="Times New Roman"/>
                <a:cs typeface="Times New Roman"/>
              </a:rPr>
              <a:t>B</a:t>
            </a:r>
            <a:r>
              <a:rPr sz="2650" b="1" spc="-114" dirty="0">
                <a:latin typeface="Times New Roman"/>
                <a:cs typeface="Times New Roman"/>
              </a:rPr>
              <a:t>a</a:t>
            </a:r>
            <a:r>
              <a:rPr sz="2650" b="1" spc="25" dirty="0">
                <a:latin typeface="Times New Roman"/>
                <a:cs typeface="Times New Roman"/>
              </a:rPr>
              <a:t>n</a:t>
            </a:r>
            <a:r>
              <a:rPr sz="2650" b="1" spc="10" dirty="0">
                <a:latin typeface="Times New Roman"/>
                <a:cs typeface="Times New Roman"/>
              </a:rPr>
              <a:t>k</a:t>
            </a:r>
            <a:r>
              <a:rPr sz="2650" b="1" spc="-90" dirty="0">
                <a:latin typeface="Times New Roman"/>
                <a:cs typeface="Times New Roman"/>
              </a:rPr>
              <a:t> </a:t>
            </a:r>
            <a:r>
              <a:rPr sz="2650" b="1" spc="-250" dirty="0">
                <a:latin typeface="Times New Roman"/>
                <a:cs typeface="Times New Roman"/>
              </a:rPr>
              <a:t>P</a:t>
            </a:r>
            <a:r>
              <a:rPr sz="2650" b="1" spc="-114" dirty="0">
                <a:latin typeface="Times New Roman"/>
                <a:cs typeface="Times New Roman"/>
              </a:rPr>
              <a:t>a</a:t>
            </a:r>
            <a:r>
              <a:rPr sz="2650" b="1" spc="-85" dirty="0">
                <a:latin typeface="Times New Roman"/>
                <a:cs typeface="Times New Roman"/>
              </a:rPr>
              <a:t>s</a:t>
            </a:r>
            <a:r>
              <a:rPr sz="2650" b="1" spc="-70" dirty="0">
                <a:latin typeface="Times New Roman"/>
                <a:cs typeface="Times New Roman"/>
              </a:rPr>
              <a:t>s </a:t>
            </a:r>
            <a:r>
              <a:rPr sz="2650" b="1" spc="-160" dirty="0">
                <a:latin typeface="Times New Roman"/>
                <a:cs typeface="Times New Roman"/>
              </a:rPr>
              <a:t>B</a:t>
            </a:r>
            <a:r>
              <a:rPr sz="2650" b="1" spc="95" dirty="0">
                <a:latin typeface="Times New Roman"/>
                <a:cs typeface="Times New Roman"/>
              </a:rPr>
              <a:t>oo</a:t>
            </a:r>
            <a:r>
              <a:rPr sz="2650" b="1" spc="10" dirty="0">
                <a:latin typeface="Times New Roman"/>
                <a:cs typeface="Times New Roman"/>
              </a:rPr>
              <a:t>k</a:t>
            </a:r>
            <a:endParaRPr sz="2650">
              <a:latin typeface="Times New Roman"/>
              <a:cs typeface="Times New Roman"/>
            </a:endParaRPr>
          </a:p>
          <a:p>
            <a:pPr marL="314325" marR="318135" indent="-302260">
              <a:lnSpc>
                <a:spcPts val="3170"/>
              </a:lnSpc>
              <a:spcBef>
                <a:spcPts val="760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125" dirty="0">
                <a:latin typeface="Times New Roman"/>
                <a:cs typeface="Times New Roman"/>
              </a:rPr>
              <a:t>Auditor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should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see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that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dates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deposits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220" dirty="0">
                <a:latin typeface="Times New Roman"/>
                <a:cs typeface="Times New Roman"/>
              </a:rPr>
              <a:t>as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80" dirty="0">
                <a:latin typeface="Times New Roman"/>
                <a:cs typeface="Times New Roman"/>
              </a:rPr>
              <a:t>entered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into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passbook </a:t>
            </a:r>
            <a:r>
              <a:rPr sz="2650" spc="-645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70" dirty="0">
                <a:latin typeface="Times New Roman"/>
                <a:cs typeface="Times New Roman"/>
              </a:rPr>
              <a:t>h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14" dirty="0">
                <a:latin typeface="Times New Roman"/>
                <a:cs typeface="Times New Roman"/>
              </a:rPr>
              <a:t>oo</a:t>
            </a:r>
            <a:r>
              <a:rPr sz="2650" spc="-170" dirty="0">
                <a:latin typeface="Times New Roman"/>
                <a:cs typeface="Times New Roman"/>
              </a:rPr>
              <a:t>k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do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no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00" dirty="0">
                <a:latin typeface="Times New Roman"/>
                <a:cs typeface="Times New Roman"/>
              </a:rPr>
              <a:t>ff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65" dirty="0">
                <a:latin typeface="Times New Roman"/>
                <a:cs typeface="Times New Roman"/>
              </a:rPr>
              <a:t>r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484" dirty="0">
                <a:latin typeface="Times New Roman"/>
                <a:cs typeface="Times New Roman"/>
              </a:rPr>
              <a:t>y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14325" marR="90170" indent="-302260">
              <a:lnSpc>
                <a:spcPts val="3170"/>
              </a:lnSpc>
              <a:spcBef>
                <a:spcPts val="655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130" dirty="0">
                <a:latin typeface="Times New Roman"/>
                <a:cs typeface="Times New Roman"/>
              </a:rPr>
              <a:t>He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should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be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60" dirty="0">
                <a:latin typeface="Times New Roman"/>
                <a:cs typeface="Times New Roman"/>
              </a:rPr>
              <a:t>alert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specially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with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regard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deposits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made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into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40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bank </a:t>
            </a:r>
            <a:r>
              <a:rPr sz="2650" spc="-65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65" dirty="0">
                <a:latin typeface="Times New Roman"/>
                <a:cs typeface="Times New Roman"/>
              </a:rPr>
              <a:t>r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0" dirty="0">
                <a:latin typeface="Times New Roman"/>
                <a:cs typeface="Times New Roman"/>
              </a:rPr>
              <a:t>o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5" dirty="0">
                <a:latin typeface="Times New Roman"/>
                <a:cs typeface="Times New Roman"/>
              </a:rPr>
              <a:t>g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oun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40" dirty="0">
                <a:latin typeface="Times New Roman"/>
                <a:cs typeface="Times New Roman"/>
              </a:rPr>
              <a:t>s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14325" marR="1169670" indent="-302260">
              <a:lnSpc>
                <a:spcPts val="3170"/>
              </a:lnSpc>
              <a:spcBef>
                <a:spcPts val="655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130" dirty="0">
                <a:latin typeface="Times New Roman"/>
                <a:cs typeface="Times New Roman"/>
              </a:rPr>
              <a:t>Withdrawls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40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payments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from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75" dirty="0">
                <a:latin typeface="Times New Roman"/>
                <a:cs typeface="Times New Roman"/>
              </a:rPr>
              <a:t>banks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should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be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vouched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with </a:t>
            </a:r>
            <a:r>
              <a:rPr sz="2650" spc="-64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45" dirty="0">
                <a:latin typeface="Times New Roman"/>
                <a:cs typeface="Times New Roman"/>
              </a:rPr>
              <a:t>u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c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40" dirty="0">
                <a:latin typeface="Times New Roman"/>
                <a:cs typeface="Times New Roman"/>
              </a:rPr>
              <a:t>q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14" dirty="0">
                <a:latin typeface="Times New Roman"/>
                <a:cs typeface="Times New Roman"/>
              </a:rPr>
              <a:t>oo</a:t>
            </a:r>
            <a:r>
              <a:rPr sz="2650" spc="-195" dirty="0">
                <a:latin typeface="Times New Roman"/>
                <a:cs typeface="Times New Roman"/>
              </a:rPr>
              <a:t>k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545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135" dirty="0">
                <a:latin typeface="Times New Roman"/>
                <a:cs typeface="Times New Roman"/>
              </a:rPr>
              <a:t>Reconciliation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statement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prepared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should</a:t>
            </a:r>
            <a:r>
              <a:rPr sz="2650" spc="-4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be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examined</a:t>
            </a:r>
            <a:r>
              <a:rPr sz="2650" spc="-4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carefully.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220200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20" dirty="0"/>
              <a:t>34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333" y="472048"/>
            <a:ext cx="698309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655" dirty="0"/>
              <a:t>V</a:t>
            </a:r>
            <a:r>
              <a:rPr spc="-360" dirty="0"/>
              <a:t>o</a:t>
            </a:r>
            <a:r>
              <a:rPr spc="-240" dirty="0"/>
              <a:t>u</a:t>
            </a:r>
            <a:r>
              <a:rPr spc="-340" dirty="0"/>
              <a:t>c</a:t>
            </a:r>
            <a:r>
              <a:rPr spc="-280" dirty="0"/>
              <a:t>h</a:t>
            </a:r>
            <a:r>
              <a:rPr spc="-190" dirty="0"/>
              <a:t>i</a:t>
            </a:r>
            <a:r>
              <a:rPr spc="-280" dirty="0"/>
              <a:t>n</a:t>
            </a:r>
            <a:r>
              <a:rPr spc="-470" dirty="0"/>
              <a:t>g</a:t>
            </a:r>
            <a:r>
              <a:rPr spc="-155" dirty="0"/>
              <a:t> </a:t>
            </a:r>
            <a:r>
              <a:rPr spc="-360" dirty="0"/>
              <a:t>o</a:t>
            </a:r>
            <a:r>
              <a:rPr spc="-130" dirty="0"/>
              <a:t>f</a:t>
            </a:r>
            <a:r>
              <a:rPr spc="-110" dirty="0"/>
              <a:t> </a:t>
            </a:r>
            <a:r>
              <a:rPr spc="-755" dirty="0"/>
              <a:t>T</a:t>
            </a:r>
            <a:r>
              <a:rPr spc="-195" dirty="0"/>
              <a:t>r</a:t>
            </a:r>
            <a:r>
              <a:rPr spc="-105" dirty="0"/>
              <a:t>a</a:t>
            </a:r>
            <a:r>
              <a:rPr spc="-280" dirty="0"/>
              <a:t>d</a:t>
            </a:r>
            <a:r>
              <a:rPr spc="-190" dirty="0"/>
              <a:t>i</a:t>
            </a:r>
            <a:r>
              <a:rPr spc="-280" dirty="0"/>
              <a:t>n</a:t>
            </a:r>
            <a:r>
              <a:rPr spc="-470" dirty="0"/>
              <a:t>g</a:t>
            </a:r>
            <a:r>
              <a:rPr spc="-155" dirty="0"/>
              <a:t> </a:t>
            </a:r>
            <a:r>
              <a:rPr spc="-755" dirty="0"/>
              <a:t>T</a:t>
            </a:r>
            <a:r>
              <a:rPr spc="-195" dirty="0"/>
              <a:t>r</a:t>
            </a:r>
            <a:r>
              <a:rPr spc="-105" dirty="0"/>
              <a:t>a</a:t>
            </a:r>
            <a:r>
              <a:rPr spc="-280" dirty="0"/>
              <a:t>n</a:t>
            </a:r>
            <a:r>
              <a:rPr spc="-340" dirty="0"/>
              <a:t>s</a:t>
            </a:r>
            <a:r>
              <a:rPr spc="-140" dirty="0"/>
              <a:t>a</a:t>
            </a:r>
            <a:r>
              <a:rPr spc="-340" dirty="0"/>
              <a:t>c</a:t>
            </a:r>
            <a:r>
              <a:rPr spc="-95" dirty="0"/>
              <a:t>t</a:t>
            </a:r>
            <a:r>
              <a:rPr spc="-190" dirty="0"/>
              <a:t>i</a:t>
            </a:r>
            <a:r>
              <a:rPr spc="-360" dirty="0"/>
              <a:t>o</a:t>
            </a:r>
            <a:r>
              <a:rPr spc="-280" dirty="0"/>
              <a:t>n</a:t>
            </a:r>
            <a:r>
              <a:rPr spc="-360" dirty="0"/>
              <a:t>s</a:t>
            </a:r>
          </a:p>
        </p:txBody>
      </p:sp>
      <p:sp>
        <p:nvSpPr>
          <p:cNvPr id="3" name="object 3"/>
          <p:cNvSpPr/>
          <p:nvPr/>
        </p:nvSpPr>
        <p:spPr>
          <a:xfrm>
            <a:off x="1466087" y="1025652"/>
            <a:ext cx="6958965" cy="24765"/>
          </a:xfrm>
          <a:custGeom>
            <a:avLst/>
            <a:gdLst/>
            <a:ahLst/>
            <a:cxnLst/>
            <a:rect l="l" t="t" r="r" b="b"/>
            <a:pathLst>
              <a:path w="6958965" h="24765">
                <a:moveTo>
                  <a:pt x="6958583" y="24383"/>
                </a:moveTo>
                <a:lnTo>
                  <a:pt x="0" y="24383"/>
                </a:lnTo>
                <a:lnTo>
                  <a:pt x="0" y="0"/>
                </a:lnTo>
                <a:lnTo>
                  <a:pt x="6958583" y="0"/>
                </a:lnTo>
                <a:lnTo>
                  <a:pt x="6958583" y="24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39270" y="1023044"/>
            <a:ext cx="8667115" cy="505460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50" spc="-21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75" dirty="0">
                <a:latin typeface="Times New Roman"/>
                <a:cs typeface="Times New Roman"/>
              </a:rPr>
              <a:t>n</a:t>
            </a:r>
            <a:r>
              <a:rPr sz="2850" spc="-315" dirty="0">
                <a:latin typeface="Times New Roman"/>
                <a:cs typeface="Times New Roman"/>
              </a:rPr>
              <a:t>v</a:t>
            </a:r>
            <a:r>
              <a:rPr sz="2850" spc="-114" dirty="0">
                <a:latin typeface="Times New Roman"/>
                <a:cs typeface="Times New Roman"/>
              </a:rPr>
              <a:t>ol</a:t>
            </a:r>
            <a:r>
              <a:rPr sz="2850" spc="-315" dirty="0">
                <a:latin typeface="Times New Roman"/>
                <a:cs typeface="Times New Roman"/>
              </a:rPr>
              <a:t>v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315" dirty="0">
                <a:latin typeface="Times New Roman"/>
                <a:cs typeface="Times New Roman"/>
              </a:rPr>
              <a:t>v</a:t>
            </a:r>
            <a:r>
              <a:rPr sz="2850" spc="-114" dirty="0">
                <a:latin typeface="Times New Roman"/>
                <a:cs typeface="Times New Roman"/>
              </a:rPr>
              <a:t>ou</a:t>
            </a:r>
            <a:r>
              <a:rPr sz="2850" spc="-100" dirty="0">
                <a:latin typeface="Times New Roman"/>
                <a:cs typeface="Times New Roman"/>
              </a:rPr>
              <a:t>c</a:t>
            </a:r>
            <a:r>
              <a:rPr sz="2850" spc="-200" dirty="0">
                <a:latin typeface="Times New Roman"/>
                <a:cs typeface="Times New Roman"/>
              </a:rPr>
              <a:t>h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235" dirty="0">
                <a:latin typeface="Times New Roman"/>
                <a:cs typeface="Times New Roman"/>
              </a:rPr>
              <a:t>g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40" dirty="0">
                <a:latin typeface="Times New Roman"/>
                <a:cs typeface="Times New Roman"/>
              </a:rPr>
              <a:t>:</a:t>
            </a:r>
            <a:r>
              <a:rPr sz="2850" spc="-180" dirty="0">
                <a:latin typeface="Times New Roman"/>
                <a:cs typeface="Times New Roman"/>
              </a:rPr>
              <a:t> </a:t>
            </a:r>
            <a:r>
              <a:rPr sz="2850" spc="-60" dirty="0">
                <a:latin typeface="Times New Roman"/>
                <a:cs typeface="Times New Roman"/>
              </a:rPr>
              <a:t>-</a:t>
            </a:r>
            <a:endParaRPr sz="28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70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160" dirty="0">
                <a:latin typeface="Times New Roman"/>
                <a:cs typeface="Times New Roman"/>
              </a:rPr>
              <a:t>P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00" dirty="0">
                <a:latin typeface="Times New Roman"/>
                <a:cs typeface="Times New Roman"/>
              </a:rPr>
              <a:t>c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95" dirty="0">
                <a:latin typeface="Times New Roman"/>
                <a:cs typeface="Times New Roman"/>
              </a:rPr>
              <a:t> </a:t>
            </a:r>
            <a:r>
              <a:rPr sz="2850" spc="-445" dirty="0">
                <a:latin typeface="Times New Roman"/>
                <a:cs typeface="Times New Roman"/>
              </a:rPr>
              <a:t>B</a:t>
            </a:r>
            <a:r>
              <a:rPr sz="2850" spc="-114" dirty="0">
                <a:latin typeface="Times New Roman"/>
                <a:cs typeface="Times New Roman"/>
              </a:rPr>
              <a:t>oo</a:t>
            </a:r>
            <a:r>
              <a:rPr sz="2850" spc="-175" dirty="0">
                <a:latin typeface="Times New Roman"/>
                <a:cs typeface="Times New Roman"/>
              </a:rPr>
              <a:t>k</a:t>
            </a:r>
            <a:endParaRPr sz="28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75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160" dirty="0">
                <a:latin typeface="Times New Roman"/>
                <a:cs typeface="Times New Roman"/>
              </a:rPr>
              <a:t>P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00" dirty="0">
                <a:latin typeface="Times New Roman"/>
                <a:cs typeface="Times New Roman"/>
              </a:rPr>
              <a:t>c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90" dirty="0">
                <a:latin typeface="Times New Roman"/>
                <a:cs typeface="Times New Roman"/>
              </a:rPr>
              <a:t>R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130" dirty="0">
                <a:latin typeface="Times New Roman"/>
                <a:cs typeface="Times New Roman"/>
              </a:rPr>
              <a:t>r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445" dirty="0">
                <a:latin typeface="Times New Roman"/>
                <a:cs typeface="Times New Roman"/>
              </a:rPr>
              <a:t>B</a:t>
            </a:r>
            <a:r>
              <a:rPr sz="2850" spc="-114" dirty="0">
                <a:latin typeface="Times New Roman"/>
                <a:cs typeface="Times New Roman"/>
              </a:rPr>
              <a:t>oo</a:t>
            </a:r>
            <a:r>
              <a:rPr sz="2850" spc="-175" dirty="0">
                <a:latin typeface="Times New Roman"/>
                <a:cs typeface="Times New Roman"/>
              </a:rPr>
              <a:t>k</a:t>
            </a:r>
            <a:endParaRPr sz="28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70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390" dirty="0">
                <a:latin typeface="Times New Roman"/>
                <a:cs typeface="Times New Roman"/>
              </a:rPr>
              <a:t>S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l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475" dirty="0">
                <a:latin typeface="Times New Roman"/>
                <a:cs typeface="Times New Roman"/>
              </a:rPr>
              <a:t>B</a:t>
            </a:r>
            <a:r>
              <a:rPr sz="2850" spc="-114" dirty="0">
                <a:latin typeface="Times New Roman"/>
                <a:cs typeface="Times New Roman"/>
              </a:rPr>
              <a:t>oo</a:t>
            </a:r>
            <a:r>
              <a:rPr sz="2850" spc="-175" dirty="0">
                <a:latin typeface="Times New Roman"/>
                <a:cs typeface="Times New Roman"/>
              </a:rPr>
              <a:t>k</a:t>
            </a:r>
            <a:endParaRPr sz="28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70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390" dirty="0">
                <a:latin typeface="Times New Roman"/>
                <a:cs typeface="Times New Roman"/>
              </a:rPr>
              <a:t>S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l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5" dirty="0">
                <a:latin typeface="Times New Roman"/>
                <a:cs typeface="Times New Roman"/>
              </a:rPr>
              <a:t>r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100" dirty="0">
                <a:latin typeface="Times New Roman"/>
                <a:cs typeface="Times New Roman"/>
              </a:rPr>
              <a:t>r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475" dirty="0">
                <a:latin typeface="Times New Roman"/>
                <a:cs typeface="Times New Roman"/>
              </a:rPr>
              <a:t>B</a:t>
            </a:r>
            <a:r>
              <a:rPr sz="2850" spc="-114" dirty="0">
                <a:latin typeface="Times New Roman"/>
                <a:cs typeface="Times New Roman"/>
              </a:rPr>
              <a:t>oo</a:t>
            </a:r>
            <a:r>
              <a:rPr sz="2850" spc="-175" dirty="0">
                <a:latin typeface="Times New Roman"/>
                <a:cs typeface="Times New Roman"/>
              </a:rPr>
              <a:t>k</a:t>
            </a:r>
            <a:endParaRPr sz="28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75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445" dirty="0">
                <a:latin typeface="Times New Roman"/>
                <a:cs typeface="Times New Roman"/>
              </a:rPr>
              <a:t>B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ll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220" dirty="0">
                <a:latin typeface="Times New Roman"/>
                <a:cs typeface="Times New Roman"/>
              </a:rPr>
              <a:t>R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85" dirty="0">
                <a:latin typeface="Times New Roman"/>
                <a:cs typeface="Times New Roman"/>
              </a:rPr>
              <a:t>c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85" dirty="0">
                <a:latin typeface="Times New Roman"/>
                <a:cs typeface="Times New Roman"/>
              </a:rPr>
              <a:t>v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204" dirty="0">
                <a:latin typeface="Times New Roman"/>
                <a:cs typeface="Times New Roman"/>
              </a:rPr>
              <a:t>b</a:t>
            </a:r>
            <a:r>
              <a:rPr sz="2850" spc="-114" dirty="0">
                <a:latin typeface="Times New Roman"/>
                <a:cs typeface="Times New Roman"/>
              </a:rPr>
              <a:t>l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b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175" dirty="0">
                <a:latin typeface="Times New Roman"/>
                <a:cs typeface="Times New Roman"/>
              </a:rPr>
              <a:t>k</a:t>
            </a:r>
            <a:endParaRPr sz="28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70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445" dirty="0">
                <a:latin typeface="Times New Roman"/>
                <a:cs typeface="Times New Roman"/>
              </a:rPr>
              <a:t>B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ll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250" dirty="0">
                <a:latin typeface="Times New Roman"/>
                <a:cs typeface="Times New Roman"/>
              </a:rPr>
              <a:t>P</a:t>
            </a:r>
            <a:r>
              <a:rPr sz="2850" spc="-330" dirty="0">
                <a:latin typeface="Times New Roman"/>
                <a:cs typeface="Times New Roman"/>
              </a:rPr>
              <a:t>a</a:t>
            </a:r>
            <a:r>
              <a:rPr sz="2850" spc="-254" dirty="0">
                <a:latin typeface="Times New Roman"/>
                <a:cs typeface="Times New Roman"/>
              </a:rPr>
              <a:t>y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204" dirty="0">
                <a:latin typeface="Times New Roman"/>
                <a:cs typeface="Times New Roman"/>
              </a:rPr>
              <a:t>b</a:t>
            </a:r>
            <a:r>
              <a:rPr sz="2850" spc="-114" dirty="0">
                <a:latin typeface="Times New Roman"/>
                <a:cs typeface="Times New Roman"/>
              </a:rPr>
              <a:t>l</a:t>
            </a:r>
            <a:r>
              <a:rPr sz="2850" spc="-185" dirty="0">
                <a:latin typeface="Times New Roman"/>
                <a:cs typeface="Times New Roman"/>
              </a:rPr>
              <a:t>e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314325" marR="5080" indent="-302260">
              <a:lnSpc>
                <a:spcPct val="100400"/>
              </a:lnSpc>
              <a:spcBef>
                <a:spcPts val="660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114" dirty="0">
                <a:latin typeface="Times New Roman"/>
                <a:cs typeface="Times New Roman"/>
              </a:rPr>
              <a:t>Journal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-80" dirty="0">
                <a:latin typeface="Times New Roman"/>
                <a:cs typeface="Times New Roman"/>
              </a:rPr>
              <a:t>Proper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(where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various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subsidiary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books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are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maintained, </a:t>
            </a:r>
            <a:r>
              <a:rPr sz="2850" spc="-695" dirty="0">
                <a:latin typeface="Times New Roman"/>
                <a:cs typeface="Times New Roman"/>
              </a:rPr>
              <a:t> </a:t>
            </a:r>
            <a:r>
              <a:rPr sz="2850" spc="-105" dirty="0">
                <a:latin typeface="Times New Roman"/>
                <a:cs typeface="Times New Roman"/>
              </a:rPr>
              <a:t>journal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80" dirty="0">
                <a:latin typeface="Times New Roman"/>
                <a:cs typeface="Times New Roman"/>
              </a:rPr>
              <a:t>is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used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for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recording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20" dirty="0">
                <a:latin typeface="Times New Roman"/>
                <a:cs typeface="Times New Roman"/>
              </a:rPr>
              <a:t>those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which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items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cannot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-165" dirty="0">
                <a:latin typeface="Times New Roman"/>
                <a:cs typeface="Times New Roman"/>
              </a:rPr>
              <a:t>passed </a:t>
            </a:r>
            <a:r>
              <a:rPr sz="2850" spc="-160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5" dirty="0">
                <a:latin typeface="Times New Roman"/>
                <a:cs typeface="Times New Roman"/>
              </a:rPr>
              <a:t>r</a:t>
            </a:r>
            <a:r>
              <a:rPr sz="2850" spc="-114" dirty="0">
                <a:latin typeface="Times New Roman"/>
                <a:cs typeface="Times New Roman"/>
              </a:rPr>
              <a:t>ou</a:t>
            </a:r>
            <a:r>
              <a:rPr sz="2850" spc="-254" dirty="0">
                <a:latin typeface="Times New Roman"/>
                <a:cs typeface="Times New Roman"/>
              </a:rPr>
              <a:t>g</a:t>
            </a:r>
            <a:r>
              <a:rPr sz="2850" spc="-175" dirty="0">
                <a:latin typeface="Times New Roman"/>
                <a:cs typeface="Times New Roman"/>
              </a:rPr>
              <a:t>h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75" dirty="0">
                <a:latin typeface="Times New Roman"/>
                <a:cs typeface="Times New Roman"/>
              </a:rPr>
              <a:t>n</a:t>
            </a:r>
            <a:r>
              <a:rPr sz="2850" spc="-235" dirty="0">
                <a:latin typeface="Times New Roman"/>
                <a:cs typeface="Times New Roman"/>
              </a:rPr>
              <a:t>y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30" dirty="0">
                <a:latin typeface="Times New Roman"/>
                <a:cs typeface="Times New Roman"/>
              </a:rPr>
              <a:t>r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bo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70" dirty="0">
                <a:latin typeface="Times New Roman"/>
                <a:cs typeface="Times New Roman"/>
              </a:rPr>
              <a:t>k</a:t>
            </a:r>
            <a:r>
              <a:rPr sz="2850" spc="110" dirty="0">
                <a:latin typeface="Times New Roman"/>
                <a:cs typeface="Times New Roman"/>
              </a:rPr>
              <a:t>.</a:t>
            </a:r>
            <a:r>
              <a:rPr sz="2850" spc="-60" dirty="0">
                <a:latin typeface="Times New Roman"/>
                <a:cs typeface="Times New Roman"/>
              </a:rPr>
              <a:t>)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20" dirty="0"/>
              <a:t>35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86708" y="472048"/>
            <a:ext cx="240030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240" dirty="0"/>
              <a:t>Verification</a:t>
            </a:r>
          </a:p>
        </p:txBody>
      </p:sp>
      <p:sp>
        <p:nvSpPr>
          <p:cNvPr id="3" name="object 3"/>
          <p:cNvSpPr/>
          <p:nvPr/>
        </p:nvSpPr>
        <p:spPr>
          <a:xfrm>
            <a:off x="3800855" y="1025652"/>
            <a:ext cx="2372995" cy="24765"/>
          </a:xfrm>
          <a:custGeom>
            <a:avLst/>
            <a:gdLst/>
            <a:ahLst/>
            <a:cxnLst/>
            <a:rect l="l" t="t" r="r" b="b"/>
            <a:pathLst>
              <a:path w="2372995" h="24765">
                <a:moveTo>
                  <a:pt x="2372867" y="24383"/>
                </a:moveTo>
                <a:lnTo>
                  <a:pt x="0" y="24383"/>
                </a:lnTo>
                <a:lnTo>
                  <a:pt x="0" y="0"/>
                </a:lnTo>
                <a:lnTo>
                  <a:pt x="2372867" y="0"/>
                </a:lnTo>
                <a:lnTo>
                  <a:pt x="2372867" y="24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5" name="object 5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304019" y="6903720"/>
              <a:ext cx="502920" cy="502920"/>
            </a:xfrm>
            <a:custGeom>
              <a:avLst/>
              <a:gdLst/>
              <a:ahLst/>
              <a:cxnLst/>
              <a:rect l="l" t="t" r="r" b="b"/>
              <a:pathLst>
                <a:path w="502920" h="502920">
                  <a:moveTo>
                    <a:pt x="251460" y="502920"/>
                  </a:moveTo>
                  <a:lnTo>
                    <a:pt x="206310" y="498912"/>
                  </a:lnTo>
                  <a:lnTo>
                    <a:pt x="163795" y="487341"/>
                  </a:lnTo>
                  <a:lnTo>
                    <a:pt x="124629" y="468884"/>
                  </a:lnTo>
                  <a:lnTo>
                    <a:pt x="89527" y="444217"/>
                  </a:lnTo>
                  <a:lnTo>
                    <a:pt x="59203" y="414020"/>
                  </a:lnTo>
                  <a:lnTo>
                    <a:pt x="34374" y="378968"/>
                  </a:lnTo>
                  <a:lnTo>
                    <a:pt x="15754" y="339739"/>
                  </a:lnTo>
                  <a:lnTo>
                    <a:pt x="4057" y="297010"/>
                  </a:lnTo>
                  <a:lnTo>
                    <a:pt x="0" y="251460"/>
                  </a:lnTo>
                  <a:lnTo>
                    <a:pt x="4057" y="206310"/>
                  </a:lnTo>
                  <a:lnTo>
                    <a:pt x="15754" y="163795"/>
                  </a:lnTo>
                  <a:lnTo>
                    <a:pt x="34374" y="124629"/>
                  </a:lnTo>
                  <a:lnTo>
                    <a:pt x="59203" y="89527"/>
                  </a:lnTo>
                  <a:lnTo>
                    <a:pt x="89527" y="59203"/>
                  </a:lnTo>
                  <a:lnTo>
                    <a:pt x="124629" y="34374"/>
                  </a:lnTo>
                  <a:lnTo>
                    <a:pt x="163795" y="15754"/>
                  </a:lnTo>
                  <a:lnTo>
                    <a:pt x="206310" y="4057"/>
                  </a:lnTo>
                  <a:lnTo>
                    <a:pt x="251460" y="0"/>
                  </a:lnTo>
                  <a:lnTo>
                    <a:pt x="297010" y="4057"/>
                  </a:lnTo>
                  <a:lnTo>
                    <a:pt x="339739" y="15754"/>
                  </a:lnTo>
                  <a:lnTo>
                    <a:pt x="378968" y="34374"/>
                  </a:lnTo>
                  <a:lnTo>
                    <a:pt x="414020" y="59203"/>
                  </a:lnTo>
                  <a:lnTo>
                    <a:pt x="444217" y="89527"/>
                  </a:lnTo>
                  <a:lnTo>
                    <a:pt x="468884" y="124629"/>
                  </a:lnTo>
                  <a:lnTo>
                    <a:pt x="487341" y="163795"/>
                  </a:lnTo>
                  <a:lnTo>
                    <a:pt x="498912" y="206310"/>
                  </a:lnTo>
                  <a:lnTo>
                    <a:pt x="502920" y="251460"/>
                  </a:lnTo>
                  <a:lnTo>
                    <a:pt x="498912" y="297010"/>
                  </a:lnTo>
                  <a:lnTo>
                    <a:pt x="487341" y="339739"/>
                  </a:lnTo>
                  <a:lnTo>
                    <a:pt x="468884" y="378968"/>
                  </a:lnTo>
                  <a:lnTo>
                    <a:pt x="444217" y="414020"/>
                  </a:lnTo>
                  <a:lnTo>
                    <a:pt x="414020" y="444217"/>
                  </a:lnTo>
                  <a:lnTo>
                    <a:pt x="378968" y="468884"/>
                  </a:lnTo>
                  <a:lnTo>
                    <a:pt x="339739" y="487341"/>
                  </a:lnTo>
                  <a:lnTo>
                    <a:pt x="297010" y="498912"/>
                  </a:lnTo>
                  <a:lnTo>
                    <a:pt x="251460" y="502920"/>
                  </a:lnTo>
                  <a:close/>
                </a:path>
              </a:pathLst>
            </a:custGeom>
            <a:solidFill>
              <a:srgbClr val="D348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9428480" y="7019024"/>
            <a:ext cx="255270" cy="2597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500" spc="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3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6</a:t>
            </a:r>
            <a:endParaRPr sz="1500">
              <a:latin typeface="Franklin Gothic Medium"/>
              <a:cs typeface="Franklin Gothic Medi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6578" y="1163891"/>
            <a:ext cx="9323705" cy="599948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27025" marR="19050" algn="just">
              <a:lnSpc>
                <a:spcPct val="89600"/>
              </a:lnSpc>
              <a:spcBef>
                <a:spcPts val="420"/>
              </a:spcBef>
            </a:pPr>
            <a:r>
              <a:rPr sz="2650" spc="-160" dirty="0">
                <a:latin typeface="Times New Roman"/>
                <a:cs typeface="Times New Roman"/>
              </a:rPr>
              <a:t>Verification </a:t>
            </a:r>
            <a:r>
              <a:rPr sz="2650" spc="-170" dirty="0">
                <a:latin typeface="Times New Roman"/>
                <a:cs typeface="Times New Roman"/>
              </a:rPr>
              <a:t>is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21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process </a:t>
            </a:r>
            <a:r>
              <a:rPr sz="2650" spc="-210" dirty="0">
                <a:latin typeface="Times New Roman"/>
                <a:cs typeface="Times New Roman"/>
              </a:rPr>
              <a:t>by</a:t>
            </a:r>
            <a:r>
              <a:rPr sz="2650" spc="-204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which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95" dirty="0">
                <a:latin typeface="Times New Roman"/>
                <a:cs typeface="Times New Roman"/>
              </a:rPr>
              <a:t>auditor </a:t>
            </a:r>
            <a:r>
              <a:rPr sz="2650" spc="-160" dirty="0">
                <a:latin typeface="Times New Roman"/>
                <a:cs typeface="Times New Roman"/>
              </a:rPr>
              <a:t>satisfies </a:t>
            </a:r>
            <a:r>
              <a:rPr sz="2650" spc="-125" dirty="0">
                <a:latin typeface="Times New Roman"/>
                <a:cs typeface="Times New Roman"/>
              </a:rPr>
              <a:t>himself, </a:t>
            </a:r>
            <a:r>
              <a:rPr sz="2650" spc="-210" dirty="0">
                <a:latin typeface="Times New Roman"/>
                <a:cs typeface="Times New Roman"/>
              </a:rPr>
              <a:t>by</a:t>
            </a:r>
            <a:r>
              <a:rPr sz="2650" spc="-204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actual </a:t>
            </a:r>
            <a:r>
              <a:rPr sz="2650" spc="-13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inspection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45" dirty="0">
                <a:latin typeface="Times New Roman"/>
                <a:cs typeface="Times New Roman"/>
              </a:rPr>
              <a:t>or </a:t>
            </a:r>
            <a:r>
              <a:rPr sz="2650" spc="-90" dirty="0">
                <a:latin typeface="Times New Roman"/>
                <a:cs typeface="Times New Roman"/>
              </a:rPr>
              <a:t>otherwise, </a:t>
            </a:r>
            <a:r>
              <a:rPr sz="2650" spc="-220" dirty="0">
                <a:latin typeface="Times New Roman"/>
                <a:cs typeface="Times New Roman"/>
              </a:rPr>
              <a:t>as</a:t>
            </a:r>
            <a:r>
              <a:rPr sz="2650" spc="-215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existence, </a:t>
            </a:r>
            <a:r>
              <a:rPr sz="2650" spc="-105" dirty="0">
                <a:latin typeface="Times New Roman"/>
                <a:cs typeface="Times New Roman"/>
              </a:rPr>
              <a:t>ownership, </a:t>
            </a:r>
            <a:r>
              <a:rPr sz="2650" spc="-145" dirty="0">
                <a:latin typeface="Times New Roman"/>
                <a:cs typeface="Times New Roman"/>
              </a:rPr>
              <a:t>valuation</a:t>
            </a:r>
            <a:r>
              <a:rPr sz="2650" spc="-14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150" dirty="0">
                <a:latin typeface="Times New Roman"/>
                <a:cs typeface="Times New Roman"/>
              </a:rPr>
              <a:t> accuracy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85" dirty="0">
                <a:latin typeface="Times New Roman"/>
                <a:cs typeface="Times New Roman"/>
              </a:rPr>
              <a:t> the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various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items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appearing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in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balance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80" dirty="0">
                <a:latin typeface="Times New Roman"/>
                <a:cs typeface="Times New Roman"/>
              </a:rPr>
              <a:t>sheet.</a:t>
            </a:r>
            <a:endParaRPr sz="2650">
              <a:latin typeface="Times New Roman"/>
              <a:cs typeface="Times New Roman"/>
            </a:endParaRPr>
          </a:p>
          <a:p>
            <a:pPr marL="25400" algn="just">
              <a:lnSpc>
                <a:spcPct val="100000"/>
              </a:lnSpc>
              <a:spcBef>
                <a:spcPts val="335"/>
              </a:spcBef>
            </a:pPr>
            <a:r>
              <a:rPr sz="2650" b="1" i="1" spc="-120" dirty="0">
                <a:latin typeface="Times New Roman"/>
                <a:cs typeface="Times New Roman"/>
              </a:rPr>
              <a:t>Spicer</a:t>
            </a:r>
            <a:r>
              <a:rPr sz="2650" b="1" i="1" spc="-95" dirty="0">
                <a:latin typeface="Times New Roman"/>
                <a:cs typeface="Times New Roman"/>
              </a:rPr>
              <a:t> </a:t>
            </a:r>
            <a:r>
              <a:rPr sz="2650" b="1" i="1" spc="-55" dirty="0">
                <a:latin typeface="Times New Roman"/>
                <a:cs typeface="Times New Roman"/>
              </a:rPr>
              <a:t>and </a:t>
            </a:r>
            <a:r>
              <a:rPr sz="2650" b="1" i="1" spc="-95" dirty="0">
                <a:latin typeface="Times New Roman"/>
                <a:cs typeface="Times New Roman"/>
              </a:rPr>
              <a:t>Pegler</a:t>
            </a:r>
            <a:r>
              <a:rPr sz="2650" b="1" i="1" spc="-65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have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defined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verification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in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following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words:</a:t>
            </a:r>
            <a:endParaRPr sz="2650">
              <a:latin typeface="Times New Roman"/>
              <a:cs typeface="Times New Roman"/>
            </a:endParaRPr>
          </a:p>
          <a:p>
            <a:pPr marL="327025" marR="19685" indent="-302260" algn="just">
              <a:lnSpc>
                <a:spcPts val="2860"/>
              </a:lnSpc>
              <a:spcBef>
                <a:spcPts val="685"/>
              </a:spcBef>
            </a:pPr>
            <a:r>
              <a:rPr sz="2650" i="1" spc="-290" dirty="0">
                <a:latin typeface="Times New Roman"/>
                <a:cs typeface="Times New Roman"/>
              </a:rPr>
              <a:t>“</a:t>
            </a:r>
            <a:r>
              <a:rPr sz="2650" b="1" i="1" spc="-290" dirty="0">
                <a:latin typeface="Times New Roman"/>
                <a:cs typeface="Times New Roman"/>
              </a:rPr>
              <a:t>The </a:t>
            </a:r>
            <a:r>
              <a:rPr sz="2650" b="1" i="1" spc="-70" dirty="0">
                <a:latin typeface="Times New Roman"/>
                <a:cs typeface="Times New Roman"/>
              </a:rPr>
              <a:t>verification </a:t>
            </a:r>
            <a:r>
              <a:rPr sz="2650" b="1" i="1" spc="-125" dirty="0">
                <a:latin typeface="Times New Roman"/>
                <a:cs typeface="Times New Roman"/>
              </a:rPr>
              <a:t>of </a:t>
            </a:r>
            <a:r>
              <a:rPr sz="2650" b="1" i="1" spc="-65" dirty="0">
                <a:latin typeface="Times New Roman"/>
                <a:cs typeface="Times New Roman"/>
              </a:rPr>
              <a:t>assets </a:t>
            </a:r>
            <a:r>
              <a:rPr sz="2650" b="1" i="1" spc="-60" dirty="0">
                <a:latin typeface="Times New Roman"/>
                <a:cs typeface="Times New Roman"/>
              </a:rPr>
              <a:t>implies </a:t>
            </a:r>
            <a:r>
              <a:rPr sz="2650" b="1" i="1" spc="-70" dirty="0">
                <a:latin typeface="Times New Roman"/>
                <a:cs typeface="Times New Roman"/>
              </a:rPr>
              <a:t>an </a:t>
            </a:r>
            <a:r>
              <a:rPr sz="2650" b="1" i="1" spc="-85" dirty="0">
                <a:latin typeface="Times New Roman"/>
                <a:cs typeface="Times New Roman"/>
              </a:rPr>
              <a:t>enquiry </a:t>
            </a:r>
            <a:r>
              <a:rPr sz="2650" b="1" i="1" spc="-45" dirty="0">
                <a:latin typeface="Times New Roman"/>
                <a:cs typeface="Times New Roman"/>
              </a:rPr>
              <a:t>into </a:t>
            </a:r>
            <a:r>
              <a:rPr sz="2650" b="1" i="1" spc="-35" dirty="0">
                <a:latin typeface="Times New Roman"/>
                <a:cs typeface="Times New Roman"/>
              </a:rPr>
              <a:t>the </a:t>
            </a:r>
            <a:r>
              <a:rPr sz="2650" b="1" i="1" spc="-80" dirty="0">
                <a:latin typeface="Times New Roman"/>
                <a:cs typeface="Times New Roman"/>
              </a:rPr>
              <a:t>value </a:t>
            </a:r>
            <a:r>
              <a:rPr sz="2650" b="1" i="1" spc="20" dirty="0">
                <a:latin typeface="Times New Roman"/>
                <a:cs typeface="Times New Roman"/>
              </a:rPr>
              <a:t>, </a:t>
            </a:r>
            <a:r>
              <a:rPr sz="2650" b="1" i="1" spc="-105" dirty="0">
                <a:latin typeface="Times New Roman"/>
                <a:cs typeface="Times New Roman"/>
              </a:rPr>
              <a:t>ownership </a:t>
            </a:r>
            <a:r>
              <a:rPr sz="2650" b="1" i="1" spc="-100" dirty="0">
                <a:latin typeface="Times New Roman"/>
                <a:cs typeface="Times New Roman"/>
              </a:rPr>
              <a:t> </a:t>
            </a:r>
            <a:r>
              <a:rPr sz="2650" b="1" i="1" spc="-55" dirty="0">
                <a:latin typeface="Times New Roman"/>
                <a:cs typeface="Times New Roman"/>
              </a:rPr>
              <a:t>and </a:t>
            </a:r>
            <a:r>
              <a:rPr sz="2650" b="1" i="1" spc="30" dirty="0">
                <a:latin typeface="Times New Roman"/>
                <a:cs typeface="Times New Roman"/>
              </a:rPr>
              <a:t>title </a:t>
            </a:r>
            <a:r>
              <a:rPr sz="2650" b="1" i="1" spc="-200" dirty="0">
                <a:latin typeface="Times New Roman"/>
                <a:cs typeface="Times New Roman"/>
              </a:rPr>
              <a:t>; </a:t>
            </a:r>
            <a:r>
              <a:rPr sz="2650" b="1" i="1" spc="-110" dirty="0">
                <a:latin typeface="Times New Roman"/>
                <a:cs typeface="Times New Roman"/>
              </a:rPr>
              <a:t>existence </a:t>
            </a:r>
            <a:r>
              <a:rPr sz="2650" b="1" i="1" spc="-55" dirty="0">
                <a:latin typeface="Times New Roman"/>
                <a:cs typeface="Times New Roman"/>
              </a:rPr>
              <a:t>and </a:t>
            </a:r>
            <a:r>
              <a:rPr sz="2650" b="1" i="1" spc="-120" dirty="0">
                <a:latin typeface="Times New Roman"/>
                <a:cs typeface="Times New Roman"/>
              </a:rPr>
              <a:t>possession </a:t>
            </a:r>
            <a:r>
              <a:rPr sz="2650" b="1" i="1" spc="-200" dirty="0">
                <a:latin typeface="Times New Roman"/>
                <a:cs typeface="Times New Roman"/>
              </a:rPr>
              <a:t>; </a:t>
            </a:r>
            <a:r>
              <a:rPr sz="2650" b="1" i="1" spc="-35" dirty="0">
                <a:latin typeface="Times New Roman"/>
                <a:cs typeface="Times New Roman"/>
              </a:rPr>
              <a:t>the </a:t>
            </a:r>
            <a:r>
              <a:rPr sz="2650" b="1" i="1" spc="-114" dirty="0">
                <a:latin typeface="Times New Roman"/>
                <a:cs typeface="Times New Roman"/>
              </a:rPr>
              <a:t>presence </a:t>
            </a:r>
            <a:r>
              <a:rPr sz="2650" b="1" i="1" spc="-125" dirty="0">
                <a:latin typeface="Times New Roman"/>
                <a:cs typeface="Times New Roman"/>
              </a:rPr>
              <a:t>of </a:t>
            </a:r>
            <a:r>
              <a:rPr sz="2650" b="1" i="1" spc="-110" dirty="0">
                <a:latin typeface="Times New Roman"/>
                <a:cs typeface="Times New Roman"/>
              </a:rPr>
              <a:t>any </a:t>
            </a:r>
            <a:r>
              <a:rPr sz="2650" b="1" i="1" spc="-130" dirty="0">
                <a:latin typeface="Times New Roman"/>
                <a:cs typeface="Times New Roman"/>
              </a:rPr>
              <a:t>charge </a:t>
            </a:r>
            <a:r>
              <a:rPr sz="2650" b="1" i="1" spc="-165" dirty="0">
                <a:latin typeface="Times New Roman"/>
                <a:cs typeface="Times New Roman"/>
              </a:rPr>
              <a:t>on </a:t>
            </a:r>
            <a:r>
              <a:rPr sz="2650" b="1" i="1" spc="-35" dirty="0">
                <a:latin typeface="Times New Roman"/>
                <a:cs typeface="Times New Roman"/>
              </a:rPr>
              <a:t>the </a:t>
            </a:r>
            <a:r>
              <a:rPr sz="2650" b="1" i="1" spc="-650" dirty="0">
                <a:latin typeface="Times New Roman"/>
                <a:cs typeface="Times New Roman"/>
              </a:rPr>
              <a:t> </a:t>
            </a:r>
            <a:r>
              <a:rPr sz="2650" b="1" i="1" spc="-55" dirty="0">
                <a:latin typeface="Times New Roman"/>
                <a:cs typeface="Times New Roman"/>
              </a:rPr>
              <a:t>assets”.</a:t>
            </a:r>
            <a:endParaRPr sz="2650">
              <a:latin typeface="Times New Roman"/>
              <a:cs typeface="Times New Roman"/>
            </a:endParaRPr>
          </a:p>
          <a:p>
            <a:pPr marL="327025" marR="20320" indent="-302260" algn="just">
              <a:lnSpc>
                <a:spcPts val="2860"/>
              </a:lnSpc>
              <a:spcBef>
                <a:spcPts val="640"/>
              </a:spcBef>
              <a:buClr>
                <a:srgbClr val="D34816"/>
              </a:buClr>
              <a:buSzPct val="84905"/>
              <a:buChar char="●"/>
              <a:tabLst>
                <a:tab pos="327660" algn="l"/>
              </a:tabLst>
            </a:pPr>
            <a:r>
              <a:rPr sz="2650" spc="-105" dirty="0">
                <a:latin typeface="Times New Roman"/>
                <a:cs typeface="Times New Roman"/>
              </a:rPr>
              <a:t>Thus, </a:t>
            </a:r>
            <a:r>
              <a:rPr sz="2650" spc="-130" dirty="0">
                <a:latin typeface="Times New Roman"/>
                <a:cs typeface="Times New Roman"/>
              </a:rPr>
              <a:t>verification </a:t>
            </a:r>
            <a:r>
              <a:rPr sz="2650" spc="-165" dirty="0">
                <a:latin typeface="Times New Roman"/>
                <a:cs typeface="Times New Roman"/>
              </a:rPr>
              <a:t>means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140" dirty="0">
                <a:latin typeface="Times New Roman"/>
                <a:cs typeface="Times New Roman"/>
              </a:rPr>
              <a:t>prove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30" dirty="0">
                <a:latin typeface="Times New Roman"/>
                <a:cs typeface="Times New Roman"/>
              </a:rPr>
              <a:t>truth </a:t>
            </a:r>
            <a:r>
              <a:rPr sz="2650" spc="-120" dirty="0">
                <a:latin typeface="Times New Roman"/>
                <a:cs typeface="Times New Roman"/>
              </a:rPr>
              <a:t>about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00" dirty="0">
                <a:latin typeface="Times New Roman"/>
                <a:cs typeface="Times New Roman"/>
              </a:rPr>
              <a:t>correctness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215" dirty="0">
                <a:latin typeface="Times New Roman"/>
                <a:cs typeface="Times New Roman"/>
              </a:rPr>
              <a:t>ss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240" dirty="0">
                <a:latin typeface="Times New Roman"/>
                <a:cs typeface="Times New Roman"/>
              </a:rPr>
              <a:t>s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27025" marR="20955" indent="-302260" algn="just">
              <a:lnSpc>
                <a:spcPts val="2860"/>
              </a:lnSpc>
              <a:spcBef>
                <a:spcPts val="640"/>
              </a:spcBef>
              <a:buClr>
                <a:srgbClr val="D34816"/>
              </a:buClr>
              <a:buSzPct val="84905"/>
              <a:buChar char="●"/>
              <a:tabLst>
                <a:tab pos="327660" algn="l"/>
              </a:tabLst>
            </a:pPr>
            <a:r>
              <a:rPr sz="2650" spc="-229" dirty="0">
                <a:latin typeface="Times New Roman"/>
                <a:cs typeface="Times New Roman"/>
              </a:rPr>
              <a:t>Very</a:t>
            </a:r>
            <a:r>
              <a:rPr sz="2650" spc="200" dirty="0">
                <a:latin typeface="Times New Roman"/>
                <a:cs typeface="Times New Roman"/>
              </a:rPr>
              <a:t> </a:t>
            </a:r>
            <a:r>
              <a:rPr sz="2650" spc="-70" dirty="0">
                <a:latin typeface="Times New Roman"/>
                <a:cs typeface="Times New Roman"/>
              </a:rPr>
              <a:t>often, </a:t>
            </a:r>
            <a:r>
              <a:rPr sz="2650" spc="-160" dirty="0">
                <a:latin typeface="Times New Roman"/>
                <a:cs typeface="Times New Roman"/>
              </a:rPr>
              <a:t>vouching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125" dirty="0">
                <a:latin typeface="Times New Roman"/>
                <a:cs typeface="Times New Roman"/>
              </a:rPr>
              <a:t>verification </a:t>
            </a:r>
            <a:r>
              <a:rPr sz="2650" spc="-110" dirty="0">
                <a:latin typeface="Times New Roman"/>
                <a:cs typeface="Times New Roman"/>
              </a:rPr>
              <a:t>are </a:t>
            </a:r>
            <a:r>
              <a:rPr sz="2650" spc="-125" dirty="0">
                <a:latin typeface="Times New Roman"/>
                <a:cs typeface="Times New Roman"/>
              </a:rPr>
              <a:t>considered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125" dirty="0">
                <a:latin typeface="Times New Roman"/>
                <a:cs typeface="Times New Roman"/>
              </a:rPr>
              <a:t>be </a:t>
            </a:r>
            <a:r>
              <a:rPr sz="2650" spc="-110" dirty="0">
                <a:latin typeface="Times New Roman"/>
                <a:cs typeface="Times New Roman"/>
              </a:rPr>
              <a:t>one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484" dirty="0">
                <a:latin typeface="Times New Roman"/>
                <a:cs typeface="Times New Roman"/>
              </a:rPr>
              <a:t>g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r>
              <a:rPr sz="2650" dirty="0">
                <a:latin typeface="Times New Roman"/>
                <a:cs typeface="Times New Roman"/>
              </a:rPr>
              <a:t> </a:t>
            </a:r>
            <a:r>
              <a:rPr sz="2650" spc="-250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I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no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250" dirty="0">
                <a:latin typeface="Times New Roman"/>
                <a:cs typeface="Times New Roman"/>
              </a:rPr>
              <a:t>o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27025" indent="-302260" algn="just">
              <a:lnSpc>
                <a:spcPct val="100000"/>
              </a:lnSpc>
              <a:spcBef>
                <a:spcPts val="290"/>
              </a:spcBef>
              <a:buClr>
                <a:srgbClr val="D34816"/>
              </a:buClr>
              <a:buSzPct val="84905"/>
              <a:buChar char="●"/>
              <a:tabLst>
                <a:tab pos="327660" algn="l"/>
              </a:tabLst>
            </a:pPr>
            <a:r>
              <a:rPr sz="2650" spc="-345" dirty="0">
                <a:latin typeface="Times New Roman"/>
                <a:cs typeface="Times New Roman"/>
              </a:rPr>
              <a:t>A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45" dirty="0">
                <a:latin typeface="Times New Roman"/>
                <a:cs typeface="Times New Roman"/>
              </a:rPr>
              <a:t>n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335" dirty="0">
                <a:latin typeface="Times New Roman"/>
                <a:cs typeface="Times New Roman"/>
              </a:rPr>
              <a:t>a</a:t>
            </a:r>
            <a:r>
              <a:rPr sz="2650" spc="-150" dirty="0">
                <a:latin typeface="Times New Roman"/>
                <a:cs typeface="Times New Roman"/>
              </a:rPr>
              <a:t>w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29" dirty="0">
                <a:latin typeface="Times New Roman"/>
                <a:cs typeface="Times New Roman"/>
              </a:rPr>
              <a:t>w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54" dirty="0">
                <a:latin typeface="Times New Roman"/>
                <a:cs typeface="Times New Roman"/>
              </a:rPr>
              <a:t>w</a:t>
            </a:r>
            <a:r>
              <a:rPr sz="2650" spc="-250" dirty="0">
                <a:latin typeface="Times New Roman"/>
                <a:cs typeface="Times New Roman"/>
              </a:rPr>
              <a:t>o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27025" marR="17780" indent="-302260" algn="just">
              <a:lnSpc>
                <a:spcPct val="89600"/>
              </a:lnSpc>
              <a:spcBef>
                <a:spcPts val="655"/>
              </a:spcBef>
              <a:buClr>
                <a:srgbClr val="D34816"/>
              </a:buClr>
              <a:buSzPct val="84905"/>
              <a:buChar char="●"/>
              <a:tabLst>
                <a:tab pos="327660" algn="l"/>
              </a:tabLst>
            </a:pPr>
            <a:r>
              <a:rPr sz="2650" spc="-204" dirty="0">
                <a:latin typeface="Times New Roman"/>
                <a:cs typeface="Times New Roman"/>
              </a:rPr>
              <a:t>Vouching</a:t>
            </a:r>
            <a:r>
              <a:rPr sz="2650" spc="-200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is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examine</a:t>
            </a:r>
            <a:r>
              <a:rPr sz="2650" spc="-13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correctness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35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authenticity</a:t>
            </a:r>
            <a:r>
              <a:rPr sz="2650" spc="44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35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transactions </a:t>
            </a:r>
            <a:r>
              <a:rPr sz="2650" spc="-85" dirty="0">
                <a:latin typeface="Times New Roman"/>
                <a:cs typeface="Times New Roman"/>
              </a:rPr>
              <a:t>recorded </a:t>
            </a:r>
            <a:r>
              <a:rPr sz="2650" spc="-140" dirty="0">
                <a:latin typeface="Times New Roman"/>
                <a:cs typeface="Times New Roman"/>
              </a:rPr>
              <a:t>in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50" dirty="0">
                <a:latin typeface="Times New Roman"/>
                <a:cs typeface="Times New Roman"/>
              </a:rPr>
              <a:t>books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95" dirty="0">
                <a:latin typeface="Times New Roman"/>
                <a:cs typeface="Times New Roman"/>
              </a:rPr>
              <a:t>prime </a:t>
            </a:r>
            <a:r>
              <a:rPr sz="2650" spc="-80" dirty="0">
                <a:latin typeface="Times New Roman"/>
                <a:cs typeface="Times New Roman"/>
              </a:rPr>
              <a:t>entry </a:t>
            </a:r>
            <a:r>
              <a:rPr sz="2650" spc="-140" dirty="0">
                <a:latin typeface="Times New Roman"/>
                <a:cs typeface="Times New Roman"/>
              </a:rPr>
              <a:t>while </a:t>
            </a:r>
            <a:r>
              <a:rPr sz="2650" spc="-130" dirty="0">
                <a:latin typeface="Times New Roman"/>
                <a:cs typeface="Times New Roman"/>
              </a:rPr>
              <a:t>verification </a:t>
            </a:r>
            <a:r>
              <a:rPr sz="2650" spc="-170" dirty="0">
                <a:latin typeface="Times New Roman"/>
                <a:cs typeface="Times New Roman"/>
              </a:rPr>
              <a:t>is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380" dirty="0">
                <a:latin typeface="Times New Roman"/>
                <a:cs typeface="Times New Roman"/>
              </a:rPr>
              <a:t>conf</a:t>
            </a:r>
            <a:r>
              <a:rPr sz="2250" spc="-569" baseline="-35185" dirty="0">
                <a:solidFill>
                  <a:srgbClr val="696464"/>
                </a:solidFill>
                <a:latin typeface="Times New Roman"/>
                <a:cs typeface="Times New Roman"/>
              </a:rPr>
              <a:t>P</a:t>
            </a:r>
            <a:r>
              <a:rPr sz="2650" spc="-380" dirty="0">
                <a:latin typeface="Times New Roman"/>
                <a:cs typeface="Times New Roman"/>
              </a:rPr>
              <a:t>i</a:t>
            </a:r>
            <a:r>
              <a:rPr sz="2250" spc="-569" baseline="-35185" dirty="0">
                <a:solidFill>
                  <a:srgbClr val="696464"/>
                </a:solidFill>
                <a:latin typeface="Times New Roman"/>
                <a:cs typeface="Times New Roman"/>
              </a:rPr>
              <a:t>r</a:t>
            </a:r>
            <a:r>
              <a:rPr sz="2650" spc="-380" dirty="0">
                <a:latin typeface="Times New Roman"/>
                <a:cs typeface="Times New Roman"/>
              </a:rPr>
              <a:t>r</a:t>
            </a:r>
            <a:r>
              <a:rPr sz="2250" spc="-569" baseline="-35185" dirty="0">
                <a:solidFill>
                  <a:srgbClr val="696464"/>
                </a:solidFill>
                <a:latin typeface="Times New Roman"/>
                <a:cs typeface="Times New Roman"/>
              </a:rPr>
              <a:t>es</a:t>
            </a:r>
            <a:r>
              <a:rPr sz="2650" spc="-380" dirty="0">
                <a:latin typeface="Times New Roman"/>
                <a:cs typeface="Times New Roman"/>
              </a:rPr>
              <a:t>m</a:t>
            </a:r>
            <a:r>
              <a:rPr sz="2250" spc="-569" baseline="-35185" dirty="0">
                <a:solidFill>
                  <a:srgbClr val="696464"/>
                </a:solidFill>
                <a:latin typeface="Times New Roman"/>
                <a:cs typeface="Times New Roman"/>
              </a:rPr>
              <a:t>enta</a:t>
            </a:r>
            <a:r>
              <a:rPr sz="2650" spc="-380" dirty="0">
                <a:latin typeface="Times New Roman"/>
                <a:cs typeface="Times New Roman"/>
              </a:rPr>
              <a:t>t</a:t>
            </a:r>
            <a:r>
              <a:rPr sz="2250" spc="-569" baseline="-35185" dirty="0">
                <a:solidFill>
                  <a:srgbClr val="696464"/>
                </a:solidFill>
                <a:latin typeface="Times New Roman"/>
                <a:cs typeface="Times New Roman"/>
              </a:rPr>
              <a:t>ti</a:t>
            </a:r>
            <a:r>
              <a:rPr sz="2650" spc="-380" dirty="0">
                <a:latin typeface="Times New Roman"/>
                <a:cs typeface="Times New Roman"/>
              </a:rPr>
              <a:t>h</a:t>
            </a:r>
            <a:r>
              <a:rPr sz="2250" spc="-569" baseline="-35185" dirty="0">
                <a:solidFill>
                  <a:srgbClr val="696464"/>
                </a:solidFill>
                <a:latin typeface="Times New Roman"/>
                <a:cs typeface="Times New Roman"/>
              </a:rPr>
              <a:t>on</a:t>
            </a:r>
            <a:r>
              <a:rPr sz="2650" spc="-380" dirty="0">
                <a:latin typeface="Times New Roman"/>
                <a:cs typeface="Times New Roman"/>
              </a:rPr>
              <a:t>e</a:t>
            </a:r>
            <a:r>
              <a:rPr sz="2250" spc="-569" baseline="-35185" dirty="0">
                <a:solidFill>
                  <a:srgbClr val="696464"/>
                </a:solidFill>
                <a:latin typeface="Times New Roman"/>
                <a:cs typeface="Times New Roman"/>
              </a:rPr>
              <a:t>on</a:t>
            </a:r>
            <a:r>
              <a:rPr sz="2650" spc="-380" dirty="0">
                <a:latin typeface="Times New Roman"/>
                <a:cs typeface="Times New Roman"/>
              </a:rPr>
              <a:t>v</a:t>
            </a:r>
            <a:r>
              <a:rPr sz="2250" spc="-569" baseline="-35185" dirty="0">
                <a:solidFill>
                  <a:srgbClr val="696464"/>
                </a:solidFill>
                <a:latin typeface="Times New Roman"/>
                <a:cs typeface="Times New Roman"/>
              </a:rPr>
              <a:t>A</a:t>
            </a:r>
            <a:r>
              <a:rPr sz="2650" spc="-380" dirty="0">
                <a:latin typeface="Times New Roman"/>
                <a:cs typeface="Times New Roman"/>
              </a:rPr>
              <a:t>a</a:t>
            </a:r>
            <a:r>
              <a:rPr sz="2250" spc="-569" baseline="-35185" dirty="0">
                <a:solidFill>
                  <a:srgbClr val="696464"/>
                </a:solidFill>
                <a:latin typeface="Times New Roman"/>
                <a:cs typeface="Times New Roman"/>
              </a:rPr>
              <a:t>u</a:t>
            </a:r>
            <a:r>
              <a:rPr sz="2650" spc="-380" dirty="0">
                <a:latin typeface="Times New Roman"/>
                <a:cs typeface="Times New Roman"/>
              </a:rPr>
              <a:t>l</a:t>
            </a:r>
            <a:r>
              <a:rPr sz="2250" spc="-569" baseline="-35185" dirty="0">
                <a:solidFill>
                  <a:srgbClr val="696464"/>
                </a:solidFill>
                <a:latin typeface="Times New Roman"/>
                <a:cs typeface="Times New Roman"/>
              </a:rPr>
              <a:t>d</a:t>
            </a:r>
            <a:r>
              <a:rPr sz="2650" spc="-380" dirty="0">
                <a:latin typeface="Times New Roman"/>
                <a:cs typeface="Times New Roman"/>
              </a:rPr>
              <a:t>u</a:t>
            </a:r>
            <a:r>
              <a:rPr sz="2250" spc="-569" baseline="-35185" dirty="0">
                <a:solidFill>
                  <a:srgbClr val="696464"/>
                </a:solidFill>
                <a:latin typeface="Times New Roman"/>
                <a:cs typeface="Times New Roman"/>
              </a:rPr>
              <a:t>iti</a:t>
            </a:r>
            <a:r>
              <a:rPr sz="2650" spc="-380" dirty="0">
                <a:latin typeface="Times New Roman"/>
                <a:cs typeface="Times New Roman"/>
              </a:rPr>
              <a:t>e</a:t>
            </a:r>
            <a:r>
              <a:rPr sz="2250" spc="-569" baseline="-35185" dirty="0">
                <a:solidFill>
                  <a:srgbClr val="696464"/>
                </a:solidFill>
                <a:latin typeface="Times New Roman"/>
                <a:cs typeface="Times New Roman"/>
              </a:rPr>
              <a:t>ng</a:t>
            </a:r>
            <a:r>
              <a:rPr sz="2650" spc="-380" dirty="0">
                <a:latin typeface="Times New Roman"/>
                <a:cs typeface="Times New Roman"/>
              </a:rPr>
              <a:t>of</a:t>
            </a:r>
            <a:r>
              <a:rPr sz="2650" spc="-35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assets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and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liabilities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204" dirty="0">
                <a:latin typeface="Times New Roman"/>
                <a:cs typeface="Times New Roman"/>
              </a:rPr>
              <a:t>as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shown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in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90" dirty="0">
                <a:latin typeface="Times New Roman"/>
                <a:cs typeface="Times New Roman"/>
              </a:rPr>
              <a:t>Balance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Sheet.</a:t>
            </a:r>
            <a:endParaRPr sz="265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90739" y="464354"/>
            <a:ext cx="9045575" cy="6337935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14325" marR="6350">
              <a:lnSpc>
                <a:spcPct val="101899"/>
              </a:lnSpc>
              <a:spcBef>
                <a:spcPts val="30"/>
              </a:spcBef>
            </a:pPr>
            <a:r>
              <a:rPr sz="2650" spc="-160" dirty="0">
                <a:latin typeface="Times New Roman"/>
                <a:cs typeface="Times New Roman"/>
              </a:rPr>
              <a:t>Thus</a:t>
            </a:r>
            <a:r>
              <a:rPr sz="2650" spc="-10" dirty="0">
                <a:latin typeface="Times New Roman"/>
                <a:cs typeface="Times New Roman"/>
              </a:rPr>
              <a:t> </a:t>
            </a:r>
            <a:r>
              <a:rPr sz="2650" spc="105" dirty="0">
                <a:latin typeface="Times New Roman"/>
                <a:cs typeface="Times New Roman"/>
              </a:rPr>
              <a:t>,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an</a:t>
            </a:r>
            <a:r>
              <a:rPr sz="2650" spc="5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auditor</a:t>
            </a:r>
            <a:r>
              <a:rPr sz="2650" spc="15" dirty="0">
                <a:latin typeface="Times New Roman"/>
                <a:cs typeface="Times New Roman"/>
              </a:rPr>
              <a:t> </a:t>
            </a:r>
            <a:r>
              <a:rPr sz="2650" spc="-204" dirty="0">
                <a:latin typeface="Times New Roman"/>
                <a:cs typeface="Times New Roman"/>
              </a:rPr>
              <a:t>has</a:t>
            </a:r>
            <a:r>
              <a:rPr sz="2650" spc="-10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</a:t>
            </a:r>
            <a:r>
              <a:rPr sz="2650" spc="-20" dirty="0">
                <a:latin typeface="Times New Roman"/>
                <a:cs typeface="Times New Roman"/>
              </a:rPr>
              <a:t> </a:t>
            </a:r>
            <a:r>
              <a:rPr sz="2650" spc="-80" dirty="0">
                <a:latin typeface="Times New Roman"/>
                <a:cs typeface="Times New Roman"/>
              </a:rPr>
              <a:t>perform</a:t>
            </a:r>
            <a:r>
              <a:rPr sz="2650" spc="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the</a:t>
            </a:r>
            <a:r>
              <a:rPr sz="2650" spc="-15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four</a:t>
            </a:r>
            <a:r>
              <a:rPr sz="2650" spc="15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types</a:t>
            </a:r>
            <a:r>
              <a:rPr sz="2650" spc="-1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functions</a:t>
            </a:r>
            <a:r>
              <a:rPr sz="2650" spc="-1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in</a:t>
            </a:r>
            <a:r>
              <a:rPr sz="2650" spc="-15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verifying </a:t>
            </a:r>
            <a:r>
              <a:rPr sz="2650" spc="-65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assets: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45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305" dirty="0">
                <a:latin typeface="Times New Roman"/>
                <a:cs typeface="Times New Roman"/>
              </a:rPr>
              <a:t>To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see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that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they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are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b="1" i="1" spc="-90" dirty="0">
                <a:latin typeface="Times New Roman"/>
                <a:cs typeface="Times New Roman"/>
              </a:rPr>
              <a:t>clearly</a:t>
            </a:r>
            <a:r>
              <a:rPr sz="2650" b="1" i="1" spc="-75" dirty="0">
                <a:latin typeface="Times New Roman"/>
                <a:cs typeface="Times New Roman"/>
              </a:rPr>
              <a:t> </a:t>
            </a:r>
            <a:r>
              <a:rPr sz="2650" b="1" i="1" spc="-5" dirty="0">
                <a:latin typeface="Times New Roman"/>
                <a:cs typeface="Times New Roman"/>
              </a:rPr>
              <a:t>stated</a:t>
            </a:r>
            <a:r>
              <a:rPr sz="2650" b="1" i="1" spc="-7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in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95" dirty="0">
                <a:latin typeface="Times New Roman"/>
                <a:cs typeface="Times New Roman"/>
              </a:rPr>
              <a:t>Balance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Sheet.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50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305" dirty="0">
                <a:latin typeface="Times New Roman"/>
                <a:cs typeface="Times New Roman"/>
              </a:rPr>
              <a:t>To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ensure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that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they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are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in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b="1" i="1" spc="-105" dirty="0">
                <a:latin typeface="Times New Roman"/>
                <a:cs typeface="Times New Roman"/>
              </a:rPr>
              <a:t>existence</a:t>
            </a:r>
            <a:r>
              <a:rPr sz="2650" b="1" i="1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on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day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95" dirty="0">
                <a:latin typeface="Times New Roman"/>
                <a:cs typeface="Times New Roman"/>
              </a:rPr>
              <a:t>Balance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Sheet.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ts val="3175"/>
              </a:lnSpc>
              <a:spcBef>
                <a:spcPts val="645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305" dirty="0">
                <a:latin typeface="Times New Roman"/>
                <a:cs typeface="Times New Roman"/>
              </a:rPr>
              <a:t>To</a:t>
            </a:r>
            <a:r>
              <a:rPr sz="2650" spc="5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verify</a:t>
            </a:r>
            <a:r>
              <a:rPr sz="2650" spc="1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that</a:t>
            </a:r>
            <a:r>
              <a:rPr sz="2650" spc="-5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they</a:t>
            </a:r>
            <a:r>
              <a:rPr sz="2650" spc="-2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are</a:t>
            </a:r>
            <a:r>
              <a:rPr sz="2650" spc="-1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the</a:t>
            </a:r>
            <a:r>
              <a:rPr sz="2650" spc="10" dirty="0">
                <a:latin typeface="Times New Roman"/>
                <a:cs typeface="Times New Roman"/>
              </a:rPr>
              <a:t> </a:t>
            </a:r>
            <a:r>
              <a:rPr sz="2650" spc="-70" dirty="0">
                <a:latin typeface="Times New Roman"/>
                <a:cs typeface="Times New Roman"/>
              </a:rPr>
              <a:t>property</a:t>
            </a:r>
            <a:r>
              <a:rPr sz="2650" spc="10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of</a:t>
            </a:r>
            <a:r>
              <a:rPr sz="265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15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business</a:t>
            </a:r>
            <a:r>
              <a:rPr sz="2650" spc="-1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and</a:t>
            </a:r>
            <a:r>
              <a:rPr sz="2650" spc="-20" dirty="0">
                <a:latin typeface="Times New Roman"/>
                <a:cs typeface="Times New Roman"/>
              </a:rPr>
              <a:t> </a:t>
            </a:r>
            <a:r>
              <a:rPr sz="2650" spc="-220" dirty="0">
                <a:latin typeface="Times New Roman"/>
                <a:cs typeface="Times New Roman"/>
              </a:rPr>
              <a:t>as</a:t>
            </a:r>
            <a:r>
              <a:rPr sz="2650" spc="-10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such,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they</a:t>
            </a:r>
            <a:r>
              <a:rPr sz="2650" spc="-2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are</a:t>
            </a:r>
            <a:endParaRPr sz="2650">
              <a:latin typeface="Times New Roman"/>
              <a:cs typeface="Times New Roman"/>
            </a:endParaRPr>
          </a:p>
          <a:p>
            <a:pPr marL="314325">
              <a:lnSpc>
                <a:spcPts val="3175"/>
              </a:lnSpc>
            </a:pPr>
            <a:r>
              <a:rPr sz="2650" b="1" i="1" spc="-70" dirty="0">
                <a:latin typeface="Times New Roman"/>
                <a:cs typeface="Times New Roman"/>
              </a:rPr>
              <a:t>f</a:t>
            </a:r>
            <a:r>
              <a:rPr sz="2650" b="1" i="1" spc="-35" dirty="0">
                <a:latin typeface="Times New Roman"/>
                <a:cs typeface="Times New Roman"/>
              </a:rPr>
              <a:t>r</a:t>
            </a:r>
            <a:r>
              <a:rPr sz="2650" b="1" i="1" spc="-125" dirty="0">
                <a:latin typeface="Times New Roman"/>
                <a:cs typeface="Times New Roman"/>
              </a:rPr>
              <a:t>e</a:t>
            </a:r>
            <a:r>
              <a:rPr sz="2650" b="1" i="1" spc="-105" dirty="0">
                <a:latin typeface="Times New Roman"/>
                <a:cs typeface="Times New Roman"/>
              </a:rPr>
              <a:t>e</a:t>
            </a:r>
            <a:r>
              <a:rPr sz="2650" b="1" i="1" spc="-100" dirty="0">
                <a:latin typeface="Times New Roman"/>
                <a:cs typeface="Times New Roman"/>
              </a:rPr>
              <a:t> </a:t>
            </a:r>
            <a:r>
              <a:rPr sz="2650" b="1" i="1" spc="-45" dirty="0">
                <a:latin typeface="Times New Roman"/>
                <a:cs typeface="Times New Roman"/>
              </a:rPr>
              <a:t>f</a:t>
            </a:r>
            <a:r>
              <a:rPr sz="2650" b="1" i="1" spc="-60" dirty="0">
                <a:latin typeface="Times New Roman"/>
                <a:cs typeface="Times New Roman"/>
              </a:rPr>
              <a:t>r</a:t>
            </a:r>
            <a:r>
              <a:rPr sz="2650" b="1" i="1" spc="-195" dirty="0">
                <a:latin typeface="Times New Roman"/>
                <a:cs typeface="Times New Roman"/>
              </a:rPr>
              <a:t>o</a:t>
            </a:r>
            <a:r>
              <a:rPr sz="2650" b="1" i="1" spc="-165" dirty="0">
                <a:latin typeface="Times New Roman"/>
                <a:cs typeface="Times New Roman"/>
              </a:rPr>
              <a:t>m</a:t>
            </a:r>
            <a:r>
              <a:rPr sz="2650" b="1" i="1" spc="-80" dirty="0">
                <a:latin typeface="Times New Roman"/>
                <a:cs typeface="Times New Roman"/>
              </a:rPr>
              <a:t> </a:t>
            </a:r>
            <a:r>
              <a:rPr sz="2650" b="1" i="1" spc="-5" dirty="0">
                <a:latin typeface="Times New Roman"/>
                <a:cs typeface="Times New Roman"/>
              </a:rPr>
              <a:t>a</a:t>
            </a:r>
            <a:r>
              <a:rPr sz="2650" b="1" i="1" spc="-235" dirty="0">
                <a:latin typeface="Times New Roman"/>
                <a:cs typeface="Times New Roman"/>
              </a:rPr>
              <a:t>n</a:t>
            </a:r>
            <a:r>
              <a:rPr sz="2650" b="1" i="1" spc="-105" dirty="0">
                <a:latin typeface="Times New Roman"/>
                <a:cs typeface="Times New Roman"/>
              </a:rPr>
              <a:t>y</a:t>
            </a:r>
            <a:r>
              <a:rPr sz="2650" b="1" i="1" spc="-75" dirty="0">
                <a:latin typeface="Times New Roman"/>
                <a:cs typeface="Times New Roman"/>
              </a:rPr>
              <a:t> </a:t>
            </a:r>
            <a:r>
              <a:rPr sz="2650" b="1" i="1" spc="-229" dirty="0">
                <a:latin typeface="Times New Roman"/>
                <a:cs typeface="Times New Roman"/>
              </a:rPr>
              <a:t>c</a:t>
            </a:r>
            <a:r>
              <a:rPr sz="2650" b="1" i="1" spc="-130" dirty="0">
                <a:latin typeface="Times New Roman"/>
                <a:cs typeface="Times New Roman"/>
              </a:rPr>
              <a:t>h</a:t>
            </a:r>
            <a:r>
              <a:rPr sz="2650" b="1" i="1" spc="-5" dirty="0">
                <a:latin typeface="Times New Roman"/>
                <a:cs typeface="Times New Roman"/>
              </a:rPr>
              <a:t>a</a:t>
            </a:r>
            <a:r>
              <a:rPr sz="2650" b="1" i="1" spc="-165" dirty="0">
                <a:latin typeface="Times New Roman"/>
                <a:cs typeface="Times New Roman"/>
              </a:rPr>
              <a:t>r</a:t>
            </a:r>
            <a:r>
              <a:rPr sz="2650" b="1" i="1" spc="-114" dirty="0">
                <a:latin typeface="Times New Roman"/>
                <a:cs typeface="Times New Roman"/>
              </a:rPr>
              <a:t>g</a:t>
            </a:r>
            <a:r>
              <a:rPr sz="2650" b="1" i="1" spc="-105" dirty="0">
                <a:latin typeface="Times New Roman"/>
                <a:cs typeface="Times New Roman"/>
              </a:rPr>
              <a:t>e</a:t>
            </a:r>
            <a:r>
              <a:rPr sz="2650" b="1" i="1" spc="-75" dirty="0">
                <a:latin typeface="Times New Roman"/>
                <a:cs typeface="Times New Roman"/>
              </a:rPr>
              <a:t> </a:t>
            </a:r>
            <a:r>
              <a:rPr sz="2650" b="1" i="1" spc="-195" dirty="0">
                <a:latin typeface="Times New Roman"/>
                <a:cs typeface="Times New Roman"/>
              </a:rPr>
              <a:t>o</a:t>
            </a:r>
            <a:r>
              <a:rPr sz="2650" b="1" i="1" spc="-20" dirty="0">
                <a:latin typeface="Times New Roman"/>
                <a:cs typeface="Times New Roman"/>
              </a:rPr>
              <a:t>r</a:t>
            </a:r>
            <a:r>
              <a:rPr sz="2650" b="1" i="1" spc="-70" dirty="0">
                <a:latin typeface="Times New Roman"/>
                <a:cs typeface="Times New Roman"/>
              </a:rPr>
              <a:t> </a:t>
            </a:r>
            <a:r>
              <a:rPr sz="2650" b="1" i="1" spc="-165" dirty="0">
                <a:latin typeface="Times New Roman"/>
                <a:cs typeface="Times New Roman"/>
              </a:rPr>
              <a:t>m</a:t>
            </a:r>
            <a:r>
              <a:rPr sz="2650" b="1" i="1" spc="-195" dirty="0">
                <a:latin typeface="Times New Roman"/>
                <a:cs typeface="Times New Roman"/>
              </a:rPr>
              <a:t>o</a:t>
            </a:r>
            <a:r>
              <a:rPr sz="2650" b="1" i="1" spc="-10" dirty="0">
                <a:latin typeface="Times New Roman"/>
                <a:cs typeface="Times New Roman"/>
              </a:rPr>
              <a:t>r</a:t>
            </a:r>
            <a:r>
              <a:rPr sz="2650" b="1" i="1" spc="130" dirty="0">
                <a:latin typeface="Times New Roman"/>
                <a:cs typeface="Times New Roman"/>
              </a:rPr>
              <a:t>t</a:t>
            </a:r>
            <a:r>
              <a:rPr sz="2650" b="1" i="1" spc="-114" dirty="0">
                <a:latin typeface="Times New Roman"/>
                <a:cs typeface="Times New Roman"/>
              </a:rPr>
              <a:t>g</a:t>
            </a:r>
            <a:r>
              <a:rPr sz="2650" b="1" i="1" spc="-85" dirty="0">
                <a:latin typeface="Times New Roman"/>
                <a:cs typeface="Times New Roman"/>
              </a:rPr>
              <a:t>a</a:t>
            </a:r>
            <a:r>
              <a:rPr sz="2650" b="1" i="1" spc="-145" dirty="0">
                <a:latin typeface="Times New Roman"/>
                <a:cs typeface="Times New Roman"/>
              </a:rPr>
              <a:t>g</a:t>
            </a:r>
            <a:r>
              <a:rPr sz="2650" b="1" i="1" spc="-100" dirty="0">
                <a:latin typeface="Times New Roman"/>
                <a:cs typeface="Times New Roman"/>
              </a:rPr>
              <a:t>e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50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305" dirty="0">
                <a:latin typeface="Times New Roman"/>
                <a:cs typeface="Times New Roman"/>
              </a:rPr>
              <a:t>To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satisfy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himself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that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they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are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b="1" i="1" spc="-85" dirty="0">
                <a:latin typeface="Times New Roman"/>
                <a:cs typeface="Times New Roman"/>
              </a:rPr>
              <a:t>properly</a:t>
            </a:r>
            <a:r>
              <a:rPr sz="2650" b="1" i="1" spc="-75" dirty="0">
                <a:latin typeface="Times New Roman"/>
                <a:cs typeface="Times New Roman"/>
              </a:rPr>
              <a:t> </a:t>
            </a:r>
            <a:r>
              <a:rPr sz="2650" b="1" i="1" spc="-50" dirty="0">
                <a:latin typeface="Times New Roman"/>
                <a:cs typeface="Times New Roman"/>
              </a:rPr>
              <a:t>valued</a:t>
            </a:r>
            <a:r>
              <a:rPr sz="2650" spc="-50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14325" marR="5080">
              <a:lnSpc>
                <a:spcPts val="3170"/>
              </a:lnSpc>
              <a:spcBef>
                <a:spcPts val="760"/>
              </a:spcBef>
              <a:tabLst>
                <a:tab pos="2787650" algn="l"/>
              </a:tabLst>
            </a:pPr>
            <a:r>
              <a:rPr sz="2650" b="1" i="1" spc="-50" dirty="0">
                <a:latin typeface="Times New Roman"/>
                <a:cs typeface="Times New Roman"/>
              </a:rPr>
              <a:t>At</a:t>
            </a:r>
            <a:r>
              <a:rPr sz="2650" b="1" i="1" spc="75" dirty="0">
                <a:latin typeface="Times New Roman"/>
                <a:cs typeface="Times New Roman"/>
              </a:rPr>
              <a:t> </a:t>
            </a:r>
            <a:r>
              <a:rPr sz="2650" b="1" i="1" spc="-35" dirty="0">
                <a:latin typeface="Times New Roman"/>
                <a:cs typeface="Times New Roman"/>
              </a:rPr>
              <a:t>the</a:t>
            </a:r>
            <a:r>
              <a:rPr sz="2650" b="1" i="1" spc="75" dirty="0">
                <a:latin typeface="Times New Roman"/>
                <a:cs typeface="Times New Roman"/>
              </a:rPr>
              <a:t> </a:t>
            </a:r>
            <a:r>
              <a:rPr sz="2650" b="1" i="1" spc="-90" dirty="0">
                <a:latin typeface="Times New Roman"/>
                <a:cs typeface="Times New Roman"/>
              </a:rPr>
              <a:t>very</a:t>
            </a:r>
            <a:r>
              <a:rPr sz="2650" b="1" i="1" spc="85" dirty="0">
                <a:latin typeface="Times New Roman"/>
                <a:cs typeface="Times New Roman"/>
              </a:rPr>
              <a:t> </a:t>
            </a:r>
            <a:r>
              <a:rPr sz="2650" b="1" i="1" spc="-50" dirty="0">
                <a:latin typeface="Times New Roman"/>
                <a:cs typeface="Times New Roman"/>
              </a:rPr>
              <a:t>outset	</a:t>
            </a:r>
            <a:r>
              <a:rPr sz="2650" b="1" i="1" spc="70" dirty="0">
                <a:latin typeface="Times New Roman"/>
                <a:cs typeface="Times New Roman"/>
              </a:rPr>
              <a:t>it </a:t>
            </a:r>
            <a:r>
              <a:rPr sz="2650" b="1" i="1" spc="-95" dirty="0">
                <a:latin typeface="Times New Roman"/>
                <a:cs typeface="Times New Roman"/>
              </a:rPr>
              <a:t>would</a:t>
            </a:r>
            <a:r>
              <a:rPr sz="2650" b="1" i="1" spc="80" dirty="0">
                <a:latin typeface="Times New Roman"/>
                <a:cs typeface="Times New Roman"/>
              </a:rPr>
              <a:t> </a:t>
            </a:r>
            <a:r>
              <a:rPr sz="2650" b="1" i="1" spc="-75" dirty="0">
                <a:latin typeface="Times New Roman"/>
                <a:cs typeface="Times New Roman"/>
              </a:rPr>
              <a:t>be</a:t>
            </a:r>
            <a:r>
              <a:rPr sz="2650" b="1" i="1" spc="65" dirty="0">
                <a:latin typeface="Times New Roman"/>
                <a:cs typeface="Times New Roman"/>
              </a:rPr>
              <a:t> </a:t>
            </a:r>
            <a:r>
              <a:rPr sz="2650" b="1" i="1" spc="30" dirty="0">
                <a:latin typeface="Times New Roman"/>
                <a:cs typeface="Times New Roman"/>
              </a:rPr>
              <a:t>apt</a:t>
            </a:r>
            <a:r>
              <a:rPr sz="2650" b="1" i="1" spc="65" dirty="0">
                <a:latin typeface="Times New Roman"/>
                <a:cs typeface="Times New Roman"/>
              </a:rPr>
              <a:t> </a:t>
            </a:r>
            <a:r>
              <a:rPr sz="2650" b="1" i="1" spc="-35" dirty="0">
                <a:latin typeface="Times New Roman"/>
                <a:cs typeface="Times New Roman"/>
              </a:rPr>
              <a:t>to</a:t>
            </a:r>
            <a:r>
              <a:rPr sz="2650" b="1" i="1" spc="55" dirty="0">
                <a:latin typeface="Times New Roman"/>
                <a:cs typeface="Times New Roman"/>
              </a:rPr>
              <a:t> </a:t>
            </a:r>
            <a:r>
              <a:rPr sz="2650" b="1" i="1" spc="-90" dirty="0">
                <a:latin typeface="Times New Roman"/>
                <a:cs typeface="Times New Roman"/>
              </a:rPr>
              <a:t>remark</a:t>
            </a:r>
            <a:r>
              <a:rPr sz="2650" b="1" i="1" spc="65" dirty="0">
                <a:latin typeface="Times New Roman"/>
                <a:cs typeface="Times New Roman"/>
              </a:rPr>
              <a:t> </a:t>
            </a:r>
            <a:r>
              <a:rPr sz="2650" b="1" i="1" spc="25" dirty="0">
                <a:latin typeface="Times New Roman"/>
                <a:cs typeface="Times New Roman"/>
              </a:rPr>
              <a:t>that</a:t>
            </a:r>
            <a:r>
              <a:rPr sz="2650" b="1" i="1" spc="80" dirty="0">
                <a:latin typeface="Times New Roman"/>
                <a:cs typeface="Times New Roman"/>
              </a:rPr>
              <a:t> </a:t>
            </a:r>
            <a:r>
              <a:rPr sz="2650" b="1" i="1" spc="-35" dirty="0">
                <a:latin typeface="Times New Roman"/>
                <a:cs typeface="Times New Roman"/>
              </a:rPr>
              <a:t>the</a:t>
            </a:r>
            <a:r>
              <a:rPr sz="2650" b="1" i="1" spc="80" dirty="0">
                <a:latin typeface="Times New Roman"/>
                <a:cs typeface="Times New Roman"/>
              </a:rPr>
              <a:t> </a:t>
            </a:r>
            <a:r>
              <a:rPr sz="2650" b="1" i="1" spc="-60" dirty="0">
                <a:latin typeface="Times New Roman"/>
                <a:cs typeface="Times New Roman"/>
              </a:rPr>
              <a:t>valuation</a:t>
            </a:r>
            <a:r>
              <a:rPr sz="2650" b="1" i="1" spc="90" dirty="0">
                <a:latin typeface="Times New Roman"/>
                <a:cs typeface="Times New Roman"/>
              </a:rPr>
              <a:t> </a:t>
            </a:r>
            <a:r>
              <a:rPr sz="2650" b="1" i="1" spc="-125" dirty="0">
                <a:latin typeface="Times New Roman"/>
                <a:cs typeface="Times New Roman"/>
              </a:rPr>
              <a:t>of </a:t>
            </a:r>
            <a:r>
              <a:rPr sz="2650" b="1" i="1" spc="-650" dirty="0">
                <a:latin typeface="Times New Roman"/>
                <a:cs typeface="Times New Roman"/>
              </a:rPr>
              <a:t> </a:t>
            </a:r>
            <a:r>
              <a:rPr sz="2650" b="1" i="1" spc="-60" dirty="0">
                <a:latin typeface="Times New Roman"/>
                <a:cs typeface="Times New Roman"/>
              </a:rPr>
              <a:t>assets</a:t>
            </a:r>
            <a:r>
              <a:rPr sz="2650" b="1" i="1" spc="-95" dirty="0">
                <a:latin typeface="Times New Roman"/>
                <a:cs typeface="Times New Roman"/>
              </a:rPr>
              <a:t> </a:t>
            </a:r>
            <a:r>
              <a:rPr sz="2650" b="1" i="1" spc="-65" dirty="0">
                <a:latin typeface="Times New Roman"/>
                <a:cs typeface="Times New Roman"/>
              </a:rPr>
              <a:t>is</a:t>
            </a:r>
            <a:r>
              <a:rPr sz="2650" b="1" i="1" spc="-70" dirty="0">
                <a:latin typeface="Times New Roman"/>
                <a:cs typeface="Times New Roman"/>
              </a:rPr>
              <a:t> an</a:t>
            </a:r>
            <a:r>
              <a:rPr sz="2650" b="1" i="1" spc="-85" dirty="0">
                <a:latin typeface="Times New Roman"/>
                <a:cs typeface="Times New Roman"/>
              </a:rPr>
              <a:t> </a:t>
            </a:r>
            <a:r>
              <a:rPr sz="2650" b="1" i="1" spc="-25" dirty="0">
                <a:latin typeface="Times New Roman"/>
                <a:cs typeface="Times New Roman"/>
              </a:rPr>
              <a:t>important</a:t>
            </a:r>
            <a:r>
              <a:rPr sz="2650" b="1" i="1" spc="-65" dirty="0">
                <a:latin typeface="Times New Roman"/>
                <a:cs typeface="Times New Roman"/>
              </a:rPr>
              <a:t> </a:t>
            </a:r>
            <a:r>
              <a:rPr sz="2650" b="1" i="1" spc="20" dirty="0">
                <a:latin typeface="Times New Roman"/>
                <a:cs typeface="Times New Roman"/>
              </a:rPr>
              <a:t>part</a:t>
            </a:r>
            <a:r>
              <a:rPr sz="2650" b="1" i="1" spc="-65" dirty="0">
                <a:latin typeface="Times New Roman"/>
                <a:cs typeface="Times New Roman"/>
              </a:rPr>
              <a:t> </a:t>
            </a:r>
            <a:r>
              <a:rPr sz="2650" b="1" i="1" spc="-140" dirty="0">
                <a:latin typeface="Times New Roman"/>
                <a:cs typeface="Times New Roman"/>
              </a:rPr>
              <a:t>of</a:t>
            </a:r>
            <a:r>
              <a:rPr sz="2650" b="1" i="1" spc="-65" dirty="0">
                <a:latin typeface="Times New Roman"/>
                <a:cs typeface="Times New Roman"/>
              </a:rPr>
              <a:t> </a:t>
            </a:r>
            <a:r>
              <a:rPr sz="2650" b="1" i="1" spc="-25" dirty="0">
                <a:latin typeface="Times New Roman"/>
                <a:cs typeface="Times New Roman"/>
              </a:rPr>
              <a:t>their</a:t>
            </a:r>
            <a:r>
              <a:rPr sz="2650" b="1" i="1" spc="-70" dirty="0">
                <a:latin typeface="Times New Roman"/>
                <a:cs typeface="Times New Roman"/>
              </a:rPr>
              <a:t> </a:t>
            </a:r>
            <a:r>
              <a:rPr sz="2650" b="1" i="1" spc="-55" dirty="0">
                <a:latin typeface="Times New Roman"/>
                <a:cs typeface="Times New Roman"/>
              </a:rPr>
              <a:t>verification</a:t>
            </a:r>
            <a:r>
              <a:rPr sz="2650" spc="-5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  <a:tabLst>
                <a:tab pos="4887595" algn="l"/>
              </a:tabLst>
            </a:pPr>
            <a:r>
              <a:rPr sz="2650" spc="-200" dirty="0">
                <a:latin typeface="Times New Roman"/>
                <a:cs typeface="Times New Roman"/>
              </a:rPr>
              <a:t>I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ud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5" dirty="0">
                <a:latin typeface="Times New Roman"/>
                <a:cs typeface="Times New Roman"/>
              </a:rPr>
              <a:t>g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65" dirty="0">
                <a:latin typeface="Times New Roman"/>
                <a:cs typeface="Times New Roman"/>
              </a:rPr>
              <a:t>r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ou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215" dirty="0">
                <a:latin typeface="Times New Roman"/>
                <a:cs typeface="Times New Roman"/>
              </a:rPr>
              <a:t>ss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300" dirty="0">
                <a:latin typeface="Times New Roman"/>
                <a:cs typeface="Times New Roman"/>
              </a:rPr>
              <a:t>L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65" dirty="0">
                <a:latin typeface="Times New Roman"/>
                <a:cs typeface="Times New Roman"/>
              </a:rPr>
              <a:t>r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100" dirty="0">
                <a:latin typeface="Times New Roman"/>
                <a:cs typeface="Times New Roman"/>
              </a:rPr>
              <a:t>c</a:t>
            </a:r>
            <a:r>
              <a:rPr sz="2650" spc="-170" dirty="0">
                <a:latin typeface="Times New Roman"/>
                <a:cs typeface="Times New Roman"/>
              </a:rPr>
              <a:t>h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30" dirty="0">
                <a:latin typeface="Times New Roman"/>
                <a:cs typeface="Times New Roman"/>
              </a:rPr>
              <a:t>:</a:t>
            </a:r>
            <a:r>
              <a:rPr sz="2650" spc="-170" dirty="0">
                <a:latin typeface="Times New Roman"/>
                <a:cs typeface="Times New Roman"/>
              </a:rPr>
              <a:t> </a:t>
            </a:r>
            <a:r>
              <a:rPr sz="2650" spc="-60" dirty="0">
                <a:latin typeface="Times New Roman"/>
                <a:cs typeface="Times New Roman"/>
              </a:rPr>
              <a:t>-</a:t>
            </a:r>
            <a:endParaRPr sz="2650">
              <a:latin typeface="Times New Roman"/>
              <a:cs typeface="Times New Roman"/>
            </a:endParaRPr>
          </a:p>
          <a:p>
            <a:pPr marL="314325" marR="5080" indent="-302260">
              <a:lnSpc>
                <a:spcPts val="3170"/>
              </a:lnSpc>
              <a:spcBef>
                <a:spcPts val="760"/>
              </a:spcBef>
            </a:pPr>
            <a:r>
              <a:rPr sz="2650" b="1" spc="-40" dirty="0">
                <a:latin typeface="Times New Roman"/>
                <a:cs typeface="Times New Roman"/>
              </a:rPr>
              <a:t>Assets</a:t>
            </a:r>
            <a:r>
              <a:rPr sz="2650" spc="-40" dirty="0">
                <a:latin typeface="Times New Roman"/>
                <a:cs typeface="Times New Roman"/>
              </a:rPr>
              <a:t>: </a:t>
            </a:r>
            <a:r>
              <a:rPr sz="2650" spc="-185" dirty="0">
                <a:latin typeface="Times New Roman"/>
                <a:cs typeface="Times New Roman"/>
              </a:rPr>
              <a:t>Land</a:t>
            </a:r>
            <a:r>
              <a:rPr sz="2650" spc="-18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150" dirty="0">
                <a:latin typeface="Times New Roman"/>
                <a:cs typeface="Times New Roman"/>
              </a:rPr>
              <a:t> Building, </a:t>
            </a:r>
            <a:r>
              <a:rPr sz="2650" spc="-114" dirty="0">
                <a:latin typeface="Times New Roman"/>
                <a:cs typeface="Times New Roman"/>
              </a:rPr>
              <a:t>Plant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150" dirty="0">
                <a:latin typeface="Times New Roman"/>
                <a:cs typeface="Times New Roman"/>
              </a:rPr>
              <a:t> Machinery</a:t>
            </a:r>
            <a:r>
              <a:rPr sz="2650" spc="-145" dirty="0">
                <a:latin typeface="Times New Roman"/>
                <a:cs typeface="Times New Roman"/>
              </a:rPr>
              <a:t> </a:t>
            </a:r>
            <a:r>
              <a:rPr sz="2650" spc="105" dirty="0">
                <a:latin typeface="Times New Roman"/>
                <a:cs typeface="Times New Roman"/>
              </a:rPr>
              <a:t>, </a:t>
            </a:r>
            <a:r>
              <a:rPr sz="2650" spc="-70" dirty="0">
                <a:latin typeface="Times New Roman"/>
                <a:cs typeface="Times New Roman"/>
              </a:rPr>
              <a:t>Furniture, </a:t>
            </a:r>
            <a:r>
              <a:rPr sz="2650" spc="-120" dirty="0">
                <a:latin typeface="Times New Roman"/>
                <a:cs typeface="Times New Roman"/>
              </a:rPr>
              <a:t>Fitting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650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Fixtures,</a:t>
            </a:r>
            <a:r>
              <a:rPr sz="2650" spc="-195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small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70" dirty="0">
                <a:latin typeface="Times New Roman"/>
                <a:cs typeface="Times New Roman"/>
              </a:rPr>
              <a:t>tools,</a:t>
            </a:r>
            <a:r>
              <a:rPr sz="2650" spc="-190" dirty="0">
                <a:latin typeface="Times New Roman"/>
                <a:cs typeface="Times New Roman"/>
              </a:rPr>
              <a:t> </a:t>
            </a:r>
            <a:r>
              <a:rPr sz="2650" spc="-70" dirty="0">
                <a:latin typeface="Times New Roman"/>
                <a:cs typeface="Times New Roman"/>
              </a:rPr>
              <a:t>motor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75" dirty="0">
                <a:latin typeface="Times New Roman"/>
                <a:cs typeface="Times New Roman"/>
              </a:rPr>
              <a:t>lorries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vans,</a:t>
            </a:r>
            <a:r>
              <a:rPr sz="2650" spc="-190" dirty="0">
                <a:latin typeface="Times New Roman"/>
                <a:cs typeface="Times New Roman"/>
              </a:rPr>
              <a:t> </a:t>
            </a:r>
            <a:r>
              <a:rPr sz="2650" spc="-80" dirty="0">
                <a:latin typeface="Times New Roman"/>
                <a:cs typeface="Times New Roman"/>
              </a:rPr>
              <a:t>patterns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drawings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45" dirty="0">
                <a:latin typeface="Times New Roman"/>
                <a:cs typeface="Times New Roman"/>
              </a:rPr>
              <a:t>etc.</a:t>
            </a:r>
            <a:endParaRPr sz="2650">
              <a:latin typeface="Times New Roman"/>
              <a:cs typeface="Times New Roman"/>
            </a:endParaRPr>
          </a:p>
          <a:p>
            <a:pPr marL="314325" marR="7620" indent="-302260">
              <a:lnSpc>
                <a:spcPts val="3170"/>
              </a:lnSpc>
              <a:spcBef>
                <a:spcPts val="650"/>
              </a:spcBef>
              <a:tabLst>
                <a:tab pos="1744345" algn="l"/>
                <a:tab pos="2814320" algn="l"/>
                <a:tab pos="4490720" algn="l"/>
                <a:tab pos="5261610" algn="l"/>
                <a:tab pos="6489065" algn="l"/>
                <a:tab pos="7531734" algn="l"/>
              </a:tabLst>
            </a:pPr>
            <a:r>
              <a:rPr sz="2650" b="1" spc="-425" dirty="0">
                <a:latin typeface="Times New Roman"/>
                <a:cs typeface="Times New Roman"/>
              </a:rPr>
              <a:t>L</a:t>
            </a:r>
            <a:r>
              <a:rPr sz="2650" b="1" spc="20" dirty="0">
                <a:latin typeface="Times New Roman"/>
                <a:cs typeface="Times New Roman"/>
              </a:rPr>
              <a:t>i</a:t>
            </a:r>
            <a:r>
              <a:rPr sz="2650" b="1" spc="-145" dirty="0">
                <a:latin typeface="Times New Roman"/>
                <a:cs typeface="Times New Roman"/>
              </a:rPr>
              <a:t>a</a:t>
            </a:r>
            <a:r>
              <a:rPr sz="2650" b="1" spc="-25" dirty="0">
                <a:latin typeface="Times New Roman"/>
                <a:cs typeface="Times New Roman"/>
              </a:rPr>
              <a:t>b</a:t>
            </a:r>
            <a:r>
              <a:rPr sz="2650" b="1" spc="20" dirty="0">
                <a:latin typeface="Times New Roman"/>
                <a:cs typeface="Times New Roman"/>
              </a:rPr>
              <a:t>ili</a:t>
            </a:r>
            <a:r>
              <a:rPr sz="2650" b="1" spc="10" dirty="0">
                <a:latin typeface="Times New Roman"/>
                <a:cs typeface="Times New Roman"/>
              </a:rPr>
              <a:t>t</a:t>
            </a:r>
            <a:r>
              <a:rPr sz="2650" b="1" spc="20" dirty="0">
                <a:latin typeface="Times New Roman"/>
                <a:cs typeface="Times New Roman"/>
              </a:rPr>
              <a:t>i</a:t>
            </a:r>
            <a:r>
              <a:rPr sz="2650" b="1" spc="60" dirty="0">
                <a:latin typeface="Times New Roman"/>
                <a:cs typeface="Times New Roman"/>
              </a:rPr>
              <a:t>e</a:t>
            </a:r>
            <a:r>
              <a:rPr sz="2650" b="1" spc="-70" dirty="0">
                <a:latin typeface="Times New Roman"/>
                <a:cs typeface="Times New Roman"/>
              </a:rPr>
              <a:t>s</a:t>
            </a:r>
            <a:r>
              <a:rPr sz="2650" spc="30" dirty="0">
                <a:latin typeface="Times New Roman"/>
                <a:cs typeface="Times New Roman"/>
              </a:rPr>
              <a:t>: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105" dirty="0">
                <a:latin typeface="Times New Roman"/>
                <a:cs typeface="Times New Roman"/>
              </a:rPr>
              <a:t>,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45" dirty="0">
                <a:latin typeface="Times New Roman"/>
                <a:cs typeface="Times New Roman"/>
              </a:rPr>
              <a:t>d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105" dirty="0">
                <a:latin typeface="Times New Roman"/>
                <a:cs typeface="Times New Roman"/>
              </a:rPr>
              <a:t>,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425" dirty="0">
                <a:latin typeface="Times New Roman"/>
                <a:cs typeface="Times New Roman"/>
              </a:rPr>
              <a:t>B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80" dirty="0">
                <a:latin typeface="Times New Roman"/>
                <a:cs typeface="Times New Roman"/>
              </a:rPr>
              <a:t>l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10" dirty="0">
                <a:latin typeface="Times New Roman"/>
                <a:cs typeface="Times New Roman"/>
              </a:rPr>
              <a:t>P</a:t>
            </a:r>
            <a:r>
              <a:rPr sz="2650" spc="-310" dirty="0">
                <a:latin typeface="Times New Roman"/>
                <a:cs typeface="Times New Roman"/>
              </a:rPr>
              <a:t>a</a:t>
            </a:r>
            <a:r>
              <a:rPr sz="2650" spc="-245" dirty="0">
                <a:latin typeface="Times New Roman"/>
                <a:cs typeface="Times New Roman"/>
              </a:rPr>
              <a:t>y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95" dirty="0">
                <a:latin typeface="Times New Roman"/>
                <a:cs typeface="Times New Roman"/>
              </a:rPr>
              <a:t>b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75" dirty="0">
                <a:latin typeface="Times New Roman"/>
                <a:cs typeface="Times New Roman"/>
              </a:rPr>
              <a:t>e</a:t>
            </a:r>
            <a:r>
              <a:rPr sz="2650" spc="105" dirty="0">
                <a:latin typeface="Times New Roman"/>
                <a:cs typeface="Times New Roman"/>
              </a:rPr>
              <a:t>,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300" dirty="0">
                <a:latin typeface="Times New Roman"/>
                <a:cs typeface="Times New Roman"/>
              </a:rPr>
              <a:t>L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105" dirty="0">
                <a:latin typeface="Times New Roman"/>
                <a:cs typeface="Times New Roman"/>
              </a:rPr>
              <a:t>,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10" dirty="0">
                <a:latin typeface="Times New Roman"/>
                <a:cs typeface="Times New Roman"/>
              </a:rPr>
              <a:t>O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45" dirty="0">
                <a:latin typeface="Times New Roman"/>
                <a:cs typeface="Times New Roman"/>
              </a:rPr>
              <a:t>d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50" dirty="0">
                <a:latin typeface="Times New Roman"/>
                <a:cs typeface="Times New Roman"/>
              </a:rPr>
              <a:t>g  </a:t>
            </a:r>
            <a:r>
              <a:rPr sz="2650" spc="-27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xp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c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433064" y="7035311"/>
            <a:ext cx="245745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-5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3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7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37075" y="388064"/>
            <a:ext cx="329946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110" dirty="0"/>
              <a:t>I</a:t>
            </a:r>
            <a:r>
              <a:rPr spc="-240" dirty="0"/>
              <a:t>n</a:t>
            </a:r>
            <a:r>
              <a:rPr spc="-170" dirty="0"/>
              <a:t>t</a:t>
            </a:r>
            <a:r>
              <a:rPr spc="-145" dirty="0"/>
              <a:t>e</a:t>
            </a:r>
            <a:r>
              <a:rPr spc="-235" dirty="0"/>
              <a:t>r</a:t>
            </a:r>
            <a:r>
              <a:rPr spc="-280" dirty="0"/>
              <a:t>n</a:t>
            </a:r>
            <a:r>
              <a:rPr spc="-105" dirty="0"/>
              <a:t>a</a:t>
            </a:r>
            <a:r>
              <a:rPr spc="-190" dirty="0"/>
              <a:t>l</a:t>
            </a:r>
            <a:r>
              <a:rPr spc="-150" dirty="0"/>
              <a:t> </a:t>
            </a:r>
            <a:r>
              <a:rPr spc="-560" dirty="0"/>
              <a:t>C</a:t>
            </a:r>
            <a:r>
              <a:rPr spc="-360" dirty="0"/>
              <a:t>o</a:t>
            </a:r>
            <a:r>
              <a:rPr spc="-240" dirty="0"/>
              <a:t>n</a:t>
            </a:r>
            <a:r>
              <a:rPr spc="-95" dirty="0"/>
              <a:t>t</a:t>
            </a:r>
            <a:r>
              <a:rPr spc="-315" dirty="0"/>
              <a:t>r</a:t>
            </a:r>
            <a:r>
              <a:rPr spc="-320" dirty="0"/>
              <a:t>o</a:t>
            </a:r>
            <a:r>
              <a:rPr spc="-190" dirty="0"/>
              <a:t>l</a:t>
            </a:r>
          </a:p>
        </p:txBody>
      </p:sp>
      <p:sp>
        <p:nvSpPr>
          <p:cNvPr id="3" name="object 3"/>
          <p:cNvSpPr/>
          <p:nvPr/>
        </p:nvSpPr>
        <p:spPr>
          <a:xfrm>
            <a:off x="3351276" y="941831"/>
            <a:ext cx="3272154" cy="24765"/>
          </a:xfrm>
          <a:custGeom>
            <a:avLst/>
            <a:gdLst/>
            <a:ahLst/>
            <a:cxnLst/>
            <a:rect l="l" t="t" r="r" b="b"/>
            <a:pathLst>
              <a:path w="3272154" h="24765">
                <a:moveTo>
                  <a:pt x="3272027" y="24384"/>
                </a:moveTo>
                <a:lnTo>
                  <a:pt x="0" y="24384"/>
                </a:lnTo>
                <a:lnTo>
                  <a:pt x="0" y="0"/>
                </a:lnTo>
                <a:lnTo>
                  <a:pt x="3272027" y="0"/>
                </a:lnTo>
                <a:lnTo>
                  <a:pt x="3272027" y="243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92917" y="3346374"/>
            <a:ext cx="363220" cy="0"/>
          </a:xfrm>
          <a:custGeom>
            <a:avLst/>
            <a:gdLst/>
            <a:ahLst/>
            <a:cxnLst/>
            <a:rect l="l" t="t" r="r" b="b"/>
            <a:pathLst>
              <a:path w="363220">
                <a:moveTo>
                  <a:pt x="0" y="0"/>
                </a:moveTo>
                <a:lnTo>
                  <a:pt x="362712" y="0"/>
                </a:lnTo>
              </a:path>
            </a:pathLst>
          </a:custGeom>
          <a:ln w="18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41173" y="1107492"/>
            <a:ext cx="8825865" cy="332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299"/>
              </a:lnSpc>
              <a:spcBef>
                <a:spcPts val="95"/>
              </a:spcBef>
            </a:pPr>
            <a:r>
              <a:rPr sz="2850" spc="-125" dirty="0">
                <a:latin typeface="Times New Roman"/>
                <a:cs typeface="Times New Roman"/>
              </a:rPr>
              <a:t>“Internal </a:t>
            </a:r>
            <a:r>
              <a:rPr sz="2850" spc="-85" dirty="0">
                <a:latin typeface="Times New Roman"/>
                <a:cs typeface="Times New Roman"/>
              </a:rPr>
              <a:t>control </a:t>
            </a:r>
            <a:r>
              <a:rPr sz="2850" spc="-180" dirty="0">
                <a:latin typeface="Times New Roman"/>
                <a:cs typeface="Times New Roman"/>
              </a:rPr>
              <a:t>is </a:t>
            </a:r>
            <a:r>
              <a:rPr sz="2850" spc="-110" dirty="0">
                <a:latin typeface="Times New Roman"/>
                <a:cs typeface="Times New Roman"/>
              </a:rPr>
              <a:t>best regarded </a:t>
            </a:r>
            <a:r>
              <a:rPr sz="2850" spc="-229" dirty="0">
                <a:latin typeface="Times New Roman"/>
                <a:cs typeface="Times New Roman"/>
              </a:rPr>
              <a:t>as </a:t>
            </a:r>
            <a:r>
              <a:rPr sz="2850" spc="-140" dirty="0">
                <a:latin typeface="Times New Roman"/>
                <a:cs typeface="Times New Roman"/>
              </a:rPr>
              <a:t>indicating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35" dirty="0">
                <a:latin typeface="Times New Roman"/>
                <a:cs typeface="Times New Roman"/>
              </a:rPr>
              <a:t>whole </a:t>
            </a:r>
            <a:r>
              <a:rPr sz="2850" spc="-155" dirty="0">
                <a:latin typeface="Times New Roman"/>
                <a:cs typeface="Times New Roman"/>
              </a:rPr>
              <a:t>system </a:t>
            </a:r>
            <a:r>
              <a:rPr sz="2850" spc="-175" dirty="0">
                <a:latin typeface="Times New Roman"/>
                <a:cs typeface="Times New Roman"/>
              </a:rPr>
              <a:t>of </a:t>
            </a:r>
            <a:r>
              <a:rPr sz="2850" spc="-170" dirty="0">
                <a:latin typeface="Times New Roman"/>
                <a:cs typeface="Times New Roman"/>
              </a:rPr>
              <a:t> </a:t>
            </a:r>
            <a:r>
              <a:rPr sz="2850" spc="-80" dirty="0">
                <a:latin typeface="Times New Roman"/>
                <a:cs typeface="Times New Roman"/>
              </a:rPr>
              <a:t>controls, </a:t>
            </a:r>
            <a:r>
              <a:rPr sz="2850" spc="-160" dirty="0">
                <a:latin typeface="Times New Roman"/>
                <a:cs typeface="Times New Roman"/>
              </a:rPr>
              <a:t>financial </a:t>
            </a:r>
            <a:r>
              <a:rPr sz="2850" spc="-150" dirty="0">
                <a:latin typeface="Times New Roman"/>
                <a:cs typeface="Times New Roman"/>
              </a:rPr>
              <a:t>and </a:t>
            </a:r>
            <a:r>
              <a:rPr sz="2850" spc="-90" dirty="0">
                <a:latin typeface="Times New Roman"/>
                <a:cs typeface="Times New Roman"/>
              </a:rPr>
              <a:t>otherwise, </a:t>
            </a:r>
            <a:r>
              <a:rPr sz="2850" spc="-145" dirty="0">
                <a:latin typeface="Times New Roman"/>
                <a:cs typeface="Times New Roman"/>
              </a:rPr>
              <a:t>established </a:t>
            </a:r>
            <a:r>
              <a:rPr sz="2850" spc="-220" dirty="0">
                <a:latin typeface="Times New Roman"/>
                <a:cs typeface="Times New Roman"/>
              </a:rPr>
              <a:t>by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45" dirty="0">
                <a:latin typeface="Times New Roman"/>
                <a:cs typeface="Times New Roman"/>
              </a:rPr>
              <a:t>management </a:t>
            </a:r>
            <a:r>
              <a:rPr sz="2850" spc="-130" dirty="0">
                <a:latin typeface="Times New Roman"/>
                <a:cs typeface="Times New Roman"/>
              </a:rPr>
              <a:t>in </a:t>
            </a:r>
            <a:r>
              <a:rPr sz="2850" spc="-70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14" dirty="0">
                <a:latin typeface="Times New Roman"/>
                <a:cs typeface="Times New Roman"/>
              </a:rPr>
              <a:t>conduct </a:t>
            </a:r>
            <a:r>
              <a:rPr sz="2850" spc="-175" dirty="0">
                <a:latin typeface="Times New Roman"/>
                <a:cs typeface="Times New Roman"/>
              </a:rPr>
              <a:t>of </a:t>
            </a:r>
            <a:r>
              <a:rPr sz="2850" spc="-225" dirty="0">
                <a:latin typeface="Times New Roman"/>
                <a:cs typeface="Times New Roman"/>
              </a:rPr>
              <a:t>a </a:t>
            </a:r>
            <a:r>
              <a:rPr sz="2850" spc="-135" dirty="0">
                <a:latin typeface="Times New Roman"/>
                <a:cs typeface="Times New Roman"/>
              </a:rPr>
              <a:t>business, </a:t>
            </a:r>
            <a:r>
              <a:rPr sz="2850" spc="-140" dirty="0">
                <a:latin typeface="Times New Roman"/>
                <a:cs typeface="Times New Roman"/>
              </a:rPr>
              <a:t>including </a:t>
            </a:r>
            <a:r>
              <a:rPr sz="2850" spc="-80" dirty="0">
                <a:latin typeface="Times New Roman"/>
                <a:cs typeface="Times New Roman"/>
              </a:rPr>
              <a:t>internal </a:t>
            </a:r>
            <a:r>
              <a:rPr sz="2850" spc="-95" dirty="0">
                <a:latin typeface="Times New Roman"/>
                <a:cs typeface="Times New Roman"/>
              </a:rPr>
              <a:t>check, </a:t>
            </a:r>
            <a:r>
              <a:rPr sz="2850" spc="-80" dirty="0">
                <a:latin typeface="Times New Roman"/>
                <a:cs typeface="Times New Roman"/>
              </a:rPr>
              <a:t>internal </a:t>
            </a:r>
            <a:r>
              <a:rPr sz="2850" spc="-110" dirty="0">
                <a:latin typeface="Times New Roman"/>
                <a:cs typeface="Times New Roman"/>
              </a:rPr>
              <a:t>audit </a:t>
            </a:r>
            <a:r>
              <a:rPr sz="2850" spc="-105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30" dirty="0">
                <a:latin typeface="Times New Roman"/>
                <a:cs typeface="Times New Roman"/>
              </a:rPr>
              <a:t>r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100" dirty="0">
                <a:latin typeface="Times New Roman"/>
                <a:cs typeface="Times New Roman"/>
              </a:rPr>
              <a:t>r</a:t>
            </a:r>
            <a:r>
              <a:rPr sz="2850" spc="-165" dirty="0">
                <a:latin typeface="Times New Roman"/>
                <a:cs typeface="Times New Roman"/>
              </a:rPr>
              <a:t>m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185" dirty="0">
                <a:latin typeface="Times New Roman"/>
                <a:cs typeface="Times New Roman"/>
              </a:rPr>
              <a:t>c</a:t>
            </a:r>
            <a:r>
              <a:rPr sz="2850" spc="-114" dirty="0">
                <a:latin typeface="Times New Roman"/>
                <a:cs typeface="Times New Roman"/>
              </a:rPr>
              <a:t>on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5" dirty="0">
                <a:latin typeface="Times New Roman"/>
                <a:cs typeface="Times New Roman"/>
              </a:rPr>
              <a:t>r</a:t>
            </a:r>
            <a:r>
              <a:rPr sz="2850" spc="-114" dirty="0">
                <a:latin typeface="Times New Roman"/>
                <a:cs typeface="Times New Roman"/>
              </a:rPr>
              <a:t>ol</a:t>
            </a:r>
            <a:r>
              <a:rPr sz="2850" spc="-375" dirty="0">
                <a:latin typeface="Times New Roman"/>
                <a:cs typeface="Times New Roman"/>
              </a:rPr>
              <a:t>”</a:t>
            </a:r>
            <a:endParaRPr sz="2850">
              <a:latin typeface="Times New Roman"/>
              <a:cs typeface="Times New Roman"/>
            </a:endParaRPr>
          </a:p>
          <a:p>
            <a:pPr marR="273685" algn="r">
              <a:lnSpc>
                <a:spcPct val="100000"/>
              </a:lnSpc>
              <a:spcBef>
                <a:spcPts val="670"/>
              </a:spcBef>
            </a:pPr>
            <a:r>
              <a:rPr sz="2850" b="1" i="1" spc="-515" dirty="0">
                <a:latin typeface="Times New Roman"/>
                <a:cs typeface="Times New Roman"/>
              </a:rPr>
              <a:t>W</a:t>
            </a:r>
            <a:r>
              <a:rPr sz="2850" b="1" i="1" spc="-60" dirty="0">
                <a:latin typeface="Times New Roman"/>
                <a:cs typeface="Times New Roman"/>
              </a:rPr>
              <a:t>.</a:t>
            </a:r>
            <a:r>
              <a:rPr sz="2850" b="1" i="1" spc="-515" dirty="0">
                <a:latin typeface="Times New Roman"/>
                <a:cs typeface="Times New Roman"/>
              </a:rPr>
              <a:t>W</a:t>
            </a:r>
            <a:r>
              <a:rPr sz="2850" b="1" i="1" spc="25" dirty="0">
                <a:latin typeface="Times New Roman"/>
                <a:cs typeface="Times New Roman"/>
              </a:rPr>
              <a:t>.</a:t>
            </a:r>
            <a:r>
              <a:rPr sz="2850" b="1" i="1" spc="-345" dirty="0">
                <a:latin typeface="Times New Roman"/>
                <a:cs typeface="Times New Roman"/>
              </a:rPr>
              <a:t> </a:t>
            </a:r>
            <a:r>
              <a:rPr sz="2850" b="1" i="1" spc="-220" dirty="0">
                <a:latin typeface="Times New Roman"/>
                <a:cs typeface="Times New Roman"/>
              </a:rPr>
              <a:t>B</a:t>
            </a:r>
            <a:r>
              <a:rPr sz="2850" b="1" i="1" spc="5" dirty="0">
                <a:latin typeface="Times New Roman"/>
                <a:cs typeface="Times New Roman"/>
              </a:rPr>
              <a:t>i</a:t>
            </a:r>
            <a:r>
              <a:rPr sz="2850" b="1" i="1" spc="-55" dirty="0">
                <a:latin typeface="Times New Roman"/>
                <a:cs typeface="Times New Roman"/>
              </a:rPr>
              <a:t>g</a:t>
            </a:r>
            <a:r>
              <a:rPr sz="2850" b="1" i="1" spc="-25" dirty="0">
                <a:latin typeface="Times New Roman"/>
                <a:cs typeface="Times New Roman"/>
              </a:rPr>
              <a:t>g</a:t>
            </a:r>
            <a:endParaRPr sz="28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100">
              <a:latin typeface="Times New Roman"/>
              <a:cs typeface="Times New Roman"/>
            </a:endParaRPr>
          </a:p>
          <a:p>
            <a:pPr marR="296545" algn="ctr">
              <a:lnSpc>
                <a:spcPct val="100000"/>
              </a:lnSpc>
            </a:pPr>
            <a:r>
              <a:rPr sz="2850" b="1" i="1" spc="-35" dirty="0">
                <a:latin typeface="Times New Roman"/>
                <a:cs typeface="Times New Roman"/>
              </a:rPr>
              <a:t>Internal</a:t>
            </a:r>
            <a:r>
              <a:rPr sz="2850" b="1" i="1" spc="-120" dirty="0">
                <a:latin typeface="Times New Roman"/>
                <a:cs typeface="Times New Roman"/>
              </a:rPr>
              <a:t> </a:t>
            </a:r>
            <a:r>
              <a:rPr sz="2850" b="1" i="1" spc="-125" dirty="0">
                <a:latin typeface="Times New Roman"/>
                <a:cs typeface="Times New Roman"/>
              </a:rPr>
              <a:t>Control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67017" y="5013378"/>
            <a:ext cx="1979930" cy="4610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50" spc="-21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100" dirty="0">
                <a:latin typeface="Times New Roman"/>
                <a:cs typeface="Times New Roman"/>
              </a:rPr>
              <a:t>r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0" dirty="0">
                <a:latin typeface="Times New Roman"/>
                <a:cs typeface="Times New Roman"/>
              </a:rPr>
              <a:t>l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00" dirty="0">
                <a:latin typeface="Times New Roman"/>
                <a:cs typeface="Times New Roman"/>
              </a:rPr>
              <a:t>ec</a:t>
            </a:r>
            <a:r>
              <a:rPr sz="2850" spc="-175" dirty="0">
                <a:latin typeface="Times New Roman"/>
                <a:cs typeface="Times New Roman"/>
              </a:rPr>
              <a:t>k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97835" y="5013378"/>
            <a:ext cx="1840230" cy="4610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50" spc="-210" dirty="0">
                <a:latin typeface="Times New Roman"/>
                <a:cs typeface="Times New Roman"/>
              </a:rPr>
              <a:t>I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130" dirty="0">
                <a:latin typeface="Times New Roman"/>
                <a:cs typeface="Times New Roman"/>
              </a:rPr>
              <a:t>r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10" dirty="0">
                <a:latin typeface="Times New Roman"/>
                <a:cs typeface="Times New Roman"/>
              </a:rPr>
              <a:t>l</a:t>
            </a:r>
            <a:r>
              <a:rPr sz="2850" spc="-285" dirty="0">
                <a:latin typeface="Times New Roman"/>
                <a:cs typeface="Times New Roman"/>
              </a:rPr>
              <a:t> </a:t>
            </a:r>
            <a:r>
              <a:rPr sz="2850" spc="-465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ud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endParaRPr sz="285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206751" y="4306823"/>
            <a:ext cx="7600315" cy="3100070"/>
            <a:chOff x="2206751" y="4306823"/>
            <a:chExt cx="7600315" cy="3100070"/>
          </a:xfrm>
        </p:grpSpPr>
        <p:sp>
          <p:nvSpPr>
            <p:cNvPr id="10" name="object 10"/>
            <p:cNvSpPr/>
            <p:nvPr/>
          </p:nvSpPr>
          <p:spPr>
            <a:xfrm>
              <a:off x="2263140" y="4718303"/>
              <a:ext cx="5280660" cy="15240"/>
            </a:xfrm>
            <a:custGeom>
              <a:avLst/>
              <a:gdLst/>
              <a:ahLst/>
              <a:cxnLst/>
              <a:rect l="l" t="t" r="r" b="b"/>
              <a:pathLst>
                <a:path w="5280659" h="15239">
                  <a:moveTo>
                    <a:pt x="5280659" y="15240"/>
                  </a:moveTo>
                  <a:lnTo>
                    <a:pt x="0" y="13716"/>
                  </a:lnTo>
                  <a:lnTo>
                    <a:pt x="0" y="0"/>
                  </a:lnTo>
                  <a:lnTo>
                    <a:pt x="5280659" y="1524"/>
                  </a:lnTo>
                  <a:lnTo>
                    <a:pt x="5280659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53939" y="4306823"/>
              <a:ext cx="17145" cy="419100"/>
            </a:xfrm>
            <a:custGeom>
              <a:avLst/>
              <a:gdLst/>
              <a:ahLst/>
              <a:cxnLst/>
              <a:rect l="l" t="t" r="r" b="b"/>
              <a:pathLst>
                <a:path w="17145" h="419100">
                  <a:moveTo>
                    <a:pt x="13716" y="419100"/>
                  </a:moveTo>
                  <a:lnTo>
                    <a:pt x="0" y="419100"/>
                  </a:lnTo>
                  <a:lnTo>
                    <a:pt x="1524" y="0"/>
                  </a:lnTo>
                  <a:lnTo>
                    <a:pt x="16763" y="0"/>
                  </a:lnTo>
                  <a:lnTo>
                    <a:pt x="13716" y="419100"/>
                  </a:lnTo>
                  <a:close/>
                </a:path>
              </a:pathLst>
            </a:custGeom>
            <a:solidFill>
              <a:srgbClr val="AF34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206739" y="4642103"/>
              <a:ext cx="5393690" cy="586740"/>
            </a:xfrm>
            <a:custGeom>
              <a:avLst/>
              <a:gdLst/>
              <a:ahLst/>
              <a:cxnLst/>
              <a:rect l="l" t="t" r="r" b="b"/>
              <a:pathLst>
                <a:path w="5393690" h="586739">
                  <a:moveTo>
                    <a:pt x="112776" y="484632"/>
                  </a:moveTo>
                  <a:lnTo>
                    <a:pt x="108204" y="483108"/>
                  </a:lnTo>
                  <a:lnTo>
                    <a:pt x="105156" y="481584"/>
                  </a:lnTo>
                  <a:lnTo>
                    <a:pt x="100584" y="483108"/>
                  </a:lnTo>
                  <a:lnTo>
                    <a:pt x="99060" y="486156"/>
                  </a:lnTo>
                  <a:lnTo>
                    <a:pt x="64084" y="546290"/>
                  </a:lnTo>
                  <a:lnTo>
                    <a:pt x="65532" y="0"/>
                  </a:lnTo>
                  <a:lnTo>
                    <a:pt x="50292" y="0"/>
                  </a:lnTo>
                  <a:lnTo>
                    <a:pt x="48844" y="546531"/>
                  </a:lnTo>
                  <a:lnTo>
                    <a:pt x="13716" y="486156"/>
                  </a:lnTo>
                  <a:lnTo>
                    <a:pt x="12192" y="481584"/>
                  </a:lnTo>
                  <a:lnTo>
                    <a:pt x="7620" y="481584"/>
                  </a:lnTo>
                  <a:lnTo>
                    <a:pt x="1524" y="484632"/>
                  </a:lnTo>
                  <a:lnTo>
                    <a:pt x="0" y="489204"/>
                  </a:lnTo>
                  <a:lnTo>
                    <a:pt x="1524" y="492252"/>
                  </a:lnTo>
                  <a:lnTo>
                    <a:pt x="56388" y="586740"/>
                  </a:lnTo>
                  <a:lnTo>
                    <a:pt x="64363" y="573024"/>
                  </a:lnTo>
                  <a:lnTo>
                    <a:pt x="111252" y="492252"/>
                  </a:lnTo>
                  <a:lnTo>
                    <a:pt x="112776" y="489204"/>
                  </a:lnTo>
                  <a:lnTo>
                    <a:pt x="112776" y="484632"/>
                  </a:lnTo>
                  <a:close/>
                </a:path>
                <a:path w="5393690" h="586739">
                  <a:moveTo>
                    <a:pt x="5393448" y="400824"/>
                  </a:moveTo>
                  <a:lnTo>
                    <a:pt x="5390400" y="399300"/>
                  </a:lnTo>
                  <a:lnTo>
                    <a:pt x="5385828" y="397776"/>
                  </a:lnTo>
                  <a:lnTo>
                    <a:pt x="5382780" y="399300"/>
                  </a:lnTo>
                  <a:lnTo>
                    <a:pt x="5379732" y="402348"/>
                  </a:lnTo>
                  <a:lnTo>
                    <a:pt x="5344769" y="462419"/>
                  </a:lnTo>
                  <a:lnTo>
                    <a:pt x="5346204" y="83832"/>
                  </a:lnTo>
                  <a:lnTo>
                    <a:pt x="5330964" y="83832"/>
                  </a:lnTo>
                  <a:lnTo>
                    <a:pt x="5329529" y="462762"/>
                  </a:lnTo>
                  <a:lnTo>
                    <a:pt x="5294388" y="402348"/>
                  </a:lnTo>
                  <a:lnTo>
                    <a:pt x="5292864" y="397776"/>
                  </a:lnTo>
                  <a:lnTo>
                    <a:pt x="5288292" y="397776"/>
                  </a:lnTo>
                  <a:lnTo>
                    <a:pt x="5282196" y="400824"/>
                  </a:lnTo>
                  <a:lnTo>
                    <a:pt x="5280672" y="405396"/>
                  </a:lnTo>
                  <a:lnTo>
                    <a:pt x="5282196" y="408444"/>
                  </a:lnTo>
                  <a:lnTo>
                    <a:pt x="5337060" y="502932"/>
                  </a:lnTo>
                  <a:lnTo>
                    <a:pt x="5345023" y="489216"/>
                  </a:lnTo>
                  <a:lnTo>
                    <a:pt x="5391924" y="408444"/>
                  </a:lnTo>
                  <a:lnTo>
                    <a:pt x="5393448" y="405396"/>
                  </a:lnTo>
                  <a:lnTo>
                    <a:pt x="5393448" y="40082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304019" y="6903720"/>
              <a:ext cx="502920" cy="502920"/>
            </a:xfrm>
            <a:custGeom>
              <a:avLst/>
              <a:gdLst/>
              <a:ahLst/>
              <a:cxnLst/>
              <a:rect l="l" t="t" r="r" b="b"/>
              <a:pathLst>
                <a:path w="502920" h="502920">
                  <a:moveTo>
                    <a:pt x="251460" y="502920"/>
                  </a:moveTo>
                  <a:lnTo>
                    <a:pt x="206310" y="498912"/>
                  </a:lnTo>
                  <a:lnTo>
                    <a:pt x="163795" y="487341"/>
                  </a:lnTo>
                  <a:lnTo>
                    <a:pt x="124629" y="468884"/>
                  </a:lnTo>
                  <a:lnTo>
                    <a:pt x="89527" y="444217"/>
                  </a:lnTo>
                  <a:lnTo>
                    <a:pt x="59203" y="414020"/>
                  </a:lnTo>
                  <a:lnTo>
                    <a:pt x="34374" y="378968"/>
                  </a:lnTo>
                  <a:lnTo>
                    <a:pt x="15754" y="339739"/>
                  </a:lnTo>
                  <a:lnTo>
                    <a:pt x="4057" y="297010"/>
                  </a:lnTo>
                  <a:lnTo>
                    <a:pt x="0" y="251460"/>
                  </a:lnTo>
                  <a:lnTo>
                    <a:pt x="4057" y="206310"/>
                  </a:lnTo>
                  <a:lnTo>
                    <a:pt x="15754" y="163795"/>
                  </a:lnTo>
                  <a:lnTo>
                    <a:pt x="34374" y="124629"/>
                  </a:lnTo>
                  <a:lnTo>
                    <a:pt x="59203" y="89527"/>
                  </a:lnTo>
                  <a:lnTo>
                    <a:pt x="89527" y="59203"/>
                  </a:lnTo>
                  <a:lnTo>
                    <a:pt x="124629" y="34374"/>
                  </a:lnTo>
                  <a:lnTo>
                    <a:pt x="163795" y="15754"/>
                  </a:lnTo>
                  <a:lnTo>
                    <a:pt x="206310" y="4057"/>
                  </a:lnTo>
                  <a:lnTo>
                    <a:pt x="251460" y="0"/>
                  </a:lnTo>
                  <a:lnTo>
                    <a:pt x="297010" y="4057"/>
                  </a:lnTo>
                  <a:lnTo>
                    <a:pt x="339739" y="15754"/>
                  </a:lnTo>
                  <a:lnTo>
                    <a:pt x="378968" y="34374"/>
                  </a:lnTo>
                  <a:lnTo>
                    <a:pt x="414020" y="59203"/>
                  </a:lnTo>
                  <a:lnTo>
                    <a:pt x="444217" y="89527"/>
                  </a:lnTo>
                  <a:lnTo>
                    <a:pt x="468884" y="124629"/>
                  </a:lnTo>
                  <a:lnTo>
                    <a:pt x="487341" y="163795"/>
                  </a:lnTo>
                  <a:lnTo>
                    <a:pt x="498912" y="206310"/>
                  </a:lnTo>
                  <a:lnTo>
                    <a:pt x="502920" y="251460"/>
                  </a:lnTo>
                  <a:lnTo>
                    <a:pt x="498912" y="297010"/>
                  </a:lnTo>
                  <a:lnTo>
                    <a:pt x="487341" y="339739"/>
                  </a:lnTo>
                  <a:lnTo>
                    <a:pt x="468884" y="378968"/>
                  </a:lnTo>
                  <a:lnTo>
                    <a:pt x="444217" y="414020"/>
                  </a:lnTo>
                  <a:lnTo>
                    <a:pt x="414020" y="444217"/>
                  </a:lnTo>
                  <a:lnTo>
                    <a:pt x="378968" y="468884"/>
                  </a:lnTo>
                  <a:lnTo>
                    <a:pt x="339739" y="487341"/>
                  </a:lnTo>
                  <a:lnTo>
                    <a:pt x="297010" y="498912"/>
                  </a:lnTo>
                  <a:lnTo>
                    <a:pt x="251460" y="502920"/>
                  </a:lnTo>
                  <a:close/>
                </a:path>
              </a:pathLst>
            </a:custGeom>
            <a:solidFill>
              <a:srgbClr val="D348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9428480" y="7035311"/>
            <a:ext cx="255270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3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8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3107" y="487071"/>
            <a:ext cx="343789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heavy" spc="-12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sz="4400" u="heavy" spc="-2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sz="4400" u="heavy" spc="-19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sz="4400" u="heavy" spc="-114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sz="4400" u="heavy" spc="-26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r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sz="4400" u="heavy" spc="-114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sz="4400" u="heavy" spc="-21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l </a:t>
            </a:r>
            <a:r>
              <a:rPr sz="4400" u="heavy" spc="-5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C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h</a:t>
            </a:r>
            <a:r>
              <a:rPr sz="4400" u="heavy" spc="-1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sz="4400" u="heavy" spc="-3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c</a:t>
            </a:r>
            <a:r>
              <a:rPr sz="4400" u="heavy" spc="-24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k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23133" y="1194273"/>
            <a:ext cx="9296400" cy="559117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314325" marR="5715" indent="-302260" algn="just">
              <a:lnSpc>
                <a:spcPts val="3170"/>
              </a:lnSpc>
              <a:spcBef>
                <a:spcPts val="204"/>
              </a:spcBef>
              <a:buClr>
                <a:srgbClr val="D34816"/>
              </a:buClr>
              <a:buSzPct val="84905"/>
              <a:buFont typeface="Times New Roman"/>
              <a:buChar char="●"/>
              <a:tabLst>
                <a:tab pos="314960" algn="l"/>
              </a:tabLst>
            </a:pPr>
            <a:r>
              <a:rPr sz="2650" b="1" i="1" spc="-60" dirty="0">
                <a:latin typeface="Times New Roman"/>
                <a:cs typeface="Times New Roman"/>
              </a:rPr>
              <a:t>De </a:t>
            </a:r>
            <a:r>
              <a:rPr sz="2650" b="1" i="1" spc="-85" dirty="0">
                <a:latin typeface="Times New Roman"/>
                <a:cs typeface="Times New Roman"/>
              </a:rPr>
              <a:t>Paula</a:t>
            </a:r>
            <a:r>
              <a:rPr sz="2650" b="1" i="1" spc="-80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has</a:t>
            </a:r>
            <a:r>
              <a:rPr sz="2650" spc="-195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rightly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175" dirty="0">
                <a:latin typeface="Times New Roman"/>
                <a:cs typeface="Times New Roman"/>
              </a:rPr>
              <a:t>said</a:t>
            </a:r>
            <a:r>
              <a:rPr sz="2650" spc="-17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that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235" dirty="0">
                <a:latin typeface="Times New Roman"/>
                <a:cs typeface="Times New Roman"/>
              </a:rPr>
              <a:t>“an</a:t>
            </a:r>
            <a:r>
              <a:rPr sz="2650" spc="-229" dirty="0">
                <a:latin typeface="Times New Roman"/>
                <a:cs typeface="Times New Roman"/>
              </a:rPr>
              <a:t> </a:t>
            </a:r>
            <a:r>
              <a:rPr sz="2650" spc="-80" dirty="0">
                <a:latin typeface="Times New Roman"/>
                <a:cs typeface="Times New Roman"/>
              </a:rPr>
              <a:t>internal </a:t>
            </a:r>
            <a:r>
              <a:rPr sz="2650" spc="-135" dirty="0">
                <a:latin typeface="Times New Roman"/>
                <a:cs typeface="Times New Roman"/>
              </a:rPr>
              <a:t>check</a:t>
            </a:r>
            <a:r>
              <a:rPr sz="2650" spc="-130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means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practically</a:t>
            </a:r>
            <a:r>
              <a:rPr sz="2650" spc="-13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 </a:t>
            </a:r>
            <a:r>
              <a:rPr sz="2650" spc="-21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continuous </a:t>
            </a:r>
            <a:r>
              <a:rPr sz="2650" spc="-85" dirty="0">
                <a:latin typeface="Times New Roman"/>
                <a:cs typeface="Times New Roman"/>
              </a:rPr>
              <a:t>internal counter </a:t>
            </a:r>
            <a:r>
              <a:rPr sz="2650" spc="-150" dirty="0">
                <a:latin typeface="Times New Roman"/>
                <a:cs typeface="Times New Roman"/>
              </a:rPr>
              <a:t>checking system </a:t>
            </a:r>
            <a:r>
              <a:rPr sz="2650" spc="-90" dirty="0">
                <a:latin typeface="Times New Roman"/>
                <a:cs typeface="Times New Roman"/>
              </a:rPr>
              <a:t>carried </a:t>
            </a:r>
            <a:r>
              <a:rPr sz="2650" spc="-130" dirty="0">
                <a:latin typeface="Times New Roman"/>
                <a:cs typeface="Times New Roman"/>
              </a:rPr>
              <a:t>on </a:t>
            </a:r>
            <a:r>
              <a:rPr sz="2650" spc="-225" dirty="0">
                <a:latin typeface="Times New Roman"/>
                <a:cs typeface="Times New Roman"/>
              </a:rPr>
              <a:t>by</a:t>
            </a:r>
            <a:r>
              <a:rPr sz="2650" spc="21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60" dirty="0">
                <a:latin typeface="Times New Roman"/>
                <a:cs typeface="Times New Roman"/>
              </a:rPr>
              <a:t>staff </a:t>
            </a:r>
            <a:r>
              <a:rPr sz="2650" spc="-125" dirty="0">
                <a:latin typeface="Times New Roman"/>
                <a:cs typeface="Times New Roman"/>
              </a:rPr>
              <a:t>itself 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210" dirty="0">
                <a:latin typeface="Times New Roman"/>
                <a:cs typeface="Times New Roman"/>
              </a:rPr>
              <a:t>by</a:t>
            </a:r>
            <a:r>
              <a:rPr sz="2650" spc="240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means</a:t>
            </a:r>
            <a:r>
              <a:rPr sz="2650" spc="32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50" dirty="0">
                <a:latin typeface="Times New Roman"/>
                <a:cs typeface="Times New Roman"/>
              </a:rPr>
              <a:t>which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125" dirty="0">
                <a:latin typeface="Times New Roman"/>
                <a:cs typeface="Times New Roman"/>
              </a:rPr>
              <a:t>work </a:t>
            </a:r>
            <a:r>
              <a:rPr sz="2650" spc="-155" dirty="0">
                <a:latin typeface="Times New Roman"/>
                <a:cs typeface="Times New Roman"/>
              </a:rPr>
              <a:t>of each </a:t>
            </a:r>
            <a:r>
              <a:rPr sz="2650" spc="-145" dirty="0">
                <a:latin typeface="Times New Roman"/>
                <a:cs typeface="Times New Roman"/>
              </a:rPr>
              <a:t>individual </a:t>
            </a:r>
            <a:r>
              <a:rPr sz="2650" spc="-185" dirty="0">
                <a:latin typeface="Times New Roman"/>
                <a:cs typeface="Times New Roman"/>
              </a:rPr>
              <a:t>is</a:t>
            </a:r>
            <a:r>
              <a:rPr sz="2650" spc="29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independently </a:t>
            </a:r>
            <a:r>
              <a:rPr sz="2650" spc="-135" dirty="0">
                <a:latin typeface="Times New Roman"/>
                <a:cs typeface="Times New Roman"/>
              </a:rPr>
              <a:t>checked </a:t>
            </a:r>
            <a:r>
              <a:rPr sz="2650" spc="-130" dirty="0">
                <a:latin typeface="Times New Roman"/>
                <a:cs typeface="Times New Roman"/>
              </a:rPr>
              <a:t> </a:t>
            </a:r>
            <a:r>
              <a:rPr sz="2650" spc="-210" dirty="0">
                <a:latin typeface="Times New Roman"/>
                <a:cs typeface="Times New Roman"/>
              </a:rPr>
              <a:t>by </a:t>
            </a:r>
            <a:r>
              <a:rPr sz="2650" spc="-90" dirty="0">
                <a:latin typeface="Times New Roman"/>
                <a:cs typeface="Times New Roman"/>
              </a:rPr>
              <a:t>others </a:t>
            </a:r>
            <a:r>
              <a:rPr sz="2650" spc="-120" dirty="0">
                <a:latin typeface="Times New Roman"/>
                <a:cs typeface="Times New Roman"/>
              </a:rPr>
              <a:t>members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80" dirty="0">
                <a:latin typeface="Times New Roman"/>
                <a:cs typeface="Times New Roman"/>
              </a:rPr>
              <a:t>staff.” </a:t>
            </a:r>
            <a:r>
              <a:rPr sz="2650" spc="-140" dirty="0">
                <a:latin typeface="Times New Roman"/>
                <a:cs typeface="Times New Roman"/>
              </a:rPr>
              <a:t>The </a:t>
            </a:r>
            <a:r>
              <a:rPr sz="2650" spc="-155" dirty="0">
                <a:latin typeface="Times New Roman"/>
                <a:cs typeface="Times New Roman"/>
              </a:rPr>
              <a:t>system </a:t>
            </a:r>
            <a:r>
              <a:rPr sz="2650" spc="-140" dirty="0">
                <a:latin typeface="Times New Roman"/>
                <a:cs typeface="Times New Roman"/>
              </a:rPr>
              <a:t>provides </a:t>
            </a:r>
            <a:r>
              <a:rPr sz="2650" spc="-95" dirty="0">
                <a:latin typeface="Times New Roman"/>
                <a:cs typeface="Times New Roman"/>
              </a:rPr>
              <a:t>for </a:t>
            </a:r>
            <a:r>
              <a:rPr sz="2650" spc="-175" dirty="0">
                <a:latin typeface="Times New Roman"/>
                <a:cs typeface="Times New Roman"/>
              </a:rPr>
              <a:t>an </a:t>
            </a:r>
            <a:r>
              <a:rPr sz="2650" spc="-105" dirty="0">
                <a:latin typeface="Times New Roman"/>
                <a:cs typeface="Times New Roman"/>
              </a:rPr>
              <a:t>independent 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automatic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scrutiny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along</a:t>
            </a:r>
            <a:r>
              <a:rPr sz="2650" spc="-15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with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25" dirty="0">
                <a:latin typeface="Times New Roman"/>
                <a:cs typeface="Times New Roman"/>
              </a:rPr>
              <a:t>work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assignment</a:t>
            </a:r>
            <a:r>
              <a:rPr sz="2650" spc="-145" dirty="0">
                <a:latin typeface="Times New Roman"/>
                <a:cs typeface="Times New Roman"/>
              </a:rPr>
              <a:t> </a:t>
            </a:r>
            <a:r>
              <a:rPr sz="2650" spc="105" dirty="0">
                <a:latin typeface="Times New Roman"/>
                <a:cs typeface="Times New Roman"/>
              </a:rPr>
              <a:t>. </a:t>
            </a:r>
            <a:r>
              <a:rPr sz="2650" spc="-140" dirty="0">
                <a:latin typeface="Times New Roman"/>
                <a:cs typeface="Times New Roman"/>
              </a:rPr>
              <a:t>The</a:t>
            </a:r>
            <a:r>
              <a:rPr sz="2650" spc="-13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method 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70" dirty="0">
                <a:latin typeface="Times New Roman"/>
                <a:cs typeface="Times New Roman"/>
              </a:rPr>
              <a:t>n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90" dirty="0">
                <a:latin typeface="Times New Roman"/>
                <a:cs typeface="Times New Roman"/>
              </a:rPr>
              <a:t>m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35" dirty="0">
                <a:latin typeface="Times New Roman"/>
                <a:cs typeface="Times New Roman"/>
              </a:rPr>
              <a:t>l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45" dirty="0">
                <a:latin typeface="Times New Roman"/>
                <a:cs typeface="Times New Roman"/>
              </a:rPr>
              <a:t>u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45" dirty="0">
                <a:latin typeface="Times New Roman"/>
                <a:cs typeface="Times New Roman"/>
              </a:rPr>
              <a:t>g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105" dirty="0">
                <a:latin typeface="Times New Roman"/>
                <a:cs typeface="Times New Roman"/>
              </a:rPr>
              <a:t>,</a:t>
            </a:r>
            <a:r>
              <a:rPr sz="2650" spc="-170" dirty="0">
                <a:latin typeface="Times New Roman"/>
                <a:cs typeface="Times New Roman"/>
              </a:rPr>
              <a:t> </a:t>
            </a:r>
            <a:r>
              <a:rPr sz="2650" spc="-245" dirty="0">
                <a:latin typeface="Times New Roman"/>
                <a:cs typeface="Times New Roman"/>
              </a:rPr>
              <a:t>v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29" dirty="0">
                <a:latin typeface="Times New Roman"/>
                <a:cs typeface="Times New Roman"/>
              </a:rPr>
              <a:t>z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r>
              <a:rPr sz="2650" spc="-170" dirty="0">
                <a:latin typeface="Times New Roman"/>
                <a:cs typeface="Times New Roman"/>
              </a:rPr>
              <a:t> </a:t>
            </a:r>
            <a:r>
              <a:rPr sz="2650" spc="30" dirty="0">
                <a:latin typeface="Times New Roman"/>
                <a:cs typeface="Times New Roman"/>
              </a:rPr>
              <a:t>:</a:t>
            </a:r>
            <a:endParaRPr sz="2650">
              <a:latin typeface="Times New Roman"/>
              <a:cs typeface="Times New Roman"/>
            </a:endParaRPr>
          </a:p>
          <a:p>
            <a:pPr marL="314325" marR="5080" indent="-302260" algn="just">
              <a:lnSpc>
                <a:spcPts val="3170"/>
              </a:lnSpc>
              <a:spcBef>
                <a:spcPts val="645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135" dirty="0">
                <a:latin typeface="Times New Roman"/>
                <a:cs typeface="Times New Roman"/>
              </a:rPr>
              <a:t>That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35" dirty="0">
                <a:latin typeface="Times New Roman"/>
                <a:cs typeface="Times New Roman"/>
              </a:rPr>
              <a:t>work </a:t>
            </a:r>
            <a:r>
              <a:rPr sz="2650" spc="-170" dirty="0">
                <a:latin typeface="Times New Roman"/>
                <a:cs typeface="Times New Roman"/>
              </a:rPr>
              <a:t>is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properly </a:t>
            </a:r>
            <a:r>
              <a:rPr sz="2650" spc="-135" dirty="0">
                <a:latin typeface="Times New Roman"/>
                <a:cs typeface="Times New Roman"/>
              </a:rPr>
              <a:t>divided </a:t>
            </a:r>
            <a:r>
              <a:rPr sz="2650" spc="-125" dirty="0">
                <a:latin typeface="Times New Roman"/>
                <a:cs typeface="Times New Roman"/>
              </a:rPr>
              <a:t>in </a:t>
            </a:r>
            <a:r>
              <a:rPr sz="2650" spc="-150" dirty="0">
                <a:latin typeface="Times New Roman"/>
                <a:cs typeface="Times New Roman"/>
              </a:rPr>
              <a:t>such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210" dirty="0">
                <a:latin typeface="Times New Roman"/>
                <a:cs typeface="Times New Roman"/>
              </a:rPr>
              <a:t> </a:t>
            </a:r>
            <a:r>
              <a:rPr sz="2650" spc="-245" dirty="0">
                <a:latin typeface="Times New Roman"/>
                <a:cs typeface="Times New Roman"/>
              </a:rPr>
              <a:t>way</a:t>
            </a:r>
            <a:r>
              <a:rPr sz="2650" spc="-24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that </a:t>
            </a:r>
            <a:r>
              <a:rPr sz="2650" spc="-150" dirty="0">
                <a:latin typeface="Times New Roman"/>
                <a:cs typeface="Times New Roman"/>
              </a:rPr>
              <a:t>all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10" dirty="0">
                <a:latin typeface="Times New Roman"/>
                <a:cs typeface="Times New Roman"/>
              </a:rPr>
              <a:t>duties are 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assigned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different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clerks.</a:t>
            </a:r>
            <a:endParaRPr sz="2650">
              <a:latin typeface="Times New Roman"/>
              <a:cs typeface="Times New Roman"/>
            </a:endParaRPr>
          </a:p>
          <a:p>
            <a:pPr marL="314325" marR="5715" indent="-302260" algn="just">
              <a:lnSpc>
                <a:spcPts val="3170"/>
              </a:lnSpc>
              <a:spcBef>
                <a:spcPts val="655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135" dirty="0">
                <a:latin typeface="Times New Roman"/>
                <a:cs typeface="Times New Roman"/>
              </a:rPr>
              <a:t>That</a:t>
            </a:r>
            <a:r>
              <a:rPr sz="2650" spc="-13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clerks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get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work-load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according</a:t>
            </a:r>
            <a:r>
              <a:rPr sz="2650" spc="-135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75" dirty="0">
                <a:latin typeface="Times New Roman"/>
                <a:cs typeface="Times New Roman"/>
              </a:rPr>
              <a:t>their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capacities</a:t>
            </a:r>
            <a:r>
              <a:rPr sz="2650" spc="-14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and </a:t>
            </a:r>
            <a:r>
              <a:rPr sz="2650" spc="-14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qualifications.</a:t>
            </a:r>
            <a:endParaRPr sz="2650">
              <a:latin typeface="Times New Roman"/>
              <a:cs typeface="Times New Roman"/>
            </a:endParaRPr>
          </a:p>
          <a:p>
            <a:pPr marL="314325" marR="5715" indent="-302260" algn="just">
              <a:lnSpc>
                <a:spcPts val="3170"/>
              </a:lnSpc>
              <a:spcBef>
                <a:spcPts val="660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135" dirty="0">
                <a:latin typeface="Times New Roman"/>
                <a:cs typeface="Times New Roman"/>
              </a:rPr>
              <a:t>That </a:t>
            </a:r>
            <a:r>
              <a:rPr sz="2650" spc="-120" dirty="0">
                <a:latin typeface="Times New Roman"/>
                <a:cs typeface="Times New Roman"/>
              </a:rPr>
              <a:t>one </a:t>
            </a:r>
            <a:r>
              <a:rPr sz="2650" spc="-105" dirty="0">
                <a:latin typeface="Times New Roman"/>
                <a:cs typeface="Times New Roman"/>
              </a:rPr>
              <a:t>person </a:t>
            </a:r>
            <a:r>
              <a:rPr sz="2650" spc="-135" dirty="0">
                <a:latin typeface="Times New Roman"/>
                <a:cs typeface="Times New Roman"/>
              </a:rPr>
              <a:t>does </a:t>
            </a:r>
            <a:r>
              <a:rPr sz="2650" spc="-65" dirty="0">
                <a:latin typeface="Times New Roman"/>
                <a:cs typeface="Times New Roman"/>
              </a:rPr>
              <a:t>not </a:t>
            </a:r>
            <a:r>
              <a:rPr sz="2650" spc="-85" dirty="0">
                <a:latin typeface="Times New Roman"/>
                <a:cs typeface="Times New Roman"/>
              </a:rPr>
              <a:t>perform </a:t>
            </a:r>
            <a:r>
              <a:rPr sz="2650" spc="-200" dirty="0">
                <a:latin typeface="Times New Roman"/>
                <a:cs typeface="Times New Roman"/>
              </a:rPr>
              <a:t>any</a:t>
            </a:r>
            <a:r>
              <a:rPr sz="2650" spc="26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single </a:t>
            </a:r>
            <a:r>
              <a:rPr sz="2650" spc="-145" dirty="0">
                <a:latin typeface="Times New Roman"/>
                <a:cs typeface="Times New Roman"/>
              </a:rPr>
              <a:t>task </a:t>
            </a:r>
            <a:r>
              <a:rPr sz="2650" spc="-114" dirty="0">
                <a:latin typeface="Times New Roman"/>
                <a:cs typeface="Times New Roman"/>
              </a:rPr>
              <a:t>from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140" dirty="0">
                <a:latin typeface="Times New Roman"/>
                <a:cs typeface="Times New Roman"/>
              </a:rPr>
              <a:t>beginning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55" dirty="0">
                <a:latin typeface="Times New Roman"/>
                <a:cs typeface="Times New Roman"/>
              </a:rPr>
              <a:t>end.</a:t>
            </a:r>
            <a:endParaRPr sz="2650">
              <a:latin typeface="Times New Roman"/>
              <a:cs typeface="Times New Roman"/>
            </a:endParaRPr>
          </a:p>
          <a:p>
            <a:pPr marL="314325" indent="-302260" algn="just">
              <a:lnSpc>
                <a:spcPct val="100000"/>
              </a:lnSpc>
              <a:spcBef>
                <a:spcPts val="540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135" dirty="0">
                <a:latin typeface="Times New Roman"/>
                <a:cs typeface="Times New Roman"/>
              </a:rPr>
              <a:t>That</a:t>
            </a:r>
            <a:r>
              <a:rPr sz="2650" spc="105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104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work</a:t>
            </a:r>
            <a:r>
              <a:rPr sz="2650" spc="106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done</a:t>
            </a:r>
            <a:r>
              <a:rPr sz="2650" spc="1040" dirty="0">
                <a:latin typeface="Times New Roman"/>
                <a:cs typeface="Times New Roman"/>
              </a:rPr>
              <a:t> </a:t>
            </a:r>
            <a:r>
              <a:rPr sz="2650" spc="-210" dirty="0">
                <a:latin typeface="Times New Roman"/>
                <a:cs typeface="Times New Roman"/>
              </a:rPr>
              <a:t>by</a:t>
            </a:r>
            <a:r>
              <a:rPr sz="2650" spc="104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one</a:t>
            </a:r>
            <a:r>
              <a:rPr sz="2650" spc="104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clerk</a:t>
            </a:r>
            <a:r>
              <a:rPr sz="2650" spc="103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is</a:t>
            </a:r>
            <a:r>
              <a:rPr sz="2650" spc="105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checked</a:t>
            </a:r>
            <a:r>
              <a:rPr sz="2650" spc="1035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independently</a:t>
            </a:r>
            <a:r>
              <a:rPr sz="2650" spc="104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220200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344660" y="7019024"/>
            <a:ext cx="255270" cy="2597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500" spc="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3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9</a:t>
            </a:r>
            <a:endParaRPr sz="1500">
              <a:latin typeface="Franklin Gothic Medium"/>
              <a:cs typeface="Franklin Gothic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9582" y="6760029"/>
            <a:ext cx="3108325" cy="4279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650" spc="-360" dirty="0">
                <a:latin typeface="Times New Roman"/>
                <a:cs typeface="Times New Roman"/>
              </a:rPr>
              <a:t>aut</a:t>
            </a:r>
            <a:r>
              <a:rPr sz="2250" spc="-540" baseline="-27777" dirty="0">
                <a:solidFill>
                  <a:srgbClr val="696464"/>
                </a:solidFill>
                <a:latin typeface="Times New Roman"/>
                <a:cs typeface="Times New Roman"/>
              </a:rPr>
              <a:t>P</a:t>
            </a:r>
            <a:r>
              <a:rPr sz="2650" spc="-360" dirty="0">
                <a:latin typeface="Times New Roman"/>
                <a:cs typeface="Times New Roman"/>
              </a:rPr>
              <a:t>o</a:t>
            </a:r>
            <a:r>
              <a:rPr sz="2250" spc="-540" baseline="-27777" dirty="0">
                <a:solidFill>
                  <a:srgbClr val="696464"/>
                </a:solidFill>
                <a:latin typeface="Times New Roman"/>
                <a:cs typeface="Times New Roman"/>
              </a:rPr>
              <a:t>r</a:t>
            </a:r>
            <a:r>
              <a:rPr sz="2650" spc="-360" dirty="0">
                <a:latin typeface="Times New Roman"/>
                <a:cs typeface="Times New Roman"/>
              </a:rPr>
              <a:t>m</a:t>
            </a:r>
            <a:r>
              <a:rPr sz="2250" spc="-540" baseline="-27777" dirty="0">
                <a:solidFill>
                  <a:srgbClr val="696464"/>
                </a:solidFill>
                <a:latin typeface="Times New Roman"/>
                <a:cs typeface="Times New Roman"/>
              </a:rPr>
              <a:t>esen</a:t>
            </a:r>
            <a:r>
              <a:rPr sz="2650" spc="-360" dirty="0">
                <a:latin typeface="Times New Roman"/>
                <a:cs typeface="Times New Roman"/>
              </a:rPr>
              <a:t>a</a:t>
            </a:r>
            <a:r>
              <a:rPr sz="2250" spc="-540" baseline="-27777" dirty="0">
                <a:solidFill>
                  <a:srgbClr val="696464"/>
                </a:solidFill>
                <a:latin typeface="Times New Roman"/>
                <a:cs typeface="Times New Roman"/>
              </a:rPr>
              <a:t>t</a:t>
            </a:r>
            <a:r>
              <a:rPr sz="2650" spc="-360" dirty="0">
                <a:latin typeface="Times New Roman"/>
                <a:cs typeface="Times New Roman"/>
              </a:rPr>
              <a:t>t</a:t>
            </a:r>
            <a:r>
              <a:rPr sz="2250" spc="-540" baseline="-27777" dirty="0">
                <a:solidFill>
                  <a:srgbClr val="696464"/>
                </a:solidFill>
                <a:latin typeface="Times New Roman"/>
                <a:cs typeface="Times New Roman"/>
              </a:rPr>
              <a:t>at</a:t>
            </a:r>
            <a:r>
              <a:rPr sz="2650" spc="-360" dirty="0">
                <a:latin typeface="Times New Roman"/>
                <a:cs typeface="Times New Roman"/>
              </a:rPr>
              <a:t>i</a:t>
            </a:r>
            <a:r>
              <a:rPr sz="2250" spc="-540" baseline="-27777" dirty="0">
                <a:solidFill>
                  <a:srgbClr val="696464"/>
                </a:solidFill>
                <a:latin typeface="Times New Roman"/>
                <a:cs typeface="Times New Roman"/>
              </a:rPr>
              <a:t>i</a:t>
            </a:r>
            <a:r>
              <a:rPr sz="2650" spc="-360" dirty="0">
                <a:latin typeface="Times New Roman"/>
                <a:cs typeface="Times New Roman"/>
              </a:rPr>
              <a:t>c</a:t>
            </a:r>
            <a:r>
              <a:rPr sz="2250" spc="-540" baseline="-27777" dirty="0">
                <a:solidFill>
                  <a:srgbClr val="696464"/>
                </a:solidFill>
                <a:latin typeface="Times New Roman"/>
                <a:cs typeface="Times New Roman"/>
              </a:rPr>
              <a:t>on</a:t>
            </a:r>
            <a:r>
              <a:rPr sz="2650" spc="-360" dirty="0">
                <a:latin typeface="Times New Roman"/>
                <a:cs typeface="Times New Roman"/>
              </a:rPr>
              <a:t>a</a:t>
            </a:r>
            <a:r>
              <a:rPr sz="2250" spc="-540" baseline="-27777" dirty="0">
                <a:solidFill>
                  <a:srgbClr val="696464"/>
                </a:solidFill>
                <a:latin typeface="Times New Roman"/>
                <a:cs typeface="Times New Roman"/>
              </a:rPr>
              <a:t>o</a:t>
            </a:r>
            <a:r>
              <a:rPr sz="2650" spc="-360" dirty="0">
                <a:latin typeface="Times New Roman"/>
                <a:cs typeface="Times New Roman"/>
              </a:rPr>
              <a:t>l</a:t>
            </a:r>
            <a:r>
              <a:rPr sz="2250" spc="-540" baseline="-27777" dirty="0">
                <a:solidFill>
                  <a:srgbClr val="696464"/>
                </a:solidFill>
                <a:latin typeface="Times New Roman"/>
                <a:cs typeface="Times New Roman"/>
              </a:rPr>
              <a:t>n</a:t>
            </a:r>
            <a:r>
              <a:rPr sz="2650" spc="-360" dirty="0">
                <a:latin typeface="Times New Roman"/>
                <a:cs typeface="Times New Roman"/>
              </a:rPr>
              <a:t>ly</a:t>
            </a:r>
            <a:r>
              <a:rPr sz="2250" spc="-540" baseline="-27777" dirty="0">
                <a:solidFill>
                  <a:srgbClr val="696464"/>
                </a:solidFill>
                <a:latin typeface="Times New Roman"/>
                <a:cs typeface="Times New Roman"/>
              </a:rPr>
              <a:t>Au</a:t>
            </a:r>
            <a:r>
              <a:rPr sz="2650" spc="-360" dirty="0">
                <a:latin typeface="Times New Roman"/>
                <a:cs typeface="Times New Roman"/>
              </a:rPr>
              <a:t>b</a:t>
            </a:r>
            <a:r>
              <a:rPr sz="2250" spc="-540" baseline="-27777" dirty="0">
                <a:solidFill>
                  <a:srgbClr val="696464"/>
                </a:solidFill>
                <a:latin typeface="Times New Roman"/>
                <a:cs typeface="Times New Roman"/>
              </a:rPr>
              <a:t>di</a:t>
            </a:r>
            <a:r>
              <a:rPr sz="2650" spc="-360" dirty="0">
                <a:latin typeface="Times New Roman"/>
                <a:cs typeface="Times New Roman"/>
              </a:rPr>
              <a:t>y</a:t>
            </a:r>
            <a:r>
              <a:rPr sz="2250" spc="-540" baseline="-27777" dirty="0">
                <a:solidFill>
                  <a:srgbClr val="696464"/>
                </a:solidFill>
                <a:latin typeface="Times New Roman"/>
                <a:cs typeface="Times New Roman"/>
              </a:rPr>
              <a:t>ting</a:t>
            </a:r>
            <a:r>
              <a:rPr sz="2650" spc="-360" dirty="0">
                <a:latin typeface="Times New Roman"/>
                <a:cs typeface="Times New Roman"/>
              </a:rPr>
              <a:t>another.</a:t>
            </a:r>
            <a:endParaRPr sz="265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3" name="object 3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423099" y="272407"/>
            <a:ext cx="8909050" cy="6026009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2650" spc="-145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650" spc="-165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2650" spc="-12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650" spc="1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650" spc="-9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650" spc="-229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2650" spc="-114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2650" spc="1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650" spc="-15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650" spc="10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2650" spc="-2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204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650" spc="-114" dirty="0">
                <a:latin typeface="Times New Roman" pitchFamily="18" charset="0"/>
                <a:cs typeface="Times New Roman" pitchFamily="18" charset="0"/>
              </a:rPr>
              <a:t>ud</a:t>
            </a:r>
            <a:r>
              <a:rPr sz="2650" spc="-16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650" spc="3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65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65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2650" spc="-31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650" spc="-225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sz="265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4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sz="2650" spc="-10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65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14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2650" spc="-12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650" spc="-2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2650" spc="-135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650" spc="-114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2650" spc="-12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650" spc="-12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265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229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650" spc="-19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2650" spc="30" dirty="0">
                <a:latin typeface="Times New Roman" pitchFamily="18" charset="0"/>
                <a:cs typeface="Times New Roman" pitchFamily="18" charset="0"/>
              </a:rPr>
              <a:t>:</a:t>
            </a:r>
            <a:endParaRPr sz="2650" dirty="0">
              <a:latin typeface="Times New Roman" pitchFamily="18" charset="0"/>
              <a:cs typeface="Times New Roman" pitchFamily="18" charset="0"/>
            </a:endParaRPr>
          </a:p>
          <a:p>
            <a:pPr marL="515620" marR="356870" indent="-502920">
              <a:lnSpc>
                <a:spcPts val="3170"/>
              </a:lnSpc>
              <a:spcBef>
                <a:spcPts val="760"/>
              </a:spcBef>
              <a:buClr>
                <a:srgbClr val="D34816"/>
              </a:buClr>
              <a:buSzPct val="84905"/>
              <a:buAutoNum type="arabicPeriod"/>
              <a:tabLst>
                <a:tab pos="514984" algn="l"/>
                <a:tab pos="515620" algn="l"/>
              </a:tabLst>
            </a:pPr>
            <a:r>
              <a:rPr sz="2650" spc="-160" dirty="0">
                <a:latin typeface="Times New Roman" pitchFamily="18" charset="0"/>
                <a:cs typeface="Times New Roman" pitchFamily="18" charset="0"/>
              </a:rPr>
              <a:t>Systematic</a:t>
            </a:r>
            <a:r>
              <a:rPr sz="265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5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65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55" dirty="0">
                <a:latin typeface="Times New Roman" pitchFamily="18" charset="0"/>
                <a:cs typeface="Times New Roman" pitchFamily="18" charset="0"/>
              </a:rPr>
              <a:t>Scientific</a:t>
            </a:r>
            <a:r>
              <a:rPr sz="265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30" dirty="0">
                <a:latin typeface="Times New Roman" pitchFamily="18" charset="0"/>
                <a:cs typeface="Times New Roman" pitchFamily="18" charset="0"/>
              </a:rPr>
              <a:t>examination</a:t>
            </a:r>
            <a:r>
              <a:rPr sz="265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5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65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8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65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55" dirty="0">
                <a:latin typeface="Times New Roman" pitchFamily="18" charset="0"/>
                <a:cs typeface="Times New Roman" pitchFamily="18" charset="0"/>
              </a:rPr>
              <a:t>books</a:t>
            </a:r>
            <a:r>
              <a:rPr sz="265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5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65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35" dirty="0">
                <a:latin typeface="Times New Roman" pitchFamily="18" charset="0"/>
                <a:cs typeface="Times New Roman" pitchFamily="18" charset="0"/>
              </a:rPr>
              <a:t>accounts</a:t>
            </a:r>
            <a:r>
              <a:rPr sz="265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5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65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215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650" spc="-6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30" dirty="0">
                <a:latin typeface="Times New Roman" pitchFamily="18" charset="0"/>
                <a:cs typeface="Times New Roman" pitchFamily="18" charset="0"/>
              </a:rPr>
              <a:t>business,</a:t>
            </a:r>
            <a:r>
              <a:rPr sz="2650" spc="-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50" dirty="0">
                <a:latin typeface="Times New Roman" pitchFamily="18" charset="0"/>
                <a:cs typeface="Times New Roman" pitchFamily="18" charset="0"/>
              </a:rPr>
              <a:t>which</a:t>
            </a:r>
            <a:endParaRPr sz="2650" dirty="0">
              <a:latin typeface="Times New Roman" pitchFamily="18" charset="0"/>
              <a:cs typeface="Times New Roman" pitchFamily="18" charset="0"/>
            </a:endParaRPr>
          </a:p>
          <a:p>
            <a:pPr marL="515620" marR="5080" indent="-502920">
              <a:lnSpc>
                <a:spcPts val="3170"/>
              </a:lnSpc>
              <a:spcBef>
                <a:spcPts val="655"/>
              </a:spcBef>
              <a:buClr>
                <a:srgbClr val="D34816"/>
              </a:buClr>
              <a:buSzPct val="84905"/>
              <a:buAutoNum type="arabicPeriod"/>
              <a:tabLst>
                <a:tab pos="514984" algn="l"/>
                <a:tab pos="515620" algn="l"/>
              </a:tabLst>
            </a:pPr>
            <a:r>
              <a:rPr sz="2650" spc="-204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265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10" dirty="0">
                <a:latin typeface="Times New Roman" pitchFamily="18" charset="0"/>
                <a:cs typeface="Times New Roman" pitchFamily="18" charset="0"/>
              </a:rPr>
              <a:t>done</a:t>
            </a:r>
            <a:r>
              <a:rPr sz="265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210" dirty="0">
                <a:latin typeface="Times New Roman" pitchFamily="18" charset="0"/>
                <a:cs typeface="Times New Roman" pitchFamily="18" charset="0"/>
              </a:rPr>
              <a:t>by</a:t>
            </a:r>
            <a:r>
              <a:rPr sz="265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75" dirty="0">
                <a:latin typeface="Times New Roman" pitchFamily="18" charset="0"/>
                <a:cs typeface="Times New Roman" pitchFamily="18" charset="0"/>
              </a:rPr>
              <a:t>an</a:t>
            </a:r>
            <a:r>
              <a:rPr sz="265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05" dirty="0">
                <a:latin typeface="Times New Roman" pitchFamily="18" charset="0"/>
                <a:cs typeface="Times New Roman" pitchFamily="18" charset="0"/>
              </a:rPr>
              <a:t>independent</a:t>
            </a:r>
            <a:r>
              <a:rPr sz="265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00" dirty="0">
                <a:latin typeface="Times New Roman" pitchFamily="18" charset="0"/>
                <a:cs typeface="Times New Roman" pitchFamily="18" charset="0"/>
              </a:rPr>
              <a:t>person</a:t>
            </a:r>
            <a:r>
              <a:rPr sz="265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45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sz="265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55" dirty="0">
                <a:latin typeface="Times New Roman" pitchFamily="18" charset="0"/>
                <a:cs typeface="Times New Roman" pitchFamily="18" charset="0"/>
              </a:rPr>
              <a:t>body</a:t>
            </a:r>
            <a:r>
              <a:rPr sz="2650" spc="-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5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65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14" dirty="0">
                <a:latin typeface="Times New Roman" pitchFamily="18" charset="0"/>
                <a:cs typeface="Times New Roman" pitchFamily="18" charset="0"/>
              </a:rPr>
              <a:t>persons</a:t>
            </a:r>
            <a:r>
              <a:rPr sz="265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45" dirty="0">
                <a:latin typeface="Times New Roman" pitchFamily="18" charset="0"/>
                <a:cs typeface="Times New Roman" pitchFamily="18" charset="0"/>
              </a:rPr>
              <a:t>qualified</a:t>
            </a:r>
            <a:r>
              <a:rPr sz="265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95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sz="265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8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650" spc="-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10" dirty="0">
                <a:latin typeface="Times New Roman" pitchFamily="18" charset="0"/>
                <a:cs typeface="Times New Roman" pitchFamily="18" charset="0"/>
              </a:rPr>
              <a:t>job,</a:t>
            </a:r>
            <a:endParaRPr sz="2650" dirty="0">
              <a:latin typeface="Times New Roman" pitchFamily="18" charset="0"/>
              <a:cs typeface="Times New Roman" pitchFamily="18" charset="0"/>
            </a:endParaRPr>
          </a:p>
          <a:p>
            <a:pPr marL="515620" marR="178435" indent="-502920">
              <a:lnSpc>
                <a:spcPts val="3170"/>
              </a:lnSpc>
              <a:spcBef>
                <a:spcPts val="655"/>
              </a:spcBef>
              <a:buClr>
                <a:srgbClr val="D34816"/>
              </a:buClr>
              <a:buSzPct val="84905"/>
              <a:buAutoNum type="arabicPeriod"/>
              <a:tabLst>
                <a:tab pos="514984" algn="l"/>
                <a:tab pos="515620" algn="l"/>
              </a:tabLst>
            </a:pPr>
            <a:r>
              <a:rPr sz="2650" spc="-105" dirty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sz="265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9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65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30" dirty="0">
                <a:latin typeface="Times New Roman" pitchFamily="18" charset="0"/>
                <a:cs typeface="Times New Roman" pitchFamily="18" charset="0"/>
              </a:rPr>
              <a:t>help</a:t>
            </a:r>
            <a:r>
              <a:rPr sz="265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5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65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05" dirty="0">
                <a:latin typeface="Times New Roman" pitchFamily="18" charset="0"/>
                <a:cs typeface="Times New Roman" pitchFamily="18" charset="0"/>
              </a:rPr>
              <a:t>vouchers,</a:t>
            </a:r>
            <a:r>
              <a:rPr sz="2650" spc="-1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00" dirty="0">
                <a:latin typeface="Times New Roman" pitchFamily="18" charset="0"/>
                <a:cs typeface="Times New Roman" pitchFamily="18" charset="0"/>
              </a:rPr>
              <a:t>documents,</a:t>
            </a:r>
            <a:r>
              <a:rPr sz="2650" spc="-1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14" dirty="0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sz="265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5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65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25" dirty="0">
                <a:latin typeface="Times New Roman" pitchFamily="18" charset="0"/>
                <a:cs typeface="Times New Roman" pitchFamily="18" charset="0"/>
              </a:rPr>
              <a:t>explanation </a:t>
            </a:r>
            <a:r>
              <a:rPr sz="2650" spc="-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1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650" spc="-12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650" spc="-155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2650" spc="-12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650" spc="-135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650" spc="-27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sz="2650" spc="-12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650" spc="-12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265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2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2650" spc="1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650" spc="-114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2650" spc="-165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265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2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650" spc="-195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2650" spc="-10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65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229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650" spc="-114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sz="2650" spc="2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650" spc="-165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2650" spc="-14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2650" spc="9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650" spc="-135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650" spc="2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650" spc="-16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650" spc="-9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650" spc="-215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2650" spc="10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2650" spc="-1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9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2650" spc="-12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265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2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650" spc="-165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2650" spc="-26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650" spc="30" dirty="0">
                <a:latin typeface="Times New Roman" pitchFamily="18" charset="0"/>
                <a:cs typeface="Times New Roman" pitchFamily="18" charset="0"/>
              </a:rPr>
              <a:t>t</a:t>
            </a:r>
            <a:endParaRPr sz="2650" dirty="0">
              <a:latin typeface="Times New Roman" pitchFamily="18" charset="0"/>
              <a:cs typeface="Times New Roman" pitchFamily="18" charset="0"/>
            </a:endParaRPr>
          </a:p>
          <a:p>
            <a:pPr marL="314325" marR="55880" indent="-302260">
              <a:lnSpc>
                <a:spcPts val="3170"/>
              </a:lnSpc>
              <a:spcBef>
                <a:spcPts val="660"/>
              </a:spcBef>
            </a:pPr>
            <a:r>
              <a:rPr sz="2650" spc="-14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65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95" dirty="0">
                <a:latin typeface="Times New Roman" pitchFamily="18" charset="0"/>
                <a:cs typeface="Times New Roman" pitchFamily="18" charset="0"/>
              </a:rPr>
              <a:t>auditor</a:t>
            </a:r>
            <a:r>
              <a:rPr sz="265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235" dirty="0">
                <a:latin typeface="Times New Roman" pitchFamily="18" charset="0"/>
                <a:cs typeface="Times New Roman" pitchFamily="18" charset="0"/>
              </a:rPr>
              <a:t>may</a:t>
            </a:r>
            <a:r>
              <a:rPr sz="265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70" dirty="0">
                <a:latin typeface="Times New Roman" pitchFamily="18" charset="0"/>
                <a:cs typeface="Times New Roman" pitchFamily="18" charset="0"/>
              </a:rPr>
              <a:t>satisfy</a:t>
            </a:r>
            <a:r>
              <a:rPr sz="265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60" dirty="0">
                <a:latin typeface="Times New Roman" pitchFamily="18" charset="0"/>
                <a:cs typeface="Times New Roman" pitchFamily="18" charset="0"/>
              </a:rPr>
              <a:t>himself</a:t>
            </a:r>
            <a:r>
              <a:rPr sz="265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10" dirty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sz="265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8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65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10" dirty="0">
                <a:latin typeface="Times New Roman" pitchFamily="18" charset="0"/>
                <a:cs typeface="Times New Roman" pitchFamily="18" charset="0"/>
              </a:rPr>
              <a:t>authenticity</a:t>
            </a:r>
            <a:r>
              <a:rPr sz="265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5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65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60" dirty="0">
                <a:latin typeface="Times New Roman" pitchFamily="18" charset="0"/>
                <a:cs typeface="Times New Roman" pitchFamily="18" charset="0"/>
              </a:rPr>
              <a:t>financial</a:t>
            </a:r>
            <a:r>
              <a:rPr sz="265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35" dirty="0">
                <a:latin typeface="Times New Roman" pitchFamily="18" charset="0"/>
                <a:cs typeface="Times New Roman" pitchFamily="18" charset="0"/>
              </a:rPr>
              <a:t>accounts </a:t>
            </a:r>
            <a:r>
              <a:rPr sz="2650" spc="-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00" dirty="0">
                <a:latin typeface="Times New Roman" pitchFamily="18" charset="0"/>
                <a:cs typeface="Times New Roman" pitchFamily="18" charset="0"/>
              </a:rPr>
              <a:t>prepared</a:t>
            </a:r>
            <a:r>
              <a:rPr sz="265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95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sz="265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21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650" spc="-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45" dirty="0">
                <a:latin typeface="Times New Roman" pitchFamily="18" charset="0"/>
                <a:cs typeface="Times New Roman" pitchFamily="18" charset="0"/>
              </a:rPr>
              <a:t>fixed</a:t>
            </a:r>
            <a:r>
              <a:rPr sz="265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40" dirty="0">
                <a:latin typeface="Times New Roman" pitchFamily="18" charset="0"/>
                <a:cs typeface="Times New Roman" pitchFamily="18" charset="0"/>
              </a:rPr>
              <a:t>term</a:t>
            </a:r>
            <a:r>
              <a:rPr sz="265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5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65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20" dirty="0">
                <a:latin typeface="Times New Roman" pitchFamily="18" charset="0"/>
                <a:cs typeface="Times New Roman" pitchFamily="18" charset="0"/>
              </a:rPr>
              <a:t>ultimately</a:t>
            </a:r>
            <a:r>
              <a:rPr sz="265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30" dirty="0">
                <a:latin typeface="Times New Roman" pitchFamily="18" charset="0"/>
                <a:cs typeface="Times New Roman" pitchFamily="18" charset="0"/>
              </a:rPr>
              <a:t>report</a:t>
            </a:r>
            <a:r>
              <a:rPr sz="265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95" dirty="0">
                <a:latin typeface="Times New Roman" pitchFamily="18" charset="0"/>
                <a:cs typeface="Times New Roman" pitchFamily="18" charset="0"/>
              </a:rPr>
              <a:t>that</a:t>
            </a:r>
            <a:endParaRPr sz="2650" dirty="0">
              <a:latin typeface="Times New Roman" pitchFamily="18" charset="0"/>
              <a:cs typeface="Times New Roman" pitchFamily="18" charset="0"/>
            </a:endParaRPr>
          </a:p>
          <a:p>
            <a:pPr marL="314325" indent="-302260">
              <a:lnSpc>
                <a:spcPct val="100000"/>
              </a:lnSpc>
              <a:spcBef>
                <a:spcPts val="540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195" dirty="0">
                <a:latin typeface="Times New Roman" pitchFamily="18" charset="0"/>
                <a:cs typeface="Times New Roman" pitchFamily="18" charset="0"/>
              </a:rPr>
              <a:t>Balance</a:t>
            </a:r>
            <a:r>
              <a:rPr sz="265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50" dirty="0">
                <a:latin typeface="Times New Roman" pitchFamily="18" charset="0"/>
                <a:cs typeface="Times New Roman" pitchFamily="18" charset="0"/>
              </a:rPr>
              <a:t>Sheet</a:t>
            </a:r>
            <a:r>
              <a:rPr sz="265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25" dirty="0">
                <a:latin typeface="Times New Roman" pitchFamily="18" charset="0"/>
                <a:cs typeface="Times New Roman" pitchFamily="18" charset="0"/>
              </a:rPr>
              <a:t>exhibits</a:t>
            </a:r>
            <a:r>
              <a:rPr sz="265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8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65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25" dirty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sz="265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5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65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35" dirty="0">
                <a:latin typeface="Times New Roman" pitchFamily="18" charset="0"/>
                <a:cs typeface="Times New Roman" pitchFamily="18" charset="0"/>
              </a:rPr>
              <a:t>fair</a:t>
            </a:r>
            <a:r>
              <a:rPr sz="265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65" dirty="0">
                <a:latin typeface="Times New Roman" pitchFamily="18" charset="0"/>
                <a:cs typeface="Times New Roman" pitchFamily="18" charset="0"/>
              </a:rPr>
              <a:t>view</a:t>
            </a:r>
            <a:r>
              <a:rPr sz="265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5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65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8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65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00" dirty="0">
                <a:latin typeface="Times New Roman" pitchFamily="18" charset="0"/>
                <a:cs typeface="Times New Roman" pitchFamily="18" charset="0"/>
              </a:rPr>
              <a:t>state</a:t>
            </a:r>
            <a:r>
              <a:rPr sz="265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5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65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35" dirty="0">
                <a:latin typeface="Times New Roman" pitchFamily="18" charset="0"/>
                <a:cs typeface="Times New Roman" pitchFamily="18" charset="0"/>
              </a:rPr>
              <a:t>affairs.</a:t>
            </a:r>
            <a:endParaRPr sz="2650" dirty="0">
              <a:latin typeface="Times New Roman" pitchFamily="18" charset="0"/>
              <a:cs typeface="Times New Roman" pitchFamily="18" charset="0"/>
            </a:endParaRPr>
          </a:p>
          <a:p>
            <a:pPr marL="314325" marR="226695" indent="-302260">
              <a:lnSpc>
                <a:spcPts val="3170"/>
              </a:lnSpc>
              <a:spcBef>
                <a:spcPts val="760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100" dirty="0">
                <a:latin typeface="Times New Roman" pitchFamily="18" charset="0"/>
                <a:cs typeface="Times New Roman" pitchFamily="18" charset="0"/>
              </a:rPr>
              <a:t>Profit</a:t>
            </a:r>
            <a:r>
              <a:rPr sz="265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5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65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210" dirty="0">
                <a:latin typeface="Times New Roman" pitchFamily="18" charset="0"/>
                <a:cs typeface="Times New Roman" pitchFamily="18" charset="0"/>
              </a:rPr>
              <a:t>Loss</a:t>
            </a:r>
            <a:r>
              <a:rPr sz="265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35" dirty="0">
                <a:latin typeface="Times New Roman" pitchFamily="18" charset="0"/>
                <a:cs typeface="Times New Roman" pitchFamily="18" charset="0"/>
              </a:rPr>
              <a:t>accounts</a:t>
            </a:r>
            <a:r>
              <a:rPr sz="265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55" dirty="0">
                <a:latin typeface="Times New Roman" pitchFamily="18" charset="0"/>
                <a:cs typeface="Times New Roman" pitchFamily="18" charset="0"/>
              </a:rPr>
              <a:t>reveals</a:t>
            </a:r>
            <a:r>
              <a:rPr sz="2650" spc="-85" dirty="0">
                <a:latin typeface="Times New Roman" pitchFamily="18" charset="0"/>
                <a:cs typeface="Times New Roman" pitchFamily="18" charset="0"/>
              </a:rPr>
              <a:t> the</a:t>
            </a:r>
            <a:r>
              <a:rPr sz="265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25" dirty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sz="265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4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65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40" dirty="0">
                <a:latin typeface="Times New Roman" pitchFamily="18" charset="0"/>
                <a:cs typeface="Times New Roman" pitchFamily="18" charset="0"/>
              </a:rPr>
              <a:t>fair</a:t>
            </a:r>
            <a:r>
              <a:rPr sz="265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65" dirty="0">
                <a:latin typeface="Times New Roman" pitchFamily="18" charset="0"/>
                <a:cs typeface="Times New Roman" pitchFamily="18" charset="0"/>
              </a:rPr>
              <a:t>view</a:t>
            </a:r>
            <a:r>
              <a:rPr sz="265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5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65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8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65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90" dirty="0">
                <a:latin typeface="Times New Roman" pitchFamily="18" charset="0"/>
                <a:cs typeface="Times New Roman" pitchFamily="18" charset="0"/>
              </a:rPr>
              <a:t>profit</a:t>
            </a:r>
            <a:r>
              <a:rPr sz="265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45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2650" spc="-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1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sz="2650" spc="-114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2650" spc="-215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2650" spc="-204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265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2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2650" spc="-114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2650" spc="25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65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2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650" spc="-195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2650" spc="-10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65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2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2650" spc="-16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650" spc="-114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2650" spc="-204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650" spc="-145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2650" spc="-155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2650" spc="-135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650" spc="-229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650" spc="-105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sz="265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14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2650" spc="-12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650" spc="9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650" spc="-16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650" spc="-114" dirty="0">
                <a:latin typeface="Times New Roman" pitchFamily="18" charset="0"/>
                <a:cs typeface="Times New Roman" pitchFamily="18" charset="0"/>
              </a:rPr>
              <a:t>od</a:t>
            </a:r>
            <a:r>
              <a:rPr sz="2650" spc="3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sz="2650" spc="-1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229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650" spc="-114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2650" spc="-120" dirty="0">
                <a:latin typeface="Times New Roman" pitchFamily="18" charset="0"/>
                <a:cs typeface="Times New Roman" pitchFamily="18" charset="0"/>
              </a:rPr>
              <a:t>d</a:t>
            </a:r>
            <a:endParaRPr sz="2650" dirty="0">
              <a:latin typeface="Times New Roman" pitchFamily="18" charset="0"/>
              <a:cs typeface="Times New Roman" pitchFamily="18" charset="0"/>
            </a:endParaRPr>
          </a:p>
          <a:p>
            <a:pPr marL="314325" indent="-302260">
              <a:lnSpc>
                <a:spcPct val="100000"/>
              </a:lnSpc>
              <a:spcBef>
                <a:spcPts val="545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14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65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35" dirty="0">
                <a:latin typeface="Times New Roman" pitchFamily="18" charset="0"/>
                <a:cs typeface="Times New Roman" pitchFamily="18" charset="0"/>
              </a:rPr>
              <a:t>accounts</a:t>
            </a:r>
            <a:r>
              <a:rPr sz="265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215" dirty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sz="265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20" dirty="0">
                <a:latin typeface="Times New Roman" pitchFamily="18" charset="0"/>
                <a:cs typeface="Times New Roman" pitchFamily="18" charset="0"/>
              </a:rPr>
              <a:t>been</a:t>
            </a:r>
            <a:r>
              <a:rPr sz="265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00" dirty="0">
                <a:latin typeface="Times New Roman" pitchFamily="18" charset="0"/>
                <a:cs typeface="Times New Roman" pitchFamily="18" charset="0"/>
              </a:rPr>
              <a:t>prepared</a:t>
            </a:r>
            <a:r>
              <a:rPr sz="265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25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265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10" dirty="0">
                <a:latin typeface="Times New Roman" pitchFamily="18" charset="0"/>
                <a:cs typeface="Times New Roman" pitchFamily="18" charset="0"/>
              </a:rPr>
              <a:t>conformity</a:t>
            </a:r>
            <a:r>
              <a:rPr sz="265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114" dirty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sz="265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9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65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spc="-200" dirty="0">
                <a:latin typeface="Times New Roman" pitchFamily="18" charset="0"/>
                <a:cs typeface="Times New Roman" pitchFamily="18" charset="0"/>
              </a:rPr>
              <a:t>law.</a:t>
            </a:r>
            <a:endParaRPr sz="26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404627" y="7035311"/>
            <a:ext cx="330835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937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4</a:t>
            </a:fld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6008" y="487071"/>
            <a:ext cx="593788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605" dirty="0"/>
              <a:t>O</a:t>
            </a:r>
            <a:r>
              <a:rPr sz="4400" spc="-360" dirty="0"/>
              <a:t>b</a:t>
            </a:r>
            <a:r>
              <a:rPr sz="4400" spc="-215" dirty="0"/>
              <a:t>j</a:t>
            </a:r>
            <a:r>
              <a:rPr sz="4400" spc="-160" dirty="0"/>
              <a:t>e</a:t>
            </a:r>
            <a:r>
              <a:rPr sz="4400" spc="-385" dirty="0"/>
              <a:t>c</a:t>
            </a:r>
            <a:r>
              <a:rPr sz="4400" spc="-105" dirty="0"/>
              <a:t>t</a:t>
            </a:r>
            <a:r>
              <a:rPr sz="4400" spc="-405" dirty="0"/>
              <a:t>s</a:t>
            </a:r>
            <a:r>
              <a:rPr sz="4400" spc="-185" dirty="0"/>
              <a:t> </a:t>
            </a:r>
            <a:r>
              <a:rPr sz="4400" spc="-355" dirty="0"/>
              <a:t>o</a:t>
            </a:r>
            <a:r>
              <a:rPr sz="4400" spc="-145" dirty="0"/>
              <a:t>f</a:t>
            </a:r>
            <a:r>
              <a:rPr sz="4400" spc="-165" dirty="0"/>
              <a:t> </a:t>
            </a:r>
            <a:r>
              <a:rPr sz="4400" spc="-85" dirty="0"/>
              <a:t>I</a:t>
            </a:r>
            <a:r>
              <a:rPr sz="4400" spc="-315" dirty="0"/>
              <a:t>n</a:t>
            </a:r>
            <a:r>
              <a:rPr sz="4400" spc="-195" dirty="0"/>
              <a:t>t</a:t>
            </a:r>
            <a:r>
              <a:rPr sz="4400" spc="-114" dirty="0"/>
              <a:t>e</a:t>
            </a:r>
            <a:r>
              <a:rPr sz="4400" spc="-265" dirty="0"/>
              <a:t>r</a:t>
            </a:r>
            <a:r>
              <a:rPr sz="4400" spc="-315" dirty="0"/>
              <a:t>n</a:t>
            </a:r>
            <a:r>
              <a:rPr sz="4400" spc="-114" dirty="0"/>
              <a:t>a</a:t>
            </a:r>
            <a:r>
              <a:rPr sz="4400" spc="-210" dirty="0"/>
              <a:t>l</a:t>
            </a:r>
            <a:r>
              <a:rPr sz="4400" spc="-170" dirty="0"/>
              <a:t> </a:t>
            </a:r>
            <a:r>
              <a:rPr sz="4400" spc="-630" dirty="0"/>
              <a:t>C</a:t>
            </a:r>
            <a:r>
              <a:rPr sz="4400" spc="-315" dirty="0"/>
              <a:t>h</a:t>
            </a:r>
            <a:r>
              <a:rPr sz="4400" spc="-114" dirty="0"/>
              <a:t>e</a:t>
            </a:r>
            <a:r>
              <a:rPr sz="4400" spc="-430" dirty="0"/>
              <a:t>c</a:t>
            </a:r>
            <a:r>
              <a:rPr sz="4400" spc="-245" dirty="0"/>
              <a:t>k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988820" y="1101852"/>
            <a:ext cx="5915025" cy="27940"/>
          </a:xfrm>
          <a:custGeom>
            <a:avLst/>
            <a:gdLst/>
            <a:ahLst/>
            <a:cxnLst/>
            <a:rect l="l" t="t" r="r" b="b"/>
            <a:pathLst>
              <a:path w="5915025" h="27940">
                <a:moveTo>
                  <a:pt x="5914644" y="27431"/>
                </a:moveTo>
                <a:lnTo>
                  <a:pt x="0" y="27431"/>
                </a:lnTo>
                <a:lnTo>
                  <a:pt x="0" y="0"/>
                </a:lnTo>
                <a:lnTo>
                  <a:pt x="5914644" y="0"/>
                </a:lnTo>
                <a:lnTo>
                  <a:pt x="5914644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5" name="object 5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07043" y="1194273"/>
            <a:ext cx="9212580" cy="535686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314325" marR="6350" indent="-302260">
              <a:lnSpc>
                <a:spcPts val="3170"/>
              </a:lnSpc>
              <a:spcBef>
                <a:spcPts val="204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305" dirty="0">
                <a:latin typeface="Times New Roman"/>
                <a:cs typeface="Times New Roman"/>
              </a:rPr>
              <a:t>To</a:t>
            </a:r>
            <a:r>
              <a:rPr sz="2650" spc="-30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allocate </a:t>
            </a:r>
            <a:r>
              <a:rPr sz="2650" spc="-110" dirty="0">
                <a:latin typeface="Times New Roman"/>
                <a:cs typeface="Times New Roman"/>
              </a:rPr>
              <a:t>duties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responsibilities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every </a:t>
            </a:r>
            <a:r>
              <a:rPr sz="2650" spc="-110" dirty="0">
                <a:latin typeface="Times New Roman"/>
                <a:cs typeface="Times New Roman"/>
              </a:rPr>
              <a:t>clerk </a:t>
            </a:r>
            <a:r>
              <a:rPr sz="2650" spc="-125" dirty="0">
                <a:latin typeface="Times New Roman"/>
                <a:cs typeface="Times New Roman"/>
              </a:rPr>
              <a:t>in </a:t>
            </a:r>
            <a:r>
              <a:rPr sz="2650" spc="-150" dirty="0">
                <a:latin typeface="Times New Roman"/>
                <a:cs typeface="Times New Roman"/>
              </a:rPr>
              <a:t>such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210" dirty="0">
                <a:latin typeface="Times New Roman"/>
                <a:cs typeface="Times New Roman"/>
              </a:rPr>
              <a:t> </a:t>
            </a:r>
            <a:r>
              <a:rPr sz="2650" spc="-235" dirty="0">
                <a:latin typeface="Times New Roman"/>
                <a:cs typeface="Times New Roman"/>
              </a:rPr>
              <a:t>way</a:t>
            </a:r>
            <a:r>
              <a:rPr sz="2650" spc="-229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that </a:t>
            </a:r>
            <a:r>
              <a:rPr sz="2650" spc="-135" dirty="0">
                <a:latin typeface="Times New Roman"/>
                <a:cs typeface="Times New Roman"/>
              </a:rPr>
              <a:t>he </a:t>
            </a:r>
            <a:r>
              <a:rPr sz="2650" spc="-650" dirty="0">
                <a:latin typeface="Times New Roman"/>
                <a:cs typeface="Times New Roman"/>
              </a:rPr>
              <a:t> </a:t>
            </a:r>
            <a:r>
              <a:rPr sz="2650" spc="-235" dirty="0">
                <a:latin typeface="Times New Roman"/>
                <a:cs typeface="Times New Roman"/>
              </a:rPr>
              <a:t>may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be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held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responsible</a:t>
            </a:r>
            <a:r>
              <a:rPr sz="2650" spc="-95" dirty="0">
                <a:latin typeface="Times New Roman"/>
                <a:cs typeface="Times New Roman"/>
              </a:rPr>
              <a:t> for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particular </a:t>
            </a:r>
            <a:r>
              <a:rPr sz="2650" spc="-25" dirty="0">
                <a:latin typeface="Times New Roman"/>
                <a:cs typeface="Times New Roman"/>
              </a:rPr>
              <a:t>error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fraud.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540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305" dirty="0">
                <a:latin typeface="Times New Roman"/>
                <a:cs typeface="Times New Roman"/>
              </a:rPr>
              <a:t>To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minimize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the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possibilities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5" dirty="0">
                <a:latin typeface="Times New Roman"/>
                <a:cs typeface="Times New Roman"/>
              </a:rPr>
              <a:t>errors,</a:t>
            </a:r>
            <a:r>
              <a:rPr sz="2650" spc="-17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fraud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60" dirty="0">
                <a:latin typeface="Times New Roman"/>
                <a:cs typeface="Times New Roman"/>
              </a:rPr>
              <a:t>or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irregularities.</a:t>
            </a:r>
            <a:endParaRPr sz="2650">
              <a:latin typeface="Times New Roman"/>
              <a:cs typeface="Times New Roman"/>
            </a:endParaRPr>
          </a:p>
          <a:p>
            <a:pPr marL="314325" marR="5080" indent="-302260">
              <a:lnSpc>
                <a:spcPts val="3170"/>
              </a:lnSpc>
              <a:spcBef>
                <a:spcPts val="760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305" dirty="0">
                <a:latin typeface="Times New Roman"/>
                <a:cs typeface="Times New Roman"/>
              </a:rPr>
              <a:t>To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75" dirty="0">
                <a:latin typeface="Times New Roman"/>
                <a:cs typeface="Times New Roman"/>
              </a:rPr>
              <a:t>detect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45" dirty="0">
                <a:latin typeface="Times New Roman"/>
                <a:cs typeface="Times New Roman"/>
              </a:rPr>
              <a:t>errors</a:t>
            </a:r>
            <a:r>
              <a:rPr sz="2650" spc="-60" dirty="0">
                <a:latin typeface="Times New Roman"/>
                <a:cs typeface="Times New Roman"/>
              </a:rPr>
              <a:t> or</a:t>
            </a:r>
            <a:r>
              <a:rPr sz="2650" spc="-4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fraud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80" dirty="0">
                <a:latin typeface="Times New Roman"/>
                <a:cs typeface="Times New Roman"/>
              </a:rPr>
              <a:t>easily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if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65" dirty="0">
                <a:latin typeface="Times New Roman"/>
                <a:cs typeface="Times New Roman"/>
              </a:rPr>
              <a:t>it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is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committed,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204" dirty="0">
                <a:latin typeface="Times New Roman"/>
                <a:cs typeface="Times New Roman"/>
              </a:rPr>
              <a:t>as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in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75" dirty="0">
                <a:latin typeface="Times New Roman"/>
                <a:cs typeface="Times New Roman"/>
              </a:rPr>
              <a:t>an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efficient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system </a:t>
            </a:r>
            <a:r>
              <a:rPr sz="2650" spc="-65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85" dirty="0">
                <a:latin typeface="Times New Roman"/>
                <a:cs typeface="Times New Roman"/>
              </a:rPr>
              <a:t> internal </a:t>
            </a:r>
            <a:r>
              <a:rPr sz="2650" spc="-135" dirty="0">
                <a:latin typeface="Times New Roman"/>
                <a:cs typeface="Times New Roman"/>
              </a:rPr>
              <a:t>check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75" dirty="0">
                <a:latin typeface="Times New Roman"/>
                <a:cs typeface="Times New Roman"/>
              </a:rPr>
              <a:t>there </a:t>
            </a:r>
            <a:r>
              <a:rPr sz="2650" spc="-170" dirty="0">
                <a:latin typeface="Times New Roman"/>
                <a:cs typeface="Times New Roman"/>
              </a:rPr>
              <a:t>is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provision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for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independent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checking.</a:t>
            </a:r>
            <a:endParaRPr sz="2650">
              <a:latin typeface="Times New Roman"/>
              <a:cs typeface="Times New Roman"/>
            </a:endParaRPr>
          </a:p>
          <a:p>
            <a:pPr marL="314325" marR="5715" indent="-302260">
              <a:lnSpc>
                <a:spcPts val="3170"/>
              </a:lnSpc>
              <a:spcBef>
                <a:spcPts val="660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  <a:tab pos="746760" algn="l"/>
                <a:tab pos="1858010" algn="l"/>
                <a:tab pos="2371725" algn="l"/>
                <a:tab pos="3663950" algn="l"/>
                <a:tab pos="4038600" algn="l"/>
                <a:tab pos="4883150" algn="l"/>
                <a:tab pos="5247005" algn="l"/>
                <a:tab pos="5503545" algn="l"/>
                <a:tab pos="6618605" algn="l"/>
                <a:tab pos="6979920" algn="l"/>
                <a:tab pos="7493634" algn="l"/>
                <a:tab pos="8956675" algn="l"/>
              </a:tabLst>
            </a:pPr>
            <a:r>
              <a:rPr sz="2650" spc="-490" dirty="0">
                <a:latin typeface="Times New Roman"/>
                <a:cs typeface="Times New Roman"/>
              </a:rPr>
              <a:t>T</a:t>
            </a:r>
            <a:r>
              <a:rPr sz="2650" spc="-120" dirty="0">
                <a:latin typeface="Times New Roman"/>
                <a:cs typeface="Times New Roman"/>
              </a:rPr>
              <a:t>o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75" dirty="0">
                <a:latin typeface="Times New Roman"/>
                <a:cs typeface="Times New Roman"/>
              </a:rPr>
              <a:t>f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00" dirty="0">
                <a:latin typeface="Times New Roman"/>
                <a:cs typeface="Times New Roman"/>
              </a:rPr>
              <a:t>c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65" dirty="0">
                <a:latin typeface="Times New Roman"/>
                <a:cs typeface="Times New Roman"/>
              </a:rPr>
              <a:t>k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70" dirty="0">
                <a:latin typeface="Times New Roman"/>
                <a:cs typeface="Times New Roman"/>
              </a:rPr>
              <a:t>b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220" dirty="0">
                <a:latin typeface="Times New Roman"/>
                <a:cs typeface="Times New Roman"/>
              </a:rPr>
              <a:t>g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65" dirty="0">
                <a:latin typeface="Times New Roman"/>
                <a:cs typeface="Times New Roman"/>
              </a:rPr>
              <a:t>f  </a:t>
            </a:r>
            <a:r>
              <a:rPr sz="2650" spc="-114" dirty="0">
                <a:latin typeface="Times New Roman"/>
                <a:cs typeface="Times New Roman"/>
              </a:rPr>
              <a:t>du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90" dirty="0">
                <a:latin typeface="Times New Roman"/>
                <a:cs typeface="Times New Roman"/>
              </a:rPr>
              <a:t>r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45" dirty="0">
                <a:latin typeface="Times New Roman"/>
                <a:cs typeface="Times New Roman"/>
              </a:rPr>
              <a:t>v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14" dirty="0">
                <a:latin typeface="Times New Roman"/>
                <a:cs typeface="Times New Roman"/>
              </a:rPr>
              <a:t>ou</a:t>
            </a:r>
            <a:r>
              <a:rPr sz="2650" spc="-200" dirty="0">
                <a:latin typeface="Times New Roman"/>
                <a:cs typeface="Times New Roman"/>
              </a:rPr>
              <a:t>r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14325" marR="5080" indent="-302260">
              <a:lnSpc>
                <a:spcPts val="3170"/>
              </a:lnSpc>
              <a:spcBef>
                <a:spcPts val="655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305" dirty="0">
                <a:latin typeface="Times New Roman"/>
                <a:cs typeface="Times New Roman"/>
              </a:rPr>
              <a:t>To</a:t>
            </a:r>
            <a:r>
              <a:rPr sz="2650" spc="-30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distribute </a:t>
            </a:r>
            <a:r>
              <a:rPr sz="2650" spc="-125" dirty="0">
                <a:latin typeface="Times New Roman"/>
                <a:cs typeface="Times New Roman"/>
              </a:rPr>
              <a:t>work in </a:t>
            </a:r>
            <a:r>
              <a:rPr sz="2650" spc="-155" dirty="0">
                <a:latin typeface="Times New Roman"/>
                <a:cs typeface="Times New Roman"/>
              </a:rPr>
              <a:t>such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210" dirty="0">
                <a:latin typeface="Times New Roman"/>
                <a:cs typeface="Times New Roman"/>
              </a:rPr>
              <a:t> </a:t>
            </a:r>
            <a:r>
              <a:rPr sz="2650" spc="-235" dirty="0">
                <a:latin typeface="Times New Roman"/>
                <a:cs typeface="Times New Roman"/>
              </a:rPr>
              <a:t>way</a:t>
            </a:r>
            <a:r>
              <a:rPr sz="2650" spc="-229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that </a:t>
            </a:r>
            <a:r>
              <a:rPr sz="2650" spc="-114" dirty="0">
                <a:latin typeface="Times New Roman"/>
                <a:cs typeface="Times New Roman"/>
              </a:rPr>
              <a:t>no </a:t>
            </a:r>
            <a:r>
              <a:rPr sz="2650" spc="-160" dirty="0">
                <a:latin typeface="Times New Roman"/>
                <a:cs typeface="Times New Roman"/>
              </a:rPr>
              <a:t>business</a:t>
            </a:r>
            <a:r>
              <a:rPr sz="2650" spc="-15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transaction </a:t>
            </a:r>
            <a:r>
              <a:rPr sz="2650" spc="-185" dirty="0">
                <a:latin typeface="Times New Roman"/>
                <a:cs typeface="Times New Roman"/>
              </a:rPr>
              <a:t>is</a:t>
            </a:r>
            <a:r>
              <a:rPr sz="2650" spc="-180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left </a:t>
            </a:r>
            <a:r>
              <a:rPr sz="2650" spc="-125" dirty="0">
                <a:latin typeface="Times New Roman"/>
                <a:cs typeface="Times New Roman"/>
              </a:rPr>
              <a:t>from </a:t>
            </a:r>
            <a:r>
              <a:rPr sz="2650" spc="-65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recording.</a:t>
            </a:r>
            <a:endParaRPr sz="2650">
              <a:latin typeface="Times New Roman"/>
              <a:cs typeface="Times New Roman"/>
            </a:endParaRPr>
          </a:p>
          <a:p>
            <a:pPr marL="314325" marR="5080" indent="-302260">
              <a:lnSpc>
                <a:spcPts val="3170"/>
              </a:lnSpc>
              <a:spcBef>
                <a:spcPts val="655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305" dirty="0">
                <a:latin typeface="Times New Roman"/>
                <a:cs typeface="Times New Roman"/>
              </a:rPr>
              <a:t>To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prepare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final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accounts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with</a:t>
            </a:r>
            <a:r>
              <a:rPr sz="2650" spc="-40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ease</a:t>
            </a:r>
            <a:r>
              <a:rPr sz="2650" spc="-3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efficiency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204" dirty="0">
                <a:latin typeface="Times New Roman"/>
                <a:cs typeface="Times New Roman"/>
              </a:rPr>
              <a:t>as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75" dirty="0">
                <a:latin typeface="Times New Roman"/>
                <a:cs typeface="Times New Roman"/>
              </a:rPr>
              <a:t>an</a:t>
            </a:r>
            <a:r>
              <a:rPr sz="2650" spc="-4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efficient</a:t>
            </a:r>
            <a:r>
              <a:rPr sz="2650" spc="-3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system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65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114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05" dirty="0">
                <a:latin typeface="Times New Roman"/>
                <a:cs typeface="Times New Roman"/>
              </a:rPr>
              <a:t>l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c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25" dirty="0">
                <a:latin typeface="Times New Roman"/>
                <a:cs typeface="Times New Roman"/>
              </a:rPr>
              <a:t>c</a:t>
            </a:r>
            <a:r>
              <a:rPr sz="2650" spc="-170" dirty="0">
                <a:latin typeface="Times New Roman"/>
                <a:cs typeface="Times New Roman"/>
              </a:rPr>
              <a:t>k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95" dirty="0">
                <a:latin typeface="Times New Roman"/>
                <a:cs typeface="Times New Roman"/>
              </a:rPr>
              <a:t>k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oun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45" dirty="0">
                <a:latin typeface="Times New Roman"/>
                <a:cs typeface="Times New Roman"/>
              </a:rPr>
              <a:t>g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15" dirty="0">
                <a:latin typeface="Times New Roman"/>
                <a:cs typeface="Times New Roman"/>
              </a:rPr>
              <a:t>r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95" dirty="0">
                <a:latin typeface="Times New Roman"/>
                <a:cs typeface="Times New Roman"/>
              </a:rPr>
              <a:t>b</a:t>
            </a:r>
            <a:r>
              <a:rPr sz="2650" spc="-80" dirty="0">
                <a:latin typeface="Times New Roman"/>
                <a:cs typeface="Times New Roman"/>
              </a:rPr>
              <a:t>l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30" dirty="0">
                <a:latin typeface="Times New Roman"/>
                <a:cs typeface="Times New Roman"/>
              </a:rPr>
              <a:t>;</a:t>
            </a:r>
            <a:r>
              <a:rPr sz="2650" spc="-195" dirty="0">
                <a:latin typeface="Times New Roman"/>
                <a:cs typeface="Times New Roman"/>
              </a:rPr>
              <a:t> 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540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490" dirty="0">
                <a:latin typeface="Times New Roman"/>
                <a:cs typeface="Times New Roman"/>
              </a:rPr>
              <a:t>T</a:t>
            </a:r>
            <a:r>
              <a:rPr sz="2650" spc="-120" dirty="0">
                <a:latin typeface="Times New Roman"/>
                <a:cs typeface="Times New Roman"/>
              </a:rPr>
              <a:t>o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45" dirty="0">
                <a:latin typeface="Times New Roman"/>
                <a:cs typeface="Times New Roman"/>
              </a:rPr>
              <a:t>x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05" dirty="0">
                <a:latin typeface="Times New Roman"/>
                <a:cs typeface="Times New Roman"/>
              </a:rPr>
              <a:t>l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15" dirty="0">
                <a:latin typeface="Times New Roman"/>
                <a:cs typeface="Times New Roman"/>
              </a:rPr>
              <a:t>r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145" dirty="0">
                <a:latin typeface="Times New Roman"/>
                <a:cs typeface="Times New Roman"/>
              </a:rPr>
              <a:t>u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195" dirty="0">
                <a:latin typeface="Times New Roman"/>
                <a:cs typeface="Times New Roman"/>
              </a:rPr>
              <a:t>o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200" dirty="0">
                <a:latin typeface="Times New Roman"/>
                <a:cs typeface="Times New Roman"/>
              </a:rPr>
              <a:t>ff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428480" y="7035311"/>
            <a:ext cx="255270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4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0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4806" y="304326"/>
            <a:ext cx="697992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110" dirty="0"/>
              <a:t>I</a:t>
            </a:r>
            <a:r>
              <a:rPr spc="-240" dirty="0"/>
              <a:t>n</a:t>
            </a:r>
            <a:r>
              <a:rPr spc="-170" dirty="0"/>
              <a:t>t</a:t>
            </a:r>
            <a:r>
              <a:rPr spc="-145" dirty="0"/>
              <a:t>e</a:t>
            </a:r>
            <a:r>
              <a:rPr spc="-235" dirty="0"/>
              <a:t>r</a:t>
            </a:r>
            <a:r>
              <a:rPr spc="-280" dirty="0"/>
              <a:t>n</a:t>
            </a:r>
            <a:r>
              <a:rPr spc="-105" dirty="0"/>
              <a:t>a</a:t>
            </a:r>
            <a:r>
              <a:rPr spc="-190" dirty="0"/>
              <a:t>l</a:t>
            </a:r>
            <a:r>
              <a:rPr spc="-150" dirty="0"/>
              <a:t> </a:t>
            </a:r>
            <a:r>
              <a:rPr spc="-560" dirty="0"/>
              <a:t>C</a:t>
            </a:r>
            <a:r>
              <a:rPr spc="-280" dirty="0"/>
              <a:t>h</a:t>
            </a:r>
            <a:r>
              <a:rPr spc="-105" dirty="0"/>
              <a:t>e</a:t>
            </a:r>
            <a:r>
              <a:rPr spc="-340" dirty="0"/>
              <a:t>c</a:t>
            </a:r>
            <a:r>
              <a:rPr spc="-215" dirty="0"/>
              <a:t>k</a:t>
            </a:r>
            <a:r>
              <a:rPr spc="-155" dirty="0"/>
              <a:t> </a:t>
            </a:r>
            <a:r>
              <a:rPr spc="-105" dirty="0"/>
              <a:t>a</a:t>
            </a:r>
            <a:r>
              <a:rPr spc="-240" dirty="0"/>
              <a:t>n</a:t>
            </a:r>
            <a:r>
              <a:rPr spc="-285" dirty="0"/>
              <a:t>d</a:t>
            </a:r>
            <a:r>
              <a:rPr spc="-185" dirty="0"/>
              <a:t> </a:t>
            </a:r>
            <a:r>
              <a:rPr spc="-75" dirty="0"/>
              <a:t>I</a:t>
            </a:r>
            <a:r>
              <a:rPr spc="-280" dirty="0"/>
              <a:t>n</a:t>
            </a:r>
            <a:r>
              <a:rPr spc="-135" dirty="0"/>
              <a:t>t</a:t>
            </a:r>
            <a:r>
              <a:rPr spc="-145" dirty="0"/>
              <a:t>e</a:t>
            </a:r>
            <a:r>
              <a:rPr spc="-235" dirty="0"/>
              <a:t>r</a:t>
            </a:r>
            <a:r>
              <a:rPr spc="-280" dirty="0"/>
              <a:t>n</a:t>
            </a:r>
            <a:r>
              <a:rPr spc="-105" dirty="0"/>
              <a:t>a</a:t>
            </a:r>
            <a:r>
              <a:rPr spc="-190" dirty="0"/>
              <a:t>l</a:t>
            </a:r>
            <a:r>
              <a:rPr spc="-150" dirty="0"/>
              <a:t> </a:t>
            </a:r>
            <a:r>
              <a:rPr spc="-800" dirty="0"/>
              <a:t>A</a:t>
            </a:r>
            <a:r>
              <a:rPr spc="-240" dirty="0"/>
              <a:t>u</a:t>
            </a:r>
            <a:r>
              <a:rPr spc="-280" dirty="0"/>
              <a:t>d</a:t>
            </a:r>
            <a:r>
              <a:rPr spc="-190" dirty="0"/>
              <a:t>i</a:t>
            </a:r>
            <a:r>
              <a:rPr spc="-100" dirty="0"/>
              <a:t>t</a:t>
            </a:r>
          </a:p>
        </p:txBody>
      </p:sp>
      <p:sp>
        <p:nvSpPr>
          <p:cNvPr id="3" name="object 3"/>
          <p:cNvSpPr/>
          <p:nvPr/>
        </p:nvSpPr>
        <p:spPr>
          <a:xfrm>
            <a:off x="1469136" y="858012"/>
            <a:ext cx="6954520" cy="24765"/>
          </a:xfrm>
          <a:custGeom>
            <a:avLst/>
            <a:gdLst/>
            <a:ahLst/>
            <a:cxnLst/>
            <a:rect l="l" t="t" r="r" b="b"/>
            <a:pathLst>
              <a:path w="6954520" h="24765">
                <a:moveTo>
                  <a:pt x="6954012" y="24383"/>
                </a:moveTo>
                <a:lnTo>
                  <a:pt x="0" y="24383"/>
                </a:lnTo>
                <a:lnTo>
                  <a:pt x="0" y="0"/>
                </a:lnTo>
                <a:lnTo>
                  <a:pt x="6954012" y="0"/>
                </a:lnTo>
                <a:lnTo>
                  <a:pt x="6954012" y="24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44751" y="2014727"/>
            <a:ext cx="2392680" cy="20320"/>
          </a:xfrm>
          <a:custGeom>
            <a:avLst/>
            <a:gdLst/>
            <a:ahLst/>
            <a:cxnLst/>
            <a:rect l="l" t="t" r="r" b="b"/>
            <a:pathLst>
              <a:path w="2392679" h="20319">
                <a:moveTo>
                  <a:pt x="2392680" y="19812"/>
                </a:moveTo>
                <a:lnTo>
                  <a:pt x="0" y="19812"/>
                </a:lnTo>
                <a:lnTo>
                  <a:pt x="0" y="0"/>
                </a:lnTo>
                <a:lnTo>
                  <a:pt x="2392680" y="0"/>
                </a:lnTo>
                <a:lnTo>
                  <a:pt x="2392680" y="198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81244" y="2014727"/>
            <a:ext cx="2209800" cy="20320"/>
          </a:xfrm>
          <a:custGeom>
            <a:avLst/>
            <a:gdLst/>
            <a:ahLst/>
            <a:cxnLst/>
            <a:rect l="l" t="t" r="r" b="b"/>
            <a:pathLst>
              <a:path w="2209800" h="20319">
                <a:moveTo>
                  <a:pt x="2209799" y="19812"/>
                </a:moveTo>
                <a:lnTo>
                  <a:pt x="0" y="19812"/>
                </a:lnTo>
                <a:lnTo>
                  <a:pt x="0" y="0"/>
                </a:lnTo>
                <a:lnTo>
                  <a:pt x="2209799" y="0"/>
                </a:lnTo>
                <a:lnTo>
                  <a:pt x="2209799" y="198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39361" y="1309506"/>
            <a:ext cx="9126220" cy="1888489"/>
          </a:xfrm>
          <a:prstGeom prst="rect">
            <a:avLst/>
          </a:prstGeom>
        </p:spPr>
        <p:txBody>
          <a:bodyPr vert="horz" wrap="square" lIns="0" tIns="288925" rIns="0" bIns="0" rtlCol="0">
            <a:spAutoFit/>
          </a:bodyPr>
          <a:lstStyle/>
          <a:p>
            <a:pPr marR="762635" algn="ctr">
              <a:lnSpc>
                <a:spcPct val="100000"/>
              </a:lnSpc>
              <a:spcBef>
                <a:spcPts val="2275"/>
              </a:spcBef>
              <a:tabLst>
                <a:tab pos="3936365" algn="l"/>
              </a:tabLst>
            </a:pPr>
            <a:r>
              <a:rPr sz="3050" b="1" spc="-80" dirty="0">
                <a:latin typeface="Arial"/>
                <a:cs typeface="Arial"/>
              </a:rPr>
              <a:t>I</a:t>
            </a:r>
            <a:r>
              <a:rPr sz="3050" b="1" spc="-175" dirty="0">
                <a:latin typeface="Arial"/>
                <a:cs typeface="Arial"/>
              </a:rPr>
              <a:t>n</a:t>
            </a:r>
            <a:r>
              <a:rPr sz="3050" b="1" spc="-125" dirty="0">
                <a:latin typeface="Arial"/>
                <a:cs typeface="Arial"/>
              </a:rPr>
              <a:t>t</a:t>
            </a:r>
            <a:r>
              <a:rPr sz="3050" b="1" spc="-70" dirty="0">
                <a:latin typeface="Arial"/>
                <a:cs typeface="Arial"/>
              </a:rPr>
              <a:t>e</a:t>
            </a:r>
            <a:r>
              <a:rPr sz="3050" b="1" spc="-175" dirty="0">
                <a:latin typeface="Arial"/>
                <a:cs typeface="Arial"/>
              </a:rPr>
              <a:t>r</a:t>
            </a:r>
            <a:r>
              <a:rPr sz="3050" b="1" spc="-204" dirty="0">
                <a:latin typeface="Arial"/>
                <a:cs typeface="Arial"/>
              </a:rPr>
              <a:t>n</a:t>
            </a:r>
            <a:r>
              <a:rPr sz="3050" b="1" spc="-70" dirty="0">
                <a:latin typeface="Arial"/>
                <a:cs typeface="Arial"/>
              </a:rPr>
              <a:t>a</a:t>
            </a:r>
            <a:r>
              <a:rPr sz="3050" b="1" spc="-140" dirty="0">
                <a:latin typeface="Arial"/>
                <a:cs typeface="Arial"/>
              </a:rPr>
              <a:t>l</a:t>
            </a:r>
            <a:r>
              <a:rPr sz="3050" b="1" spc="-110" dirty="0">
                <a:latin typeface="Arial"/>
                <a:cs typeface="Arial"/>
              </a:rPr>
              <a:t> </a:t>
            </a:r>
            <a:r>
              <a:rPr sz="3050" b="1" spc="-420" dirty="0">
                <a:latin typeface="Arial"/>
                <a:cs typeface="Arial"/>
              </a:rPr>
              <a:t>C</a:t>
            </a:r>
            <a:r>
              <a:rPr sz="3050" b="1" spc="-170" dirty="0">
                <a:latin typeface="Arial"/>
                <a:cs typeface="Arial"/>
              </a:rPr>
              <a:t>h</a:t>
            </a:r>
            <a:r>
              <a:rPr sz="3050" b="1" spc="-100" dirty="0">
                <a:latin typeface="Arial"/>
                <a:cs typeface="Arial"/>
              </a:rPr>
              <a:t>e</a:t>
            </a:r>
            <a:r>
              <a:rPr sz="3050" b="1" spc="-250" dirty="0">
                <a:latin typeface="Arial"/>
                <a:cs typeface="Arial"/>
              </a:rPr>
              <a:t>c</a:t>
            </a:r>
            <a:r>
              <a:rPr sz="3050" b="1" spc="-155" dirty="0">
                <a:latin typeface="Arial"/>
                <a:cs typeface="Arial"/>
              </a:rPr>
              <a:t>k</a:t>
            </a:r>
            <a:r>
              <a:rPr sz="3050" b="1" dirty="0">
                <a:latin typeface="Arial"/>
                <a:cs typeface="Arial"/>
              </a:rPr>
              <a:t>	</a:t>
            </a:r>
            <a:r>
              <a:rPr sz="3050" b="1" spc="-80" dirty="0">
                <a:latin typeface="Arial"/>
                <a:cs typeface="Arial"/>
              </a:rPr>
              <a:t>I</a:t>
            </a:r>
            <a:r>
              <a:rPr sz="3050" b="1" spc="-175" dirty="0">
                <a:latin typeface="Arial"/>
                <a:cs typeface="Arial"/>
              </a:rPr>
              <a:t>n</a:t>
            </a:r>
            <a:r>
              <a:rPr sz="3050" b="1" spc="-125" dirty="0">
                <a:latin typeface="Arial"/>
                <a:cs typeface="Arial"/>
              </a:rPr>
              <a:t>t</a:t>
            </a:r>
            <a:r>
              <a:rPr sz="3050" b="1" spc="-100" dirty="0">
                <a:latin typeface="Arial"/>
                <a:cs typeface="Arial"/>
              </a:rPr>
              <a:t>e</a:t>
            </a:r>
            <a:r>
              <a:rPr sz="3050" b="1" spc="-145" dirty="0">
                <a:latin typeface="Arial"/>
                <a:cs typeface="Arial"/>
              </a:rPr>
              <a:t>r</a:t>
            </a:r>
            <a:r>
              <a:rPr sz="3050" b="1" spc="-204" dirty="0">
                <a:latin typeface="Arial"/>
                <a:cs typeface="Arial"/>
              </a:rPr>
              <a:t>n</a:t>
            </a:r>
            <a:r>
              <a:rPr sz="3050" b="1" spc="-70" dirty="0">
                <a:latin typeface="Arial"/>
                <a:cs typeface="Arial"/>
              </a:rPr>
              <a:t>a</a:t>
            </a:r>
            <a:r>
              <a:rPr sz="3050" b="1" spc="-140" dirty="0">
                <a:latin typeface="Arial"/>
                <a:cs typeface="Arial"/>
              </a:rPr>
              <a:t>l</a:t>
            </a:r>
            <a:r>
              <a:rPr sz="3050" b="1" spc="-110" dirty="0">
                <a:latin typeface="Arial"/>
                <a:cs typeface="Arial"/>
              </a:rPr>
              <a:t> </a:t>
            </a:r>
            <a:r>
              <a:rPr sz="3050" b="1" spc="-605" dirty="0">
                <a:latin typeface="Arial"/>
                <a:cs typeface="Arial"/>
              </a:rPr>
              <a:t>A</a:t>
            </a:r>
            <a:r>
              <a:rPr sz="3050" b="1" spc="-170" dirty="0">
                <a:latin typeface="Arial"/>
                <a:cs typeface="Arial"/>
              </a:rPr>
              <a:t>u</a:t>
            </a:r>
            <a:r>
              <a:rPr sz="3050" b="1" spc="-204" dirty="0">
                <a:latin typeface="Arial"/>
                <a:cs typeface="Arial"/>
              </a:rPr>
              <a:t>d</a:t>
            </a:r>
            <a:r>
              <a:rPr sz="3050" b="1" spc="-140" dirty="0">
                <a:latin typeface="Arial"/>
                <a:cs typeface="Arial"/>
              </a:rPr>
              <a:t>i</a:t>
            </a:r>
            <a:r>
              <a:rPr sz="3050" b="1" spc="-70" dirty="0">
                <a:latin typeface="Arial"/>
                <a:cs typeface="Arial"/>
              </a:rPr>
              <a:t>t</a:t>
            </a:r>
            <a:endParaRPr sz="3050">
              <a:latin typeface="Arial"/>
              <a:cs typeface="Arial"/>
            </a:endParaRPr>
          </a:p>
          <a:p>
            <a:pPr marL="314325" indent="-302260">
              <a:lnSpc>
                <a:spcPct val="100000"/>
              </a:lnSpc>
              <a:spcBef>
                <a:spcPts val="1825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  <a:tab pos="4957445" algn="l"/>
                <a:tab pos="5259705" algn="l"/>
              </a:tabLst>
            </a:pPr>
            <a:r>
              <a:rPr sz="2650" spc="-200" dirty="0">
                <a:latin typeface="Times New Roman"/>
                <a:cs typeface="Times New Roman"/>
              </a:rPr>
              <a:t>I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65" dirty="0">
                <a:latin typeface="Times New Roman"/>
                <a:cs typeface="Times New Roman"/>
              </a:rPr>
              <a:t>r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0" dirty="0">
                <a:latin typeface="Times New Roman"/>
                <a:cs typeface="Times New Roman"/>
              </a:rPr>
              <a:t>g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d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70" dirty="0">
                <a:latin typeface="Times New Roman"/>
                <a:cs typeface="Times New Roman"/>
              </a:rPr>
              <a:t>s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250" spc="-195" dirty="0">
                <a:solidFill>
                  <a:srgbClr val="D34816"/>
                </a:solidFill>
                <a:latin typeface="Times New Roman"/>
                <a:cs typeface="Times New Roman"/>
              </a:rPr>
              <a:t></a:t>
            </a:r>
            <a:r>
              <a:rPr sz="2250" dirty="0">
                <a:solidFill>
                  <a:srgbClr val="D34816"/>
                </a:solidFill>
                <a:latin typeface="Times New Roman"/>
                <a:cs typeface="Times New Roman"/>
              </a:rPr>
              <a:t>	</a:t>
            </a:r>
            <a:r>
              <a:rPr sz="2650" spc="-200" dirty="0">
                <a:latin typeface="Times New Roman"/>
                <a:cs typeface="Times New Roman"/>
              </a:rPr>
              <a:t>I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nd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45" dirty="0">
                <a:latin typeface="Times New Roman"/>
                <a:cs typeface="Times New Roman"/>
              </a:rPr>
              <a:t>n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5" dirty="0">
                <a:latin typeface="Times New Roman"/>
                <a:cs typeface="Times New Roman"/>
              </a:rPr>
              <a:t>r</a:t>
            </a:r>
            <a:r>
              <a:rPr sz="2650" spc="-150" dirty="0">
                <a:latin typeface="Times New Roman"/>
                <a:cs typeface="Times New Roman"/>
              </a:rPr>
              <a:t>e</a:t>
            </a:r>
            <a:r>
              <a:rPr sz="2650" spc="-220" dirty="0">
                <a:latin typeface="Times New Roman"/>
                <a:cs typeface="Times New Roman"/>
              </a:rPr>
              <a:t>v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50" dirty="0">
                <a:latin typeface="Times New Roman"/>
                <a:cs typeface="Times New Roman"/>
              </a:rPr>
              <a:t>e</a:t>
            </a:r>
            <a:r>
              <a:rPr sz="2650" spc="-465" dirty="0">
                <a:latin typeface="Times New Roman"/>
                <a:cs typeface="Times New Roman"/>
              </a:rPr>
              <a:t>w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47345" indent="-335280">
              <a:lnSpc>
                <a:spcPct val="100000"/>
              </a:lnSpc>
              <a:spcBef>
                <a:spcPts val="650"/>
              </a:spcBef>
              <a:buClr>
                <a:srgbClr val="D34816"/>
              </a:buClr>
              <a:buSzPct val="84905"/>
              <a:buChar char="●"/>
              <a:tabLst>
                <a:tab pos="347345" algn="l"/>
                <a:tab pos="347980" algn="l"/>
                <a:tab pos="4957445" algn="l"/>
                <a:tab pos="5259705" algn="l"/>
                <a:tab pos="5728970" algn="l"/>
                <a:tab pos="6979284" algn="l"/>
                <a:tab pos="8166100" algn="l"/>
                <a:tab pos="8930640" algn="l"/>
              </a:tabLst>
            </a:pPr>
            <a:r>
              <a:rPr sz="2650" spc="-145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0" dirty="0">
                <a:latin typeface="Times New Roman"/>
                <a:cs typeface="Times New Roman"/>
              </a:rPr>
              <a:t>o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45" dirty="0">
                <a:latin typeface="Times New Roman"/>
                <a:cs typeface="Times New Roman"/>
              </a:rPr>
              <a:t>p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200" dirty="0">
                <a:latin typeface="Times New Roman"/>
                <a:cs typeface="Times New Roman"/>
              </a:rPr>
              <a:t>ff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250" spc="-195" dirty="0">
                <a:solidFill>
                  <a:srgbClr val="D34816"/>
                </a:solidFill>
                <a:latin typeface="Times New Roman"/>
                <a:cs typeface="Times New Roman"/>
              </a:rPr>
              <a:t></a:t>
            </a:r>
            <a:r>
              <a:rPr sz="2250" dirty="0">
                <a:solidFill>
                  <a:srgbClr val="D34816"/>
                </a:solidFill>
                <a:latin typeface="Times New Roman"/>
                <a:cs typeface="Times New Roman"/>
              </a:rPr>
              <a:t>	</a:t>
            </a:r>
            <a:r>
              <a:rPr sz="2650" spc="-345" dirty="0">
                <a:latin typeface="Times New Roman"/>
                <a:cs typeface="Times New Roman"/>
              </a:rPr>
              <a:t>A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90" dirty="0">
                <a:latin typeface="Times New Roman"/>
                <a:cs typeface="Times New Roman"/>
              </a:rPr>
              <a:t>r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200" dirty="0">
                <a:latin typeface="Times New Roman"/>
                <a:cs typeface="Times New Roman"/>
              </a:rPr>
              <a:t>ff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41162" y="3658685"/>
            <a:ext cx="1633855" cy="4279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650" spc="-140" dirty="0">
                <a:latin typeface="Times New Roman"/>
                <a:cs typeface="Times New Roman"/>
              </a:rPr>
              <a:t>automatically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9361" y="3256271"/>
            <a:ext cx="4686935" cy="8305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01625" marR="5080" indent="-301625" algn="r">
              <a:lnSpc>
                <a:spcPts val="3175"/>
              </a:lnSpc>
              <a:spcBef>
                <a:spcPts val="90"/>
              </a:spcBef>
              <a:buClr>
                <a:srgbClr val="D34816"/>
              </a:buClr>
              <a:buSzPct val="84905"/>
              <a:buChar char="●"/>
              <a:tabLst>
                <a:tab pos="301625" algn="l"/>
                <a:tab pos="302260" algn="l"/>
                <a:tab pos="1129665" algn="l"/>
                <a:tab pos="2115185" algn="l"/>
                <a:tab pos="2712085" algn="l"/>
                <a:tab pos="3513454" algn="l"/>
                <a:tab pos="4479290" algn="l"/>
              </a:tabLst>
            </a:pPr>
            <a:r>
              <a:rPr sz="2650" spc="-145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54" dirty="0">
                <a:latin typeface="Times New Roman"/>
                <a:cs typeface="Times New Roman"/>
              </a:rPr>
              <a:t>w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170" dirty="0">
                <a:latin typeface="Times New Roman"/>
                <a:cs typeface="Times New Roman"/>
              </a:rPr>
              <a:t>k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4" dirty="0">
                <a:latin typeface="Times New Roman"/>
                <a:cs typeface="Times New Roman"/>
              </a:rPr>
              <a:t>on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170" dirty="0">
                <a:latin typeface="Times New Roman"/>
                <a:cs typeface="Times New Roman"/>
              </a:rPr>
              <a:t>k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endParaRPr sz="2650">
              <a:latin typeface="Times New Roman"/>
              <a:cs typeface="Times New Roman"/>
            </a:endParaRPr>
          </a:p>
          <a:p>
            <a:pPr marR="7620" algn="r">
              <a:lnSpc>
                <a:spcPts val="3175"/>
              </a:lnSpc>
              <a:tabLst>
                <a:tab pos="730885" algn="l"/>
              </a:tabLst>
            </a:pPr>
            <a:r>
              <a:rPr sz="2650" spc="-155" dirty="0">
                <a:latin typeface="Times New Roman"/>
                <a:cs typeface="Times New Roman"/>
              </a:rPr>
              <a:t>and	</a:t>
            </a:r>
            <a:r>
              <a:rPr sz="2650" spc="-120" dirty="0">
                <a:latin typeface="Times New Roman"/>
                <a:cs typeface="Times New Roman"/>
              </a:rPr>
              <a:t>independently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9361" y="3977112"/>
            <a:ext cx="4683760" cy="1400175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314325">
              <a:lnSpc>
                <a:spcPct val="100000"/>
              </a:lnSpc>
              <a:spcBef>
                <a:spcPts val="750"/>
              </a:spcBef>
            </a:pPr>
            <a:r>
              <a:rPr sz="2650" spc="-125" dirty="0">
                <a:latin typeface="Times New Roman"/>
                <a:cs typeface="Times New Roman"/>
              </a:rPr>
              <a:t>c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25" dirty="0">
                <a:latin typeface="Times New Roman"/>
                <a:cs typeface="Times New Roman"/>
              </a:rPr>
              <a:t>c</a:t>
            </a:r>
            <a:r>
              <a:rPr sz="2650" spc="-220" dirty="0">
                <a:latin typeface="Times New Roman"/>
                <a:cs typeface="Times New Roman"/>
              </a:rPr>
              <a:t>k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95" dirty="0">
                <a:latin typeface="Times New Roman"/>
                <a:cs typeface="Times New Roman"/>
              </a:rPr>
              <a:t>b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no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200" dirty="0">
                <a:latin typeface="Times New Roman"/>
                <a:cs typeface="Times New Roman"/>
              </a:rPr>
              <a:t>r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14325" marR="5080" indent="-302260">
              <a:lnSpc>
                <a:spcPts val="3170"/>
              </a:lnSpc>
              <a:spcBef>
                <a:spcPts val="750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140" dirty="0">
                <a:latin typeface="Times New Roman"/>
                <a:cs typeface="Times New Roman"/>
              </a:rPr>
              <a:t>The</a:t>
            </a:r>
            <a:r>
              <a:rPr sz="2650" spc="75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system</a:t>
            </a:r>
            <a:r>
              <a:rPr sz="2650" spc="4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7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internal</a:t>
            </a:r>
            <a:r>
              <a:rPr sz="2650" spc="7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check</a:t>
            </a:r>
            <a:r>
              <a:rPr sz="2650" spc="7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is</a:t>
            </a:r>
            <a:r>
              <a:rPr sz="2650" spc="6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just </a:t>
            </a:r>
            <a:r>
              <a:rPr sz="2650" spc="-65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20" dirty="0">
                <a:latin typeface="Times New Roman"/>
                <a:cs typeface="Times New Roman"/>
              </a:rPr>
              <a:t>k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240" dirty="0">
                <a:latin typeface="Times New Roman"/>
                <a:cs typeface="Times New Roman"/>
              </a:rPr>
              <a:t>s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84788" y="3088695"/>
            <a:ext cx="4178935" cy="1400175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314325">
              <a:lnSpc>
                <a:spcPct val="100000"/>
              </a:lnSpc>
              <a:spcBef>
                <a:spcPts val="750"/>
              </a:spcBef>
            </a:pPr>
            <a:r>
              <a:rPr sz="2650" spc="-125" dirty="0">
                <a:latin typeface="Times New Roman"/>
                <a:cs typeface="Times New Roman"/>
              </a:rPr>
              <a:t>engaged.</a:t>
            </a:r>
            <a:endParaRPr sz="2650">
              <a:latin typeface="Times New Roman"/>
              <a:cs typeface="Times New Roman"/>
            </a:endParaRPr>
          </a:p>
          <a:p>
            <a:pPr marL="314325" marR="5080" indent="-302260">
              <a:lnSpc>
                <a:spcPts val="3170"/>
              </a:lnSpc>
              <a:spcBef>
                <a:spcPts val="750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</a:tabLst>
            </a:pPr>
            <a:r>
              <a:rPr sz="2650" spc="-140" dirty="0">
                <a:latin typeface="Times New Roman"/>
                <a:cs typeface="Times New Roman"/>
              </a:rPr>
              <a:t>The</a:t>
            </a:r>
            <a:r>
              <a:rPr sz="2650" spc="13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work</a:t>
            </a:r>
            <a:r>
              <a:rPr sz="2650" spc="13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125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140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clerk</a:t>
            </a:r>
            <a:r>
              <a:rPr sz="2650" spc="12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is</a:t>
            </a:r>
            <a:r>
              <a:rPr sz="2650" spc="13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checked </a:t>
            </a:r>
            <a:r>
              <a:rPr sz="2650" spc="-645" dirty="0">
                <a:latin typeface="Times New Roman"/>
                <a:cs typeface="Times New Roman"/>
              </a:rPr>
              <a:t> </a:t>
            </a:r>
            <a:r>
              <a:rPr sz="2650" spc="-195" dirty="0">
                <a:latin typeface="Times New Roman"/>
                <a:cs typeface="Times New Roman"/>
              </a:rPr>
              <a:t>b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114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05" dirty="0">
                <a:latin typeface="Times New Roman"/>
                <a:cs typeface="Times New Roman"/>
              </a:rPr>
              <a:t>l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ud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r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84788" y="4547072"/>
            <a:ext cx="4184650" cy="83058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314325" marR="5080" indent="-302260">
              <a:lnSpc>
                <a:spcPts val="3170"/>
              </a:lnSpc>
              <a:spcBef>
                <a:spcPts val="195"/>
              </a:spcBef>
              <a:buClr>
                <a:srgbClr val="D34816"/>
              </a:buClr>
              <a:buSzPct val="84905"/>
              <a:buChar char="●"/>
              <a:tabLst>
                <a:tab pos="314325" algn="l"/>
                <a:tab pos="314960" algn="l"/>
                <a:tab pos="1101725" algn="l"/>
                <a:tab pos="2047239" algn="l"/>
                <a:tab pos="2546985" algn="l"/>
                <a:tab pos="3298190" algn="l"/>
                <a:tab pos="4049395" algn="l"/>
              </a:tabLst>
            </a:pPr>
            <a:r>
              <a:rPr sz="2650" spc="-145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29" dirty="0">
                <a:latin typeface="Times New Roman"/>
                <a:cs typeface="Times New Roman"/>
              </a:rPr>
              <a:t>w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70" dirty="0">
                <a:latin typeface="Times New Roman"/>
                <a:cs typeface="Times New Roman"/>
              </a:rPr>
              <a:t>k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35" dirty="0">
                <a:latin typeface="Times New Roman"/>
                <a:cs typeface="Times New Roman"/>
              </a:rPr>
              <a:t>j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95" dirty="0">
                <a:latin typeface="Times New Roman"/>
                <a:cs typeface="Times New Roman"/>
              </a:rPr>
              <a:t>k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55" dirty="0">
                <a:latin typeface="Times New Roman"/>
                <a:cs typeface="Times New Roman"/>
              </a:rPr>
              <a:t>a  </a:t>
            </a:r>
            <a:r>
              <a:rPr sz="2650" spc="-110" dirty="0">
                <a:latin typeface="Times New Roman"/>
                <a:cs typeface="Times New Roman"/>
              </a:rPr>
              <a:t>watchmen.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9436100" y="7035311"/>
            <a:ext cx="241300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-8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4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1475" y="639525"/>
            <a:ext cx="874712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229" dirty="0"/>
              <a:t>Fundamental</a:t>
            </a:r>
            <a:r>
              <a:rPr spc="-190" dirty="0"/>
              <a:t> </a:t>
            </a:r>
            <a:r>
              <a:rPr spc="-265" dirty="0"/>
              <a:t>Principles</a:t>
            </a:r>
            <a:r>
              <a:rPr spc="-125" dirty="0"/>
              <a:t> </a:t>
            </a:r>
            <a:r>
              <a:rPr spc="-245" dirty="0"/>
              <a:t>of</a:t>
            </a:r>
            <a:r>
              <a:rPr spc="-110" dirty="0"/>
              <a:t> </a:t>
            </a:r>
            <a:r>
              <a:rPr spc="-185" dirty="0"/>
              <a:t>Internal</a:t>
            </a:r>
            <a:r>
              <a:rPr spc="-150" dirty="0"/>
              <a:t> </a:t>
            </a:r>
            <a:r>
              <a:rPr spc="-300" dirty="0"/>
              <a:t>Check</a:t>
            </a:r>
          </a:p>
        </p:txBody>
      </p:sp>
      <p:sp>
        <p:nvSpPr>
          <p:cNvPr id="3" name="object 3"/>
          <p:cNvSpPr/>
          <p:nvPr/>
        </p:nvSpPr>
        <p:spPr>
          <a:xfrm>
            <a:off x="544068" y="1193291"/>
            <a:ext cx="8720455" cy="24765"/>
          </a:xfrm>
          <a:custGeom>
            <a:avLst/>
            <a:gdLst/>
            <a:ahLst/>
            <a:cxnLst/>
            <a:rect l="l" t="t" r="r" b="b"/>
            <a:pathLst>
              <a:path w="8720455" h="24765">
                <a:moveTo>
                  <a:pt x="8720328" y="24383"/>
                </a:moveTo>
                <a:lnTo>
                  <a:pt x="0" y="24383"/>
                </a:lnTo>
                <a:lnTo>
                  <a:pt x="0" y="0"/>
                </a:lnTo>
                <a:lnTo>
                  <a:pt x="8720328" y="0"/>
                </a:lnTo>
                <a:lnTo>
                  <a:pt x="8720328" y="24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5" name="object 5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220200" y="6903720"/>
              <a:ext cx="502920" cy="502920"/>
            </a:xfrm>
            <a:custGeom>
              <a:avLst/>
              <a:gdLst/>
              <a:ahLst/>
              <a:cxnLst/>
              <a:rect l="l" t="t" r="r" b="b"/>
              <a:pathLst>
                <a:path w="502920" h="502920">
                  <a:moveTo>
                    <a:pt x="251460" y="502920"/>
                  </a:moveTo>
                  <a:lnTo>
                    <a:pt x="206310" y="498912"/>
                  </a:lnTo>
                  <a:lnTo>
                    <a:pt x="163795" y="487341"/>
                  </a:lnTo>
                  <a:lnTo>
                    <a:pt x="124629" y="468884"/>
                  </a:lnTo>
                  <a:lnTo>
                    <a:pt x="89527" y="444217"/>
                  </a:lnTo>
                  <a:lnTo>
                    <a:pt x="59203" y="414020"/>
                  </a:lnTo>
                  <a:lnTo>
                    <a:pt x="34374" y="378968"/>
                  </a:lnTo>
                  <a:lnTo>
                    <a:pt x="15754" y="339739"/>
                  </a:lnTo>
                  <a:lnTo>
                    <a:pt x="4057" y="297010"/>
                  </a:lnTo>
                  <a:lnTo>
                    <a:pt x="0" y="251460"/>
                  </a:lnTo>
                  <a:lnTo>
                    <a:pt x="4057" y="206310"/>
                  </a:lnTo>
                  <a:lnTo>
                    <a:pt x="15754" y="163795"/>
                  </a:lnTo>
                  <a:lnTo>
                    <a:pt x="34374" y="124629"/>
                  </a:lnTo>
                  <a:lnTo>
                    <a:pt x="59203" y="89527"/>
                  </a:lnTo>
                  <a:lnTo>
                    <a:pt x="89527" y="59203"/>
                  </a:lnTo>
                  <a:lnTo>
                    <a:pt x="124629" y="34374"/>
                  </a:lnTo>
                  <a:lnTo>
                    <a:pt x="163795" y="15754"/>
                  </a:lnTo>
                  <a:lnTo>
                    <a:pt x="206310" y="4057"/>
                  </a:lnTo>
                  <a:lnTo>
                    <a:pt x="251460" y="0"/>
                  </a:lnTo>
                  <a:lnTo>
                    <a:pt x="297010" y="4057"/>
                  </a:lnTo>
                  <a:lnTo>
                    <a:pt x="339739" y="15754"/>
                  </a:lnTo>
                  <a:lnTo>
                    <a:pt x="378968" y="34374"/>
                  </a:lnTo>
                  <a:lnTo>
                    <a:pt x="414020" y="59203"/>
                  </a:lnTo>
                  <a:lnTo>
                    <a:pt x="444217" y="89527"/>
                  </a:lnTo>
                  <a:lnTo>
                    <a:pt x="468884" y="124629"/>
                  </a:lnTo>
                  <a:lnTo>
                    <a:pt x="487341" y="163795"/>
                  </a:lnTo>
                  <a:lnTo>
                    <a:pt x="498912" y="206310"/>
                  </a:lnTo>
                  <a:lnTo>
                    <a:pt x="502920" y="251460"/>
                  </a:lnTo>
                  <a:lnTo>
                    <a:pt x="498912" y="297010"/>
                  </a:lnTo>
                  <a:lnTo>
                    <a:pt x="487341" y="339739"/>
                  </a:lnTo>
                  <a:lnTo>
                    <a:pt x="468884" y="378968"/>
                  </a:lnTo>
                  <a:lnTo>
                    <a:pt x="444217" y="414020"/>
                  </a:lnTo>
                  <a:lnTo>
                    <a:pt x="414020" y="444217"/>
                  </a:lnTo>
                  <a:lnTo>
                    <a:pt x="378968" y="468884"/>
                  </a:lnTo>
                  <a:lnTo>
                    <a:pt x="339739" y="487341"/>
                  </a:lnTo>
                  <a:lnTo>
                    <a:pt x="297010" y="498912"/>
                  </a:lnTo>
                  <a:lnTo>
                    <a:pt x="251460" y="502920"/>
                  </a:lnTo>
                  <a:close/>
                </a:path>
              </a:pathLst>
            </a:custGeom>
            <a:solidFill>
              <a:srgbClr val="D348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9344660" y="7019024"/>
            <a:ext cx="255270" cy="2597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500" spc="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4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2</a:t>
            </a:r>
            <a:endParaRPr sz="1500">
              <a:latin typeface="Franklin Gothic Medium"/>
              <a:cs typeface="Franklin Gothic Medi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1261" y="1386375"/>
            <a:ext cx="9180195" cy="576834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52425" marR="41275" algn="just">
              <a:lnSpc>
                <a:spcPct val="101899"/>
              </a:lnSpc>
              <a:spcBef>
                <a:spcPts val="30"/>
              </a:spcBef>
            </a:pPr>
            <a:r>
              <a:rPr sz="2650" spc="-140" dirty="0">
                <a:latin typeface="Times New Roman"/>
                <a:cs typeface="Times New Roman"/>
              </a:rPr>
              <a:t>The </a:t>
            </a:r>
            <a:r>
              <a:rPr sz="2650" spc="-155" dirty="0">
                <a:latin typeface="Times New Roman"/>
                <a:cs typeface="Times New Roman"/>
              </a:rPr>
              <a:t>following </a:t>
            </a:r>
            <a:r>
              <a:rPr sz="2650" spc="-110" dirty="0">
                <a:latin typeface="Times New Roman"/>
                <a:cs typeface="Times New Roman"/>
              </a:rPr>
              <a:t>are </a:t>
            </a:r>
            <a:r>
              <a:rPr sz="2650" spc="-150" dirty="0">
                <a:latin typeface="Times New Roman"/>
                <a:cs typeface="Times New Roman"/>
              </a:rPr>
              <a:t>some </a:t>
            </a:r>
            <a:r>
              <a:rPr sz="2650" spc="-80" dirty="0">
                <a:latin typeface="Times New Roman"/>
                <a:cs typeface="Times New Roman"/>
              </a:rPr>
              <a:t>important </a:t>
            </a:r>
            <a:r>
              <a:rPr sz="2650" spc="-95" dirty="0">
                <a:latin typeface="Times New Roman"/>
                <a:cs typeface="Times New Roman"/>
              </a:rPr>
              <a:t>rules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70" dirty="0">
                <a:latin typeface="Times New Roman"/>
                <a:cs typeface="Times New Roman"/>
              </a:rPr>
              <a:t>making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50" dirty="0">
                <a:latin typeface="Times New Roman"/>
                <a:cs typeface="Times New Roman"/>
              </a:rPr>
              <a:t>system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80" dirty="0">
                <a:latin typeface="Times New Roman"/>
                <a:cs typeface="Times New Roman"/>
              </a:rPr>
              <a:t>internal 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check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efficient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and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successful.</a:t>
            </a:r>
            <a:endParaRPr sz="2650">
              <a:latin typeface="Times New Roman"/>
              <a:cs typeface="Times New Roman"/>
            </a:endParaRPr>
          </a:p>
          <a:p>
            <a:pPr marL="352425" marR="17780" indent="-302260" algn="just">
              <a:lnSpc>
                <a:spcPts val="3170"/>
              </a:lnSpc>
              <a:spcBef>
                <a:spcPts val="760"/>
              </a:spcBef>
              <a:buClr>
                <a:srgbClr val="D34816"/>
              </a:buClr>
              <a:buSzPct val="84905"/>
              <a:buChar char="●"/>
              <a:tabLst>
                <a:tab pos="353060" algn="l"/>
              </a:tabLst>
            </a:pPr>
            <a:r>
              <a:rPr sz="2650" spc="-140" dirty="0">
                <a:latin typeface="Times New Roman"/>
                <a:cs typeface="Times New Roman"/>
              </a:rPr>
              <a:t>The</a:t>
            </a:r>
            <a:r>
              <a:rPr sz="2650" spc="-135" dirty="0">
                <a:latin typeface="Times New Roman"/>
                <a:cs typeface="Times New Roman"/>
              </a:rPr>
              <a:t> work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business</a:t>
            </a:r>
            <a:r>
              <a:rPr sz="2650" spc="-16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should</a:t>
            </a:r>
            <a:r>
              <a:rPr sz="2650" spc="37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be </a:t>
            </a:r>
            <a:r>
              <a:rPr sz="2650" spc="-130" dirty="0">
                <a:latin typeface="Times New Roman"/>
                <a:cs typeface="Times New Roman"/>
              </a:rPr>
              <a:t>allocated </a:t>
            </a:r>
            <a:r>
              <a:rPr sz="2650" spc="-145" dirty="0">
                <a:latin typeface="Times New Roman"/>
                <a:cs typeface="Times New Roman"/>
              </a:rPr>
              <a:t>amongst</a:t>
            </a:r>
            <a:r>
              <a:rPr sz="2650" spc="37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various </a:t>
            </a:r>
            <a:r>
              <a:rPr sz="2650" spc="-125" dirty="0">
                <a:latin typeface="Times New Roman"/>
                <a:cs typeface="Times New Roman"/>
              </a:rPr>
              <a:t>clerks </a:t>
            </a:r>
            <a:r>
              <a:rPr sz="2650" spc="-95" dirty="0">
                <a:latin typeface="Times New Roman"/>
                <a:cs typeface="Times New Roman"/>
              </a:rPr>
              <a:t>that 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75" dirty="0">
                <a:latin typeface="Times New Roman"/>
                <a:cs typeface="Times New Roman"/>
              </a:rPr>
              <a:t>their </a:t>
            </a:r>
            <a:r>
              <a:rPr sz="2650" spc="-85" dirty="0">
                <a:latin typeface="Times New Roman"/>
                <a:cs typeface="Times New Roman"/>
              </a:rPr>
              <a:t>duties, </a:t>
            </a:r>
            <a:r>
              <a:rPr sz="2650" spc="-105" dirty="0">
                <a:latin typeface="Times New Roman"/>
                <a:cs typeface="Times New Roman"/>
              </a:rPr>
              <a:t>rights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responsibilities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235" dirty="0">
                <a:latin typeface="Times New Roman"/>
                <a:cs typeface="Times New Roman"/>
              </a:rPr>
              <a:t>may</a:t>
            </a:r>
            <a:r>
              <a:rPr sz="2650" spc="-229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be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clearly</a:t>
            </a:r>
            <a:r>
              <a:rPr sz="2650" spc="-135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and</a:t>
            </a:r>
            <a:r>
              <a:rPr sz="2650" spc="-14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judiciously </a:t>
            </a:r>
            <a:r>
              <a:rPr sz="2650" spc="-14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45" dirty="0">
                <a:latin typeface="Times New Roman"/>
                <a:cs typeface="Times New Roman"/>
              </a:rPr>
              <a:t>v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310" dirty="0">
                <a:latin typeface="Times New Roman"/>
                <a:cs typeface="Times New Roman"/>
              </a:rPr>
              <a:t>a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no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70" dirty="0">
                <a:latin typeface="Times New Roman"/>
                <a:cs typeface="Times New Roman"/>
              </a:rPr>
              <a:t>n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15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oo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45" dirty="0">
                <a:latin typeface="Times New Roman"/>
                <a:cs typeface="Times New Roman"/>
              </a:rPr>
              <a:t>o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50" dirty="0">
                <a:latin typeface="Times New Roman"/>
                <a:cs typeface="Times New Roman"/>
              </a:rPr>
              <a:t>e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52425" marR="19050" indent="-302260" algn="just">
              <a:lnSpc>
                <a:spcPts val="3170"/>
              </a:lnSpc>
              <a:spcBef>
                <a:spcPts val="655"/>
              </a:spcBef>
              <a:buClr>
                <a:srgbClr val="D34816"/>
              </a:buClr>
              <a:buSzPct val="84905"/>
              <a:buChar char="●"/>
              <a:tabLst>
                <a:tab pos="353060" algn="l"/>
              </a:tabLst>
            </a:pPr>
            <a:r>
              <a:rPr sz="2650" spc="-140" dirty="0">
                <a:latin typeface="Times New Roman"/>
                <a:cs typeface="Times New Roman"/>
              </a:rPr>
              <a:t>The</a:t>
            </a:r>
            <a:r>
              <a:rPr sz="2650" spc="-135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distribution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work</a:t>
            </a:r>
            <a:r>
              <a:rPr sz="2650" spc="-13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should</a:t>
            </a:r>
            <a:r>
              <a:rPr sz="2650" spc="-14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be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so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done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that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no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single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person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85" dirty="0">
                <a:latin typeface="Times New Roman"/>
                <a:cs typeface="Times New Roman"/>
              </a:rPr>
              <a:t>is </a:t>
            </a:r>
            <a:r>
              <a:rPr sz="2650" spc="-650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allowed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do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job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solely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210" dirty="0">
                <a:latin typeface="Times New Roman"/>
                <a:cs typeface="Times New Roman"/>
              </a:rPr>
              <a:t>by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himself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from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beginning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60" dirty="0">
                <a:latin typeface="Times New Roman"/>
                <a:cs typeface="Times New Roman"/>
              </a:rPr>
              <a:t>end.</a:t>
            </a:r>
            <a:endParaRPr sz="2650">
              <a:latin typeface="Times New Roman"/>
              <a:cs typeface="Times New Roman"/>
            </a:endParaRPr>
          </a:p>
          <a:p>
            <a:pPr marL="352425" marR="20320" indent="-302260" algn="just">
              <a:lnSpc>
                <a:spcPts val="3170"/>
              </a:lnSpc>
              <a:spcBef>
                <a:spcPts val="655"/>
              </a:spcBef>
              <a:buClr>
                <a:srgbClr val="D34816"/>
              </a:buClr>
              <a:buSzPct val="84905"/>
              <a:buChar char="●"/>
              <a:tabLst>
                <a:tab pos="353060" algn="l"/>
              </a:tabLst>
            </a:pPr>
            <a:r>
              <a:rPr sz="2650" spc="-70" dirty="0">
                <a:latin typeface="Times New Roman"/>
                <a:cs typeface="Times New Roman"/>
              </a:rPr>
              <a:t>One </a:t>
            </a:r>
            <a:r>
              <a:rPr sz="2650" spc="-100" dirty="0">
                <a:latin typeface="Times New Roman"/>
                <a:cs typeface="Times New Roman"/>
              </a:rPr>
              <a:t>person </a:t>
            </a:r>
            <a:r>
              <a:rPr sz="2650" spc="-145" dirty="0">
                <a:latin typeface="Times New Roman"/>
                <a:cs typeface="Times New Roman"/>
              </a:rPr>
              <a:t>should </a:t>
            </a:r>
            <a:r>
              <a:rPr sz="2650" spc="-125" dirty="0">
                <a:latin typeface="Times New Roman"/>
                <a:cs typeface="Times New Roman"/>
              </a:rPr>
              <a:t>be </a:t>
            </a:r>
            <a:r>
              <a:rPr sz="2650" spc="-75" dirty="0">
                <a:latin typeface="Times New Roman"/>
                <a:cs typeface="Times New Roman"/>
              </a:rPr>
              <a:t>entrusted </a:t>
            </a:r>
            <a:r>
              <a:rPr sz="2650" spc="-114" dirty="0">
                <a:latin typeface="Times New Roman"/>
                <a:cs typeface="Times New Roman"/>
              </a:rPr>
              <a:t>with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35" dirty="0">
                <a:latin typeface="Times New Roman"/>
                <a:cs typeface="Times New Roman"/>
              </a:rPr>
              <a:t>similar </a:t>
            </a:r>
            <a:r>
              <a:rPr sz="2650" spc="-95" dirty="0">
                <a:latin typeface="Times New Roman"/>
                <a:cs typeface="Times New Roman"/>
              </a:rPr>
              <a:t>nature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85" dirty="0">
                <a:latin typeface="Times New Roman"/>
                <a:cs typeface="Times New Roman"/>
              </a:rPr>
              <a:t>work. It </a:t>
            </a:r>
            <a:r>
              <a:rPr sz="2650" spc="-170" dirty="0">
                <a:latin typeface="Times New Roman"/>
                <a:cs typeface="Times New Roman"/>
              </a:rPr>
              <a:t>is 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45" dirty="0">
                <a:latin typeface="Times New Roman"/>
                <a:cs typeface="Times New Roman"/>
              </a:rPr>
              <a:t>o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00" dirty="0">
                <a:latin typeface="Times New Roman"/>
                <a:cs typeface="Times New Roman"/>
              </a:rPr>
              <a:t>ff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5" dirty="0">
                <a:latin typeface="Times New Roman"/>
                <a:cs typeface="Times New Roman"/>
              </a:rPr>
              <a:t>c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29" dirty="0">
                <a:latin typeface="Times New Roman"/>
                <a:cs typeface="Times New Roman"/>
              </a:rPr>
              <a:t>za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on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52425" marR="19685" indent="-302260" algn="just">
              <a:lnSpc>
                <a:spcPts val="3170"/>
              </a:lnSpc>
              <a:spcBef>
                <a:spcPts val="655"/>
              </a:spcBef>
              <a:buClr>
                <a:srgbClr val="D34816"/>
              </a:buClr>
              <a:buSzPct val="84905"/>
              <a:buChar char="●"/>
              <a:tabLst>
                <a:tab pos="353060" algn="l"/>
              </a:tabLst>
            </a:pPr>
            <a:r>
              <a:rPr sz="2650" spc="-225" dirty="0">
                <a:latin typeface="Times New Roman"/>
                <a:cs typeface="Times New Roman"/>
              </a:rPr>
              <a:t>An</a:t>
            </a:r>
            <a:r>
              <a:rPr sz="2650" spc="-22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efficient</a:t>
            </a:r>
            <a:r>
              <a:rPr sz="2650" spc="-125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system</a:t>
            </a:r>
            <a:r>
              <a:rPr sz="2650" spc="-14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internal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check</a:t>
            </a:r>
            <a:r>
              <a:rPr sz="2650" spc="-13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must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provide</a:t>
            </a:r>
            <a:r>
              <a:rPr sz="2650" spc="-12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for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75" dirty="0">
                <a:latin typeface="Times New Roman"/>
                <a:cs typeface="Times New Roman"/>
              </a:rPr>
              <a:t>an</a:t>
            </a:r>
            <a:r>
              <a:rPr sz="2650" spc="-17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automatic 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checking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work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an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assistant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by</a:t>
            </a:r>
            <a:r>
              <a:rPr sz="2650" spc="-105" dirty="0">
                <a:latin typeface="Times New Roman"/>
                <a:cs typeface="Times New Roman"/>
              </a:rPr>
              <a:t> another.</a:t>
            </a:r>
            <a:endParaRPr sz="2650">
              <a:latin typeface="Times New Roman"/>
              <a:cs typeface="Times New Roman"/>
            </a:endParaRPr>
          </a:p>
          <a:p>
            <a:pPr marL="352425" indent="-302260" algn="just">
              <a:lnSpc>
                <a:spcPct val="100000"/>
              </a:lnSpc>
              <a:spcBef>
                <a:spcPts val="545"/>
              </a:spcBef>
              <a:buClr>
                <a:srgbClr val="D34816"/>
              </a:buClr>
              <a:buSzPct val="84905"/>
              <a:buChar char="●"/>
              <a:tabLst>
                <a:tab pos="353060" algn="l"/>
              </a:tabLst>
            </a:pPr>
            <a:r>
              <a:rPr sz="2650" spc="-145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220" dirty="0">
                <a:latin typeface="Times New Roman"/>
                <a:cs typeface="Times New Roman"/>
              </a:rPr>
              <a:t>v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254" dirty="0">
                <a:latin typeface="Times New Roman"/>
                <a:cs typeface="Times New Roman"/>
              </a:rPr>
              <a:t>w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170" dirty="0">
                <a:latin typeface="Times New Roman"/>
                <a:cs typeface="Times New Roman"/>
              </a:rPr>
              <a:t>k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14" dirty="0">
                <a:latin typeface="Times New Roman"/>
                <a:cs typeface="Times New Roman"/>
              </a:rPr>
              <a:t>ou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no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xp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150" dirty="0">
                <a:latin typeface="Times New Roman"/>
                <a:cs typeface="Times New Roman"/>
              </a:rPr>
              <a:t>e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52425" indent="-302260" algn="just">
              <a:lnSpc>
                <a:spcPct val="100000"/>
              </a:lnSpc>
              <a:spcBef>
                <a:spcPts val="645"/>
              </a:spcBef>
              <a:buClr>
                <a:srgbClr val="D34816"/>
              </a:buClr>
              <a:buSzPct val="84905"/>
              <a:buChar char="●"/>
              <a:tabLst>
                <a:tab pos="353060" algn="l"/>
              </a:tabLst>
            </a:pPr>
            <a:r>
              <a:rPr sz="2650" spc="-135" dirty="0">
                <a:latin typeface="Times New Roman"/>
                <a:cs typeface="Times New Roman"/>
              </a:rPr>
              <a:t>No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250" spc="-622" baseline="-38888" dirty="0">
                <a:solidFill>
                  <a:srgbClr val="696464"/>
                </a:solidFill>
                <a:latin typeface="Times New Roman"/>
                <a:cs typeface="Times New Roman"/>
              </a:rPr>
              <a:t>P</a:t>
            </a:r>
            <a:r>
              <a:rPr sz="2650" spc="-415" dirty="0">
                <a:latin typeface="Times New Roman"/>
                <a:cs typeface="Times New Roman"/>
              </a:rPr>
              <a:t>c</a:t>
            </a:r>
            <a:r>
              <a:rPr sz="2250" spc="-622" baseline="-38888" dirty="0">
                <a:solidFill>
                  <a:srgbClr val="696464"/>
                </a:solidFill>
                <a:latin typeface="Times New Roman"/>
                <a:cs typeface="Times New Roman"/>
              </a:rPr>
              <a:t>r</a:t>
            </a:r>
            <a:r>
              <a:rPr sz="2650" spc="-415" dirty="0">
                <a:latin typeface="Times New Roman"/>
                <a:cs typeface="Times New Roman"/>
              </a:rPr>
              <a:t>l</a:t>
            </a:r>
            <a:r>
              <a:rPr sz="2250" spc="-622" baseline="-38888" dirty="0">
                <a:solidFill>
                  <a:srgbClr val="696464"/>
                </a:solidFill>
                <a:latin typeface="Times New Roman"/>
                <a:cs typeface="Times New Roman"/>
              </a:rPr>
              <a:t>e</a:t>
            </a:r>
            <a:r>
              <a:rPr sz="2650" spc="-415" dirty="0">
                <a:latin typeface="Times New Roman"/>
                <a:cs typeface="Times New Roman"/>
              </a:rPr>
              <a:t>e</a:t>
            </a:r>
            <a:r>
              <a:rPr sz="2250" spc="-622" baseline="-38888" dirty="0">
                <a:solidFill>
                  <a:srgbClr val="696464"/>
                </a:solidFill>
                <a:latin typeface="Times New Roman"/>
                <a:cs typeface="Times New Roman"/>
              </a:rPr>
              <a:t>se</a:t>
            </a:r>
            <a:r>
              <a:rPr sz="2650" spc="-415" dirty="0">
                <a:latin typeface="Times New Roman"/>
                <a:cs typeface="Times New Roman"/>
              </a:rPr>
              <a:t>r</a:t>
            </a:r>
            <a:r>
              <a:rPr sz="2250" spc="-622" baseline="-38888" dirty="0">
                <a:solidFill>
                  <a:srgbClr val="696464"/>
                </a:solidFill>
                <a:latin typeface="Times New Roman"/>
                <a:cs typeface="Times New Roman"/>
              </a:rPr>
              <a:t>n</a:t>
            </a:r>
            <a:r>
              <a:rPr sz="2650" spc="-415" dirty="0">
                <a:latin typeface="Times New Roman"/>
                <a:cs typeface="Times New Roman"/>
              </a:rPr>
              <a:t>k</a:t>
            </a:r>
            <a:r>
              <a:rPr sz="2250" spc="-622" baseline="-38888" dirty="0">
                <a:solidFill>
                  <a:srgbClr val="696464"/>
                </a:solidFill>
                <a:latin typeface="Times New Roman"/>
                <a:cs typeface="Times New Roman"/>
              </a:rPr>
              <a:t>tati</a:t>
            </a:r>
            <a:r>
              <a:rPr sz="2650" spc="-415" dirty="0">
                <a:latin typeface="Times New Roman"/>
                <a:cs typeface="Times New Roman"/>
              </a:rPr>
              <a:t>o</a:t>
            </a:r>
            <a:r>
              <a:rPr sz="2250" spc="-622" baseline="-38888" dirty="0">
                <a:solidFill>
                  <a:srgbClr val="696464"/>
                </a:solidFill>
                <a:latin typeface="Times New Roman"/>
                <a:cs typeface="Times New Roman"/>
              </a:rPr>
              <a:t>on</a:t>
            </a:r>
            <a:r>
              <a:rPr sz="2650" spc="-415" dirty="0">
                <a:latin typeface="Times New Roman"/>
                <a:cs typeface="Times New Roman"/>
              </a:rPr>
              <a:t>f</a:t>
            </a:r>
            <a:r>
              <a:rPr sz="2250" spc="-622" baseline="-38888" dirty="0">
                <a:solidFill>
                  <a:srgbClr val="696464"/>
                </a:solidFill>
                <a:latin typeface="Times New Roman"/>
                <a:cs typeface="Times New Roman"/>
              </a:rPr>
              <a:t>o</a:t>
            </a:r>
            <a:r>
              <a:rPr sz="2650" spc="-415" dirty="0">
                <a:latin typeface="Times New Roman"/>
                <a:cs typeface="Times New Roman"/>
              </a:rPr>
              <a:t>t</a:t>
            </a:r>
            <a:r>
              <a:rPr sz="2250" spc="-622" baseline="-38888" dirty="0">
                <a:solidFill>
                  <a:srgbClr val="696464"/>
                </a:solidFill>
                <a:latin typeface="Times New Roman"/>
                <a:cs typeface="Times New Roman"/>
              </a:rPr>
              <a:t>n</a:t>
            </a:r>
            <a:r>
              <a:rPr sz="2650" spc="-415" dirty="0">
                <a:latin typeface="Times New Roman"/>
                <a:cs typeface="Times New Roman"/>
              </a:rPr>
              <a:t>h</a:t>
            </a:r>
            <a:r>
              <a:rPr sz="2250" spc="-622" baseline="-38888" dirty="0">
                <a:solidFill>
                  <a:srgbClr val="696464"/>
                </a:solidFill>
                <a:latin typeface="Times New Roman"/>
                <a:cs typeface="Times New Roman"/>
              </a:rPr>
              <a:t>A</a:t>
            </a:r>
            <a:r>
              <a:rPr sz="2650" spc="-415" dirty="0">
                <a:latin typeface="Times New Roman"/>
                <a:cs typeface="Times New Roman"/>
              </a:rPr>
              <a:t>e</a:t>
            </a:r>
            <a:r>
              <a:rPr sz="2250" spc="-622" baseline="-38888" dirty="0">
                <a:solidFill>
                  <a:srgbClr val="696464"/>
                </a:solidFill>
                <a:latin typeface="Times New Roman"/>
                <a:cs typeface="Times New Roman"/>
              </a:rPr>
              <a:t>udi</a:t>
            </a:r>
            <a:r>
              <a:rPr sz="2650" spc="-415" dirty="0">
                <a:latin typeface="Times New Roman"/>
                <a:cs typeface="Times New Roman"/>
              </a:rPr>
              <a:t>b</a:t>
            </a:r>
            <a:r>
              <a:rPr sz="2250" spc="-622" baseline="-38888" dirty="0">
                <a:solidFill>
                  <a:srgbClr val="696464"/>
                </a:solidFill>
                <a:latin typeface="Times New Roman"/>
                <a:cs typeface="Times New Roman"/>
              </a:rPr>
              <a:t>tin</a:t>
            </a:r>
            <a:r>
              <a:rPr sz="2650" spc="-415" dirty="0">
                <a:latin typeface="Times New Roman"/>
                <a:cs typeface="Times New Roman"/>
              </a:rPr>
              <a:t>u</a:t>
            </a:r>
            <a:r>
              <a:rPr sz="2250" spc="-622" baseline="-38888" dirty="0">
                <a:solidFill>
                  <a:srgbClr val="696464"/>
                </a:solidFill>
                <a:latin typeface="Times New Roman"/>
                <a:cs typeface="Times New Roman"/>
              </a:rPr>
              <a:t>g</a:t>
            </a:r>
            <a:r>
              <a:rPr sz="2250" spc="-345" baseline="-38888" dirty="0">
                <a:solidFill>
                  <a:srgbClr val="696464"/>
                </a:solidFill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siness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should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be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relied</a:t>
            </a:r>
            <a:r>
              <a:rPr sz="2650" spc="-4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upon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70" dirty="0">
                <a:latin typeface="Times New Roman"/>
                <a:cs typeface="Times New Roman"/>
              </a:rPr>
              <a:t>too</a:t>
            </a:r>
            <a:r>
              <a:rPr sz="2650" spc="-40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much.</a:t>
            </a:r>
            <a:endParaRPr sz="265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2485" y="472048"/>
            <a:ext cx="874712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229" dirty="0"/>
              <a:t>Fundamental</a:t>
            </a:r>
            <a:r>
              <a:rPr spc="-190" dirty="0"/>
              <a:t> </a:t>
            </a:r>
            <a:r>
              <a:rPr spc="-265" dirty="0"/>
              <a:t>Principles</a:t>
            </a:r>
            <a:r>
              <a:rPr spc="-125" dirty="0"/>
              <a:t> </a:t>
            </a:r>
            <a:r>
              <a:rPr spc="-245" dirty="0"/>
              <a:t>of</a:t>
            </a:r>
            <a:r>
              <a:rPr spc="-110" dirty="0"/>
              <a:t> </a:t>
            </a:r>
            <a:r>
              <a:rPr spc="-185" dirty="0"/>
              <a:t>Internal</a:t>
            </a:r>
            <a:r>
              <a:rPr spc="-150" dirty="0"/>
              <a:t> </a:t>
            </a:r>
            <a:r>
              <a:rPr spc="-300" dirty="0"/>
              <a:t>Check</a:t>
            </a:r>
          </a:p>
        </p:txBody>
      </p:sp>
      <p:sp>
        <p:nvSpPr>
          <p:cNvPr id="3" name="object 3"/>
          <p:cNvSpPr/>
          <p:nvPr/>
        </p:nvSpPr>
        <p:spPr>
          <a:xfrm>
            <a:off x="585215" y="1025652"/>
            <a:ext cx="8720455" cy="24765"/>
          </a:xfrm>
          <a:custGeom>
            <a:avLst/>
            <a:gdLst/>
            <a:ahLst/>
            <a:cxnLst/>
            <a:rect l="l" t="t" r="r" b="b"/>
            <a:pathLst>
              <a:path w="8720455" h="24765">
                <a:moveTo>
                  <a:pt x="8720328" y="24383"/>
                </a:moveTo>
                <a:lnTo>
                  <a:pt x="0" y="24383"/>
                </a:lnTo>
                <a:lnTo>
                  <a:pt x="0" y="0"/>
                </a:lnTo>
                <a:lnTo>
                  <a:pt x="8720328" y="0"/>
                </a:lnTo>
                <a:lnTo>
                  <a:pt x="8720328" y="24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5" name="object 5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39270" y="1191235"/>
            <a:ext cx="9379585" cy="5071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14325" marR="160655" indent="-302260">
              <a:lnSpc>
                <a:spcPct val="100400"/>
              </a:lnSpc>
              <a:spcBef>
                <a:spcPts val="90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145" dirty="0">
                <a:latin typeface="Times New Roman"/>
                <a:cs typeface="Times New Roman"/>
              </a:rPr>
              <a:t>For</a:t>
            </a:r>
            <a:r>
              <a:rPr sz="2850" spc="-100" dirty="0">
                <a:latin typeface="Times New Roman"/>
                <a:cs typeface="Times New Roman"/>
              </a:rPr>
              <a:t> </a:t>
            </a:r>
            <a:r>
              <a:rPr sz="2850" spc="-180" dirty="0">
                <a:latin typeface="Times New Roman"/>
                <a:cs typeface="Times New Roman"/>
              </a:rPr>
              <a:t>making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system</a:t>
            </a:r>
            <a:r>
              <a:rPr sz="2850" spc="-20" dirty="0">
                <a:latin typeface="Times New Roman"/>
                <a:cs typeface="Times New Roman"/>
              </a:rPr>
              <a:t> </a:t>
            </a:r>
            <a:r>
              <a:rPr sz="2850" spc="-175" dirty="0">
                <a:latin typeface="Times New Roman"/>
                <a:cs typeface="Times New Roman"/>
              </a:rPr>
              <a:t>of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internal</a:t>
            </a:r>
            <a:r>
              <a:rPr sz="2850" spc="-2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check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efficient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and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successful,</a:t>
            </a:r>
            <a:r>
              <a:rPr sz="2850" spc="-175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use </a:t>
            </a:r>
            <a:r>
              <a:rPr sz="2850" spc="-70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self-balancing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system</a:t>
            </a:r>
            <a:r>
              <a:rPr sz="2850" spc="-25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should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be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75" dirty="0">
                <a:latin typeface="Times New Roman"/>
                <a:cs typeface="Times New Roman"/>
              </a:rPr>
              <a:t>invariably</a:t>
            </a:r>
            <a:r>
              <a:rPr sz="2850" spc="-15" dirty="0">
                <a:latin typeface="Times New Roman"/>
                <a:cs typeface="Times New Roman"/>
              </a:rPr>
              <a:t> </a:t>
            </a:r>
            <a:r>
              <a:rPr sz="2850" spc="-120" dirty="0">
                <a:latin typeface="Times New Roman"/>
                <a:cs typeface="Times New Roman"/>
              </a:rPr>
              <a:t>made.</a:t>
            </a:r>
            <a:endParaRPr sz="2850">
              <a:latin typeface="Times New Roman"/>
              <a:cs typeface="Times New Roman"/>
            </a:endParaRPr>
          </a:p>
          <a:p>
            <a:pPr marL="314325" marR="469265" indent="-302260">
              <a:lnSpc>
                <a:spcPct val="100299"/>
              </a:lnSpc>
              <a:spcBef>
                <a:spcPts val="665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170" dirty="0">
                <a:latin typeface="Times New Roman"/>
                <a:cs typeface="Times New Roman"/>
              </a:rPr>
              <a:t>Labour-saving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devices,</a:t>
            </a:r>
            <a:r>
              <a:rPr sz="2850" spc="-175" dirty="0">
                <a:latin typeface="Times New Roman"/>
                <a:cs typeface="Times New Roman"/>
              </a:rPr>
              <a:t> </a:t>
            </a:r>
            <a:r>
              <a:rPr sz="2850" spc="-229" dirty="0">
                <a:latin typeface="Times New Roman"/>
                <a:cs typeface="Times New Roman"/>
              </a:rPr>
              <a:t>as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200" dirty="0">
                <a:latin typeface="Times New Roman"/>
                <a:cs typeface="Times New Roman"/>
              </a:rPr>
              <a:t>cash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90" dirty="0">
                <a:latin typeface="Times New Roman"/>
                <a:cs typeface="Times New Roman"/>
              </a:rPr>
              <a:t>register,</a:t>
            </a:r>
            <a:r>
              <a:rPr sz="2850" spc="-175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calculating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machines,</a:t>
            </a:r>
            <a:r>
              <a:rPr sz="2850" spc="-175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time </a:t>
            </a:r>
            <a:r>
              <a:rPr sz="2850" spc="-700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recording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clocks,</a:t>
            </a:r>
            <a:r>
              <a:rPr sz="2850" spc="-180" dirty="0">
                <a:latin typeface="Times New Roman"/>
                <a:cs typeface="Times New Roman"/>
              </a:rPr>
              <a:t> </a:t>
            </a:r>
            <a:r>
              <a:rPr sz="2850" spc="-10" dirty="0">
                <a:latin typeface="Times New Roman"/>
                <a:cs typeface="Times New Roman"/>
              </a:rPr>
              <a:t>etc.,</a:t>
            </a:r>
            <a:r>
              <a:rPr sz="2850" spc="-180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should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be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made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use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70" dirty="0">
                <a:latin typeface="Times New Roman"/>
                <a:cs typeface="Times New Roman"/>
              </a:rPr>
              <a:t>of.</a:t>
            </a:r>
            <a:endParaRPr sz="2850">
              <a:latin typeface="Times New Roman"/>
              <a:cs typeface="Times New Roman"/>
            </a:endParaRPr>
          </a:p>
          <a:p>
            <a:pPr marL="314325" marR="175260" indent="-302260">
              <a:lnSpc>
                <a:spcPct val="100400"/>
              </a:lnSpc>
              <a:spcBef>
                <a:spcPts val="655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105" dirty="0">
                <a:latin typeface="Times New Roman"/>
                <a:cs typeface="Times New Roman"/>
              </a:rPr>
              <a:t>There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should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be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225" dirty="0">
                <a:latin typeface="Times New Roman"/>
                <a:cs typeface="Times New Roman"/>
              </a:rPr>
              <a:t>a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70" dirty="0">
                <a:latin typeface="Times New Roman"/>
                <a:cs typeface="Times New Roman"/>
              </a:rPr>
              <a:t>proper</a:t>
            </a:r>
            <a:r>
              <a:rPr sz="2850" spc="-100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system</a:t>
            </a:r>
            <a:r>
              <a:rPr sz="2850" spc="-2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filing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05" dirty="0">
                <a:latin typeface="Times New Roman"/>
                <a:cs typeface="Times New Roman"/>
              </a:rPr>
              <a:t>vouchers,</a:t>
            </a:r>
            <a:r>
              <a:rPr sz="2850" spc="-204" dirty="0">
                <a:latin typeface="Times New Roman"/>
                <a:cs typeface="Times New Roman"/>
              </a:rPr>
              <a:t> </a:t>
            </a:r>
            <a:r>
              <a:rPr sz="2850" spc="-105" dirty="0">
                <a:latin typeface="Times New Roman"/>
                <a:cs typeface="Times New Roman"/>
              </a:rPr>
              <a:t>correspondence </a:t>
            </a:r>
            <a:r>
              <a:rPr sz="2850" spc="-695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120" dirty="0">
                <a:latin typeface="Times New Roman"/>
                <a:cs typeface="Times New Roman"/>
              </a:rPr>
              <a:t>,</a:t>
            </a:r>
            <a:r>
              <a:rPr sz="2850" spc="-18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bu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110" dirty="0">
                <a:latin typeface="Times New Roman"/>
                <a:cs typeface="Times New Roman"/>
              </a:rPr>
              <a:t>i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290" dirty="0">
                <a:latin typeface="Times New Roman"/>
                <a:cs typeface="Times New Roman"/>
              </a:rPr>
              <a:t>s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314325" marR="5080" indent="-302260" algn="just">
              <a:lnSpc>
                <a:spcPct val="100299"/>
              </a:lnSpc>
              <a:spcBef>
                <a:spcPts val="665"/>
              </a:spcBef>
              <a:buClr>
                <a:srgbClr val="D34816"/>
              </a:buClr>
              <a:buSzPct val="84210"/>
              <a:buChar char="●"/>
              <a:tabLst>
                <a:tab pos="314960" algn="l"/>
              </a:tabLst>
            </a:pPr>
            <a:r>
              <a:rPr sz="2850" spc="-85" dirty="0">
                <a:latin typeface="Times New Roman"/>
                <a:cs typeface="Times New Roman"/>
              </a:rPr>
              <a:t>It </a:t>
            </a:r>
            <a:r>
              <a:rPr sz="2850" spc="-180" dirty="0">
                <a:latin typeface="Times New Roman"/>
                <a:cs typeface="Times New Roman"/>
              </a:rPr>
              <a:t>is </a:t>
            </a:r>
            <a:r>
              <a:rPr sz="2850" spc="-170" dirty="0">
                <a:latin typeface="Times New Roman"/>
                <a:cs typeface="Times New Roman"/>
              </a:rPr>
              <a:t>also </a:t>
            </a:r>
            <a:r>
              <a:rPr sz="2850" spc="-150" dirty="0">
                <a:latin typeface="Times New Roman"/>
                <a:cs typeface="Times New Roman"/>
              </a:rPr>
              <a:t>necessary </a:t>
            </a:r>
            <a:r>
              <a:rPr sz="2850" spc="-95" dirty="0">
                <a:latin typeface="Times New Roman"/>
                <a:cs typeface="Times New Roman"/>
              </a:rPr>
              <a:t>that </a:t>
            </a:r>
            <a:r>
              <a:rPr sz="2850" spc="-114" dirty="0">
                <a:latin typeface="Times New Roman"/>
                <a:cs typeface="Times New Roman"/>
              </a:rPr>
              <a:t>no </a:t>
            </a:r>
            <a:r>
              <a:rPr sz="2850" spc="-105" dirty="0">
                <a:latin typeface="Times New Roman"/>
                <a:cs typeface="Times New Roman"/>
              </a:rPr>
              <a:t>clerk </a:t>
            </a:r>
            <a:r>
              <a:rPr sz="2850" spc="-150" dirty="0">
                <a:latin typeface="Times New Roman"/>
                <a:cs typeface="Times New Roman"/>
              </a:rPr>
              <a:t>should </a:t>
            </a:r>
            <a:r>
              <a:rPr sz="2850" spc="-125" dirty="0">
                <a:latin typeface="Times New Roman"/>
                <a:cs typeface="Times New Roman"/>
              </a:rPr>
              <a:t>be </a:t>
            </a:r>
            <a:r>
              <a:rPr sz="2850" spc="-165" dirty="0">
                <a:latin typeface="Times New Roman"/>
                <a:cs typeface="Times New Roman"/>
              </a:rPr>
              <a:t>engaged </a:t>
            </a:r>
            <a:r>
              <a:rPr sz="2850" spc="-114" dirty="0">
                <a:latin typeface="Times New Roman"/>
                <a:cs typeface="Times New Roman"/>
              </a:rPr>
              <a:t>on </a:t>
            </a:r>
            <a:r>
              <a:rPr sz="2850" spc="-90" dirty="0">
                <a:latin typeface="Times New Roman"/>
                <a:cs typeface="Times New Roman"/>
              </a:rPr>
              <a:t>particular </a:t>
            </a:r>
            <a:r>
              <a:rPr sz="2850" spc="-135" dirty="0">
                <a:latin typeface="Times New Roman"/>
                <a:cs typeface="Times New Roman"/>
              </a:rPr>
              <a:t>job </a:t>
            </a:r>
            <a:r>
              <a:rPr sz="2850" spc="-13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for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long.</a:t>
            </a:r>
            <a:r>
              <a:rPr sz="2850" spc="-135" dirty="0">
                <a:latin typeface="Times New Roman"/>
                <a:cs typeface="Times New Roman"/>
              </a:rPr>
              <a:t> </a:t>
            </a:r>
            <a:r>
              <a:rPr sz="2850" spc="-170" dirty="0">
                <a:latin typeface="Times New Roman"/>
                <a:cs typeface="Times New Roman"/>
              </a:rPr>
              <a:t>Change</a:t>
            </a:r>
            <a:r>
              <a:rPr sz="2850" spc="-165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in</a:t>
            </a:r>
            <a:r>
              <a:rPr sz="2850" spc="-125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duties</a:t>
            </a:r>
            <a:r>
              <a:rPr sz="2850" spc="-105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would</a:t>
            </a:r>
            <a:r>
              <a:rPr sz="2850" spc="-140" dirty="0">
                <a:latin typeface="Times New Roman"/>
                <a:cs typeface="Times New Roman"/>
              </a:rPr>
              <a:t> become</a:t>
            </a:r>
            <a:r>
              <a:rPr sz="2850" spc="-135" dirty="0">
                <a:latin typeface="Times New Roman"/>
                <a:cs typeface="Times New Roman"/>
              </a:rPr>
              <a:t> essential</a:t>
            </a:r>
            <a:r>
              <a:rPr sz="2850" spc="-13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but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50" dirty="0">
                <a:latin typeface="Times New Roman"/>
                <a:cs typeface="Times New Roman"/>
              </a:rPr>
              <a:t>it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will </a:t>
            </a:r>
            <a:r>
              <a:rPr sz="2850" spc="-125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absolutely</a:t>
            </a:r>
            <a:r>
              <a:rPr sz="2850" spc="-140" dirty="0">
                <a:latin typeface="Times New Roman"/>
                <a:cs typeface="Times New Roman"/>
              </a:rPr>
              <a:t> </a:t>
            </a:r>
            <a:r>
              <a:rPr sz="2850" spc="-120" dirty="0">
                <a:latin typeface="Times New Roman"/>
                <a:cs typeface="Times New Roman"/>
              </a:rPr>
              <a:t>depend</a:t>
            </a:r>
            <a:r>
              <a:rPr sz="2850" spc="-114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upon</a:t>
            </a:r>
            <a:r>
              <a:rPr sz="2850" spc="-12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circumstances</a:t>
            </a:r>
            <a:r>
              <a:rPr sz="2850" spc="-130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prevailing</a:t>
            </a:r>
            <a:r>
              <a:rPr sz="2850" spc="-15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before</a:t>
            </a:r>
            <a:r>
              <a:rPr sz="2850" spc="484" dirty="0">
                <a:latin typeface="Times New Roman"/>
                <a:cs typeface="Times New Roman"/>
              </a:rPr>
              <a:t> </a:t>
            </a:r>
            <a:r>
              <a:rPr sz="2850" spc="-225" dirty="0">
                <a:latin typeface="Times New Roman"/>
                <a:cs typeface="Times New Roman"/>
              </a:rPr>
              <a:t>a </a:t>
            </a:r>
            <a:r>
              <a:rPr sz="2850" spc="-22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business.</a:t>
            </a:r>
            <a:r>
              <a:rPr sz="2850" spc="-135" dirty="0">
                <a:latin typeface="Times New Roman"/>
                <a:cs typeface="Times New Roman"/>
              </a:rPr>
              <a:t> </a:t>
            </a:r>
            <a:r>
              <a:rPr sz="2850" spc="-105" dirty="0">
                <a:latin typeface="Times New Roman"/>
                <a:cs typeface="Times New Roman"/>
              </a:rPr>
              <a:t>Nevertheless,</a:t>
            </a:r>
            <a:r>
              <a:rPr sz="2850" spc="-100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such</a:t>
            </a:r>
            <a:r>
              <a:rPr sz="2850" spc="-150" dirty="0">
                <a:latin typeface="Times New Roman"/>
                <a:cs typeface="Times New Roman"/>
              </a:rPr>
              <a:t> </a:t>
            </a:r>
            <a:r>
              <a:rPr sz="2850" spc="-225" dirty="0">
                <a:latin typeface="Times New Roman"/>
                <a:cs typeface="Times New Roman"/>
              </a:rPr>
              <a:t>a</a:t>
            </a:r>
            <a:r>
              <a:rPr sz="2850" spc="-220" dirty="0">
                <a:latin typeface="Times New Roman"/>
                <a:cs typeface="Times New Roman"/>
              </a:rPr>
              <a:t> </a:t>
            </a:r>
            <a:r>
              <a:rPr sz="2850" spc="-165" dirty="0">
                <a:latin typeface="Times New Roman"/>
                <a:cs typeface="Times New Roman"/>
              </a:rPr>
              <a:t>change</a:t>
            </a:r>
            <a:r>
              <a:rPr sz="2850" spc="-160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in</a:t>
            </a:r>
            <a:r>
              <a:rPr sz="2850" spc="-12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duties</a:t>
            </a:r>
            <a:r>
              <a:rPr sz="2850" spc="-11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should</a:t>
            </a:r>
            <a:r>
              <a:rPr sz="2850" spc="-140" dirty="0">
                <a:latin typeface="Times New Roman"/>
                <a:cs typeface="Times New Roman"/>
              </a:rPr>
              <a:t> be</a:t>
            </a:r>
            <a:r>
              <a:rPr sz="2850" spc="-13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made </a:t>
            </a:r>
            <a:r>
              <a:rPr sz="2850" spc="-155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without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80" dirty="0">
                <a:latin typeface="Times New Roman"/>
                <a:cs typeface="Times New Roman"/>
              </a:rPr>
              <a:t>making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35" dirty="0">
                <a:latin typeface="Times New Roman"/>
                <a:cs typeface="Times New Roman"/>
              </a:rPr>
              <a:t>it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known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45" dirty="0">
                <a:latin typeface="Times New Roman"/>
                <a:cs typeface="Times New Roman"/>
              </a:rPr>
              <a:t>to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those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80" dirty="0">
                <a:latin typeface="Times New Roman"/>
                <a:cs typeface="Times New Roman"/>
              </a:rPr>
              <a:t>concerned.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20" dirty="0"/>
              <a:t>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59558" y="136604"/>
            <a:ext cx="285623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110" dirty="0"/>
              <a:t>I</a:t>
            </a:r>
            <a:r>
              <a:rPr spc="-240" dirty="0"/>
              <a:t>n</a:t>
            </a:r>
            <a:r>
              <a:rPr spc="-170" dirty="0"/>
              <a:t>t</a:t>
            </a:r>
            <a:r>
              <a:rPr spc="-145" dirty="0"/>
              <a:t>e</a:t>
            </a:r>
            <a:r>
              <a:rPr spc="-235" dirty="0"/>
              <a:t>r</a:t>
            </a:r>
            <a:r>
              <a:rPr spc="-280" dirty="0"/>
              <a:t>n</a:t>
            </a:r>
            <a:r>
              <a:rPr spc="-105" dirty="0"/>
              <a:t>a</a:t>
            </a:r>
            <a:r>
              <a:rPr spc="-190" dirty="0"/>
              <a:t>l</a:t>
            </a:r>
            <a:r>
              <a:rPr spc="-150" dirty="0"/>
              <a:t> </a:t>
            </a:r>
            <a:r>
              <a:rPr spc="-800" dirty="0"/>
              <a:t>A</a:t>
            </a:r>
            <a:r>
              <a:rPr spc="-240" dirty="0"/>
              <a:t>u</a:t>
            </a:r>
            <a:r>
              <a:rPr spc="-280" dirty="0"/>
              <a:t>d</a:t>
            </a:r>
            <a:r>
              <a:rPr spc="-190" dirty="0"/>
              <a:t>i</a:t>
            </a:r>
            <a:r>
              <a:rPr spc="-100" dirty="0"/>
              <a:t>t</a:t>
            </a:r>
          </a:p>
        </p:txBody>
      </p:sp>
      <p:sp>
        <p:nvSpPr>
          <p:cNvPr id="3" name="object 3"/>
          <p:cNvSpPr/>
          <p:nvPr/>
        </p:nvSpPr>
        <p:spPr>
          <a:xfrm>
            <a:off x="3572255" y="690372"/>
            <a:ext cx="2830195" cy="24765"/>
          </a:xfrm>
          <a:custGeom>
            <a:avLst/>
            <a:gdLst/>
            <a:ahLst/>
            <a:cxnLst/>
            <a:rect l="l" t="t" r="r" b="b"/>
            <a:pathLst>
              <a:path w="2830195" h="24765">
                <a:moveTo>
                  <a:pt x="2830067" y="24383"/>
                </a:moveTo>
                <a:lnTo>
                  <a:pt x="0" y="24383"/>
                </a:lnTo>
                <a:lnTo>
                  <a:pt x="0" y="0"/>
                </a:lnTo>
                <a:lnTo>
                  <a:pt x="2830067" y="0"/>
                </a:lnTo>
                <a:lnTo>
                  <a:pt x="2830067" y="24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5" name="object 5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23124" y="620353"/>
            <a:ext cx="9309100" cy="625602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14325" indent="-302260" algn="just">
              <a:lnSpc>
                <a:spcPct val="100000"/>
              </a:lnSpc>
              <a:spcBef>
                <a:spcPts val="490"/>
              </a:spcBef>
              <a:buClr>
                <a:srgbClr val="D34816"/>
              </a:buClr>
              <a:buSzPct val="85416"/>
              <a:buChar char="●"/>
              <a:tabLst>
                <a:tab pos="314960" algn="l"/>
              </a:tabLst>
            </a:pPr>
            <a:r>
              <a:rPr sz="2400" spc="-114" dirty="0">
                <a:latin typeface="Times New Roman"/>
                <a:cs typeface="Times New Roman"/>
              </a:rPr>
              <a:t>The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Institute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of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Internal</a:t>
            </a:r>
            <a:r>
              <a:rPr sz="2400" spc="-265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Auditors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65" dirty="0">
                <a:latin typeface="Times New Roman"/>
                <a:cs typeface="Times New Roman"/>
              </a:rPr>
              <a:t>has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defined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internal</a:t>
            </a:r>
            <a:r>
              <a:rPr sz="2400" spc="-85" dirty="0">
                <a:latin typeface="Times New Roman"/>
                <a:cs typeface="Times New Roman"/>
              </a:rPr>
              <a:t> audit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90" dirty="0">
                <a:latin typeface="Times New Roman"/>
                <a:cs typeface="Times New Roman"/>
              </a:rPr>
              <a:t>as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given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below:</a:t>
            </a:r>
            <a:endParaRPr sz="2400">
              <a:latin typeface="Times New Roman"/>
              <a:cs typeface="Times New Roman"/>
            </a:endParaRPr>
          </a:p>
          <a:p>
            <a:pPr marL="314325" marR="5715" algn="just">
              <a:lnSpc>
                <a:spcPct val="90700"/>
              </a:lnSpc>
              <a:spcBef>
                <a:spcPts val="665"/>
              </a:spcBef>
            </a:pPr>
            <a:r>
              <a:rPr sz="2400" spc="-100" dirty="0">
                <a:latin typeface="Times New Roman"/>
                <a:cs typeface="Times New Roman"/>
              </a:rPr>
              <a:t>“Internal </a:t>
            </a:r>
            <a:r>
              <a:rPr sz="2400" spc="-125" dirty="0">
                <a:latin typeface="Times New Roman"/>
                <a:cs typeface="Times New Roman"/>
              </a:rPr>
              <a:t>Auditing </a:t>
            </a:r>
            <a:r>
              <a:rPr sz="2400" spc="-145" dirty="0">
                <a:latin typeface="Times New Roman"/>
                <a:cs typeface="Times New Roman"/>
              </a:rPr>
              <a:t>is</a:t>
            </a:r>
            <a:r>
              <a:rPr sz="2400" spc="31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the </a:t>
            </a:r>
            <a:r>
              <a:rPr sz="2400" spc="-80" dirty="0">
                <a:latin typeface="Times New Roman"/>
                <a:cs typeface="Times New Roman"/>
              </a:rPr>
              <a:t>independent </a:t>
            </a:r>
            <a:r>
              <a:rPr sz="2400" spc="-125" dirty="0">
                <a:latin typeface="Times New Roman"/>
                <a:cs typeface="Times New Roman"/>
              </a:rPr>
              <a:t>appraisal</a:t>
            </a:r>
            <a:r>
              <a:rPr sz="2400" spc="825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activity </a:t>
            </a:r>
            <a:r>
              <a:rPr sz="2400" spc="-95" dirty="0">
                <a:latin typeface="Times New Roman"/>
                <a:cs typeface="Times New Roman"/>
              </a:rPr>
              <a:t>within </a:t>
            </a:r>
            <a:r>
              <a:rPr sz="2400" spc="-130" dirty="0">
                <a:latin typeface="Times New Roman"/>
                <a:cs typeface="Times New Roman"/>
              </a:rPr>
              <a:t>an</a:t>
            </a:r>
            <a:r>
              <a:rPr sz="2400" spc="340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organization 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for </a:t>
            </a:r>
            <a:r>
              <a:rPr sz="2400" spc="-65" dirty="0">
                <a:latin typeface="Times New Roman"/>
                <a:cs typeface="Times New Roman"/>
              </a:rPr>
              <a:t>the </a:t>
            </a:r>
            <a:r>
              <a:rPr sz="2400" spc="-114" dirty="0">
                <a:latin typeface="Times New Roman"/>
                <a:cs typeface="Times New Roman"/>
              </a:rPr>
              <a:t>review </a:t>
            </a:r>
            <a:r>
              <a:rPr sz="2400" spc="-130" dirty="0">
                <a:latin typeface="Times New Roman"/>
                <a:cs typeface="Times New Roman"/>
              </a:rPr>
              <a:t>of </a:t>
            </a:r>
            <a:r>
              <a:rPr sz="2400" spc="-65" dirty="0">
                <a:latin typeface="Times New Roman"/>
                <a:cs typeface="Times New Roman"/>
              </a:rPr>
              <a:t>the </a:t>
            </a:r>
            <a:r>
              <a:rPr sz="2400" spc="-95" dirty="0">
                <a:latin typeface="Times New Roman"/>
                <a:cs typeface="Times New Roman"/>
              </a:rPr>
              <a:t>accounting, </a:t>
            </a:r>
            <a:r>
              <a:rPr sz="2400" spc="-135" dirty="0">
                <a:latin typeface="Times New Roman"/>
                <a:cs typeface="Times New Roman"/>
              </a:rPr>
              <a:t>financial </a:t>
            </a:r>
            <a:r>
              <a:rPr sz="2400" spc="-120" dirty="0">
                <a:latin typeface="Times New Roman"/>
                <a:cs typeface="Times New Roman"/>
              </a:rPr>
              <a:t>and </a:t>
            </a:r>
            <a:r>
              <a:rPr sz="2400" spc="-50" dirty="0">
                <a:latin typeface="Times New Roman"/>
                <a:cs typeface="Times New Roman"/>
              </a:rPr>
              <a:t>other </a:t>
            </a:r>
            <a:r>
              <a:rPr sz="2400" spc="-90" dirty="0">
                <a:latin typeface="Times New Roman"/>
                <a:cs typeface="Times New Roman"/>
              </a:rPr>
              <a:t>operations </a:t>
            </a:r>
            <a:r>
              <a:rPr sz="2400" spc="-175" dirty="0">
                <a:latin typeface="Times New Roman"/>
                <a:cs typeface="Times New Roman"/>
              </a:rPr>
              <a:t>as</a:t>
            </a:r>
            <a:r>
              <a:rPr sz="2400" spc="-170" dirty="0">
                <a:latin typeface="Times New Roman"/>
                <a:cs typeface="Times New Roman"/>
              </a:rPr>
              <a:t> </a:t>
            </a:r>
            <a:r>
              <a:rPr sz="2400" spc="-180" dirty="0">
                <a:latin typeface="Times New Roman"/>
                <a:cs typeface="Times New Roman"/>
              </a:rPr>
              <a:t>a</a:t>
            </a:r>
            <a:r>
              <a:rPr sz="2400" spc="-175" dirty="0"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Times New Roman"/>
                <a:cs typeface="Times New Roman"/>
              </a:rPr>
              <a:t>basis</a:t>
            </a:r>
            <a:r>
              <a:rPr sz="2400" spc="-155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for 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protective </a:t>
            </a:r>
            <a:r>
              <a:rPr sz="2400" spc="-125" dirty="0">
                <a:latin typeface="Times New Roman"/>
                <a:cs typeface="Times New Roman"/>
              </a:rPr>
              <a:t>and </a:t>
            </a:r>
            <a:r>
              <a:rPr sz="2400" spc="-85" dirty="0">
                <a:latin typeface="Times New Roman"/>
                <a:cs typeface="Times New Roman"/>
              </a:rPr>
              <a:t>constructive </a:t>
            </a:r>
            <a:r>
              <a:rPr sz="2400" spc="-100" dirty="0">
                <a:latin typeface="Times New Roman"/>
                <a:cs typeface="Times New Roman"/>
              </a:rPr>
              <a:t>service </a:t>
            </a:r>
            <a:r>
              <a:rPr sz="2400" spc="-30" dirty="0">
                <a:latin typeface="Times New Roman"/>
                <a:cs typeface="Times New Roman"/>
              </a:rPr>
              <a:t>to </a:t>
            </a:r>
            <a:r>
              <a:rPr sz="2400" spc="-70" dirty="0">
                <a:latin typeface="Times New Roman"/>
                <a:cs typeface="Times New Roman"/>
              </a:rPr>
              <a:t>the </a:t>
            </a:r>
            <a:r>
              <a:rPr sz="2400" spc="-95" dirty="0">
                <a:latin typeface="Times New Roman"/>
                <a:cs typeface="Times New Roman"/>
              </a:rPr>
              <a:t>management. </a:t>
            </a:r>
            <a:r>
              <a:rPr sz="2400" spc="-65" dirty="0">
                <a:latin typeface="Times New Roman"/>
                <a:cs typeface="Times New Roman"/>
              </a:rPr>
              <a:t>It </a:t>
            </a:r>
            <a:r>
              <a:rPr sz="2400" spc="-160" dirty="0">
                <a:latin typeface="Times New Roman"/>
                <a:cs typeface="Times New Roman"/>
              </a:rPr>
              <a:t>is </a:t>
            </a:r>
            <a:r>
              <a:rPr sz="2400" spc="-180" dirty="0">
                <a:latin typeface="Times New Roman"/>
                <a:cs typeface="Times New Roman"/>
              </a:rPr>
              <a:t>a</a:t>
            </a:r>
            <a:r>
              <a:rPr sz="2400" spc="-17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type </a:t>
            </a:r>
            <a:r>
              <a:rPr sz="2400" spc="-130" dirty="0">
                <a:latin typeface="Times New Roman"/>
                <a:cs typeface="Times New Roman"/>
              </a:rPr>
              <a:t>of </a:t>
            </a:r>
            <a:r>
              <a:rPr sz="2400" spc="-65" dirty="0">
                <a:latin typeface="Times New Roman"/>
                <a:cs typeface="Times New Roman"/>
              </a:rPr>
              <a:t>control 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which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functions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75" dirty="0">
                <a:latin typeface="Times New Roman"/>
                <a:cs typeface="Times New Roman"/>
              </a:rPr>
              <a:t>by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measuring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and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evaluating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the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effectiveness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of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Internal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check. </a:t>
            </a:r>
            <a:r>
              <a:rPr sz="2400" spc="-590" dirty="0">
                <a:latin typeface="Times New Roman"/>
                <a:cs typeface="Times New Roman"/>
              </a:rPr>
              <a:t> </a:t>
            </a:r>
            <a:r>
              <a:rPr sz="2400" spc="-310" dirty="0">
                <a:latin typeface="Times New Roman"/>
                <a:cs typeface="Times New Roman"/>
              </a:rPr>
              <a:t>”</a:t>
            </a:r>
            <a:endParaRPr sz="2400">
              <a:latin typeface="Times New Roman"/>
              <a:cs typeface="Times New Roman"/>
            </a:endParaRPr>
          </a:p>
          <a:p>
            <a:pPr marL="314325" algn="just">
              <a:lnSpc>
                <a:spcPct val="100000"/>
              </a:lnSpc>
              <a:spcBef>
                <a:spcPts val="395"/>
              </a:spcBef>
            </a:pPr>
            <a:r>
              <a:rPr sz="2400" spc="-95" dirty="0">
                <a:latin typeface="Times New Roman"/>
                <a:cs typeface="Times New Roman"/>
              </a:rPr>
              <a:t>Characteristics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of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Internal</a:t>
            </a:r>
            <a:r>
              <a:rPr sz="2400" spc="-235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Audit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are:</a:t>
            </a:r>
            <a:r>
              <a:rPr sz="2400" spc="-190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  <a:p>
            <a:pPr marL="514984" marR="7620" indent="-502920" algn="just">
              <a:lnSpc>
                <a:spcPts val="2600"/>
              </a:lnSpc>
              <a:spcBef>
                <a:spcPts val="715"/>
              </a:spcBef>
              <a:buClr>
                <a:srgbClr val="D34816"/>
              </a:buClr>
              <a:buSzPct val="85416"/>
              <a:buAutoNum type="arabicPeriod"/>
              <a:tabLst>
                <a:tab pos="515620" algn="l"/>
              </a:tabLst>
            </a:pPr>
            <a:r>
              <a:rPr sz="2400" spc="-114" dirty="0">
                <a:latin typeface="Times New Roman"/>
                <a:cs typeface="Times New Roman"/>
              </a:rPr>
              <a:t>The </a:t>
            </a:r>
            <a:r>
              <a:rPr sz="2400" spc="-120" dirty="0">
                <a:latin typeface="Times New Roman"/>
                <a:cs typeface="Times New Roman"/>
              </a:rPr>
              <a:t>system </a:t>
            </a:r>
            <a:r>
              <a:rPr sz="2400" spc="-130" dirty="0">
                <a:latin typeface="Times New Roman"/>
                <a:cs typeface="Times New Roman"/>
              </a:rPr>
              <a:t>of </a:t>
            </a:r>
            <a:r>
              <a:rPr sz="2400" spc="-65" dirty="0">
                <a:latin typeface="Times New Roman"/>
                <a:cs typeface="Times New Roman"/>
              </a:rPr>
              <a:t>internal </a:t>
            </a:r>
            <a:r>
              <a:rPr sz="2400" spc="-90" dirty="0">
                <a:latin typeface="Times New Roman"/>
                <a:cs typeface="Times New Roman"/>
              </a:rPr>
              <a:t>audit </a:t>
            </a:r>
            <a:r>
              <a:rPr sz="2400" spc="-170" dirty="0">
                <a:latin typeface="Times New Roman"/>
                <a:cs typeface="Times New Roman"/>
              </a:rPr>
              <a:t>has </a:t>
            </a:r>
            <a:r>
              <a:rPr sz="2400" spc="-90" dirty="0">
                <a:latin typeface="Times New Roman"/>
                <a:cs typeface="Times New Roman"/>
              </a:rPr>
              <a:t>got </a:t>
            </a:r>
            <a:r>
              <a:rPr sz="2400" spc="-145" dirty="0">
                <a:latin typeface="Times New Roman"/>
                <a:cs typeface="Times New Roman"/>
              </a:rPr>
              <a:t>an </a:t>
            </a:r>
            <a:r>
              <a:rPr sz="2400" spc="-85" dirty="0">
                <a:latin typeface="Times New Roman"/>
                <a:cs typeface="Times New Roman"/>
              </a:rPr>
              <a:t>independent </a:t>
            </a:r>
            <a:r>
              <a:rPr sz="2400" spc="-100" dirty="0">
                <a:latin typeface="Times New Roman"/>
                <a:cs typeface="Times New Roman"/>
              </a:rPr>
              <a:t>status </a:t>
            </a:r>
            <a:r>
              <a:rPr sz="2400" spc="-105" dirty="0">
                <a:latin typeface="Times New Roman"/>
                <a:cs typeface="Times New Roman"/>
              </a:rPr>
              <a:t>in </a:t>
            </a:r>
            <a:r>
              <a:rPr sz="2400" spc="-65" dirty="0">
                <a:latin typeface="Times New Roman"/>
                <a:cs typeface="Times New Roman"/>
              </a:rPr>
              <a:t>the </a:t>
            </a:r>
            <a:r>
              <a:rPr sz="2400" spc="-95" dirty="0">
                <a:latin typeface="Times New Roman"/>
                <a:cs typeface="Times New Roman"/>
              </a:rPr>
              <a:t>organization. 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The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system,</a:t>
            </a:r>
            <a:r>
              <a:rPr sz="2400" spc="-18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therefore,</a:t>
            </a:r>
            <a:r>
              <a:rPr sz="2400" spc="-190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maintains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its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independent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position.</a:t>
            </a:r>
            <a:endParaRPr sz="2400">
              <a:latin typeface="Times New Roman"/>
              <a:cs typeface="Times New Roman"/>
            </a:endParaRPr>
          </a:p>
          <a:p>
            <a:pPr marL="514984" marR="5080" indent="-502920" algn="just">
              <a:lnSpc>
                <a:spcPts val="2620"/>
              </a:lnSpc>
              <a:spcBef>
                <a:spcPts val="665"/>
              </a:spcBef>
              <a:buClr>
                <a:srgbClr val="D34816"/>
              </a:buClr>
              <a:buSzPct val="85416"/>
              <a:buAutoNum type="arabicPeriod"/>
              <a:tabLst>
                <a:tab pos="515620" algn="l"/>
              </a:tabLst>
            </a:pPr>
            <a:r>
              <a:rPr sz="2400" spc="-75" dirty="0">
                <a:latin typeface="Times New Roman"/>
                <a:cs typeface="Times New Roman"/>
              </a:rPr>
              <a:t>Internal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audit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is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totally</a:t>
            </a:r>
            <a:r>
              <a:rPr sz="2400" spc="-85" dirty="0">
                <a:latin typeface="Times New Roman"/>
                <a:cs typeface="Times New Roman"/>
              </a:rPr>
              <a:t> free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from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managerial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or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executive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functions. 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However,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it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95" dirty="0">
                <a:latin typeface="Times New Roman"/>
                <a:cs typeface="Times New Roman"/>
              </a:rPr>
              <a:t>may</a:t>
            </a:r>
            <a:r>
              <a:rPr sz="2400" spc="-19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help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in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formulating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executive</a:t>
            </a:r>
            <a:r>
              <a:rPr sz="2400" spc="39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decisions</a:t>
            </a:r>
            <a:r>
              <a:rPr sz="2400" spc="36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without</a:t>
            </a:r>
            <a:r>
              <a:rPr sz="2400" spc="459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actually 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Times New Roman"/>
                <a:cs typeface="Times New Roman"/>
              </a:rPr>
              <a:t>t</a:t>
            </a:r>
            <a:r>
              <a:rPr sz="2400" spc="-170" dirty="0">
                <a:latin typeface="Times New Roman"/>
                <a:cs typeface="Times New Roman"/>
              </a:rPr>
              <a:t>a</a:t>
            </a:r>
            <a:r>
              <a:rPr sz="2400" spc="-160" dirty="0">
                <a:latin typeface="Times New Roman"/>
                <a:cs typeface="Times New Roman"/>
              </a:rPr>
              <a:t>k</a:t>
            </a:r>
            <a:r>
              <a:rPr sz="2400" spc="-114" dirty="0">
                <a:latin typeface="Times New Roman"/>
                <a:cs typeface="Times New Roman"/>
              </a:rPr>
              <a:t>i</a:t>
            </a:r>
            <a:r>
              <a:rPr sz="2400" spc="-90" dirty="0">
                <a:latin typeface="Times New Roman"/>
                <a:cs typeface="Times New Roman"/>
              </a:rPr>
              <a:t>n</a:t>
            </a:r>
            <a:r>
              <a:rPr sz="2400" spc="-190" dirty="0">
                <a:latin typeface="Times New Roman"/>
                <a:cs typeface="Times New Roman"/>
              </a:rPr>
              <a:t>g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p</a:t>
            </a:r>
            <a:r>
              <a:rPr sz="2400" spc="-170" dirty="0">
                <a:latin typeface="Times New Roman"/>
                <a:cs typeface="Times New Roman"/>
              </a:rPr>
              <a:t>a</a:t>
            </a:r>
            <a:r>
              <a:rPr sz="2400" spc="120" dirty="0">
                <a:latin typeface="Times New Roman"/>
                <a:cs typeface="Times New Roman"/>
              </a:rPr>
              <a:t>r</a:t>
            </a:r>
            <a:r>
              <a:rPr sz="2400" spc="40" dirty="0">
                <a:latin typeface="Times New Roman"/>
                <a:cs typeface="Times New Roman"/>
              </a:rPr>
              <a:t>t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i</a:t>
            </a:r>
            <a:r>
              <a:rPr sz="2400" spc="-90" dirty="0">
                <a:latin typeface="Times New Roman"/>
                <a:cs typeface="Times New Roman"/>
              </a:rPr>
              <a:t>n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65" dirty="0">
                <a:latin typeface="Times New Roman"/>
                <a:cs typeface="Times New Roman"/>
              </a:rPr>
              <a:t>s</a:t>
            </a:r>
            <a:r>
              <a:rPr sz="2400" spc="-90" dirty="0">
                <a:latin typeface="Times New Roman"/>
                <a:cs typeface="Times New Roman"/>
              </a:rPr>
              <a:t>u</a:t>
            </a:r>
            <a:r>
              <a:rPr sz="2400" spc="-100" dirty="0">
                <a:latin typeface="Times New Roman"/>
                <a:cs typeface="Times New Roman"/>
              </a:rPr>
              <a:t>c</a:t>
            </a:r>
            <a:r>
              <a:rPr sz="2400" spc="-140" dirty="0">
                <a:latin typeface="Times New Roman"/>
                <a:cs typeface="Times New Roman"/>
              </a:rPr>
              <a:t>h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d</a:t>
            </a:r>
            <a:r>
              <a:rPr sz="2400" spc="-100" dirty="0">
                <a:latin typeface="Times New Roman"/>
                <a:cs typeface="Times New Roman"/>
              </a:rPr>
              <a:t>e</a:t>
            </a:r>
            <a:r>
              <a:rPr sz="2400" spc="-125" dirty="0">
                <a:latin typeface="Times New Roman"/>
                <a:cs typeface="Times New Roman"/>
              </a:rPr>
              <a:t>c</a:t>
            </a:r>
            <a:r>
              <a:rPr sz="2400" spc="-114" dirty="0">
                <a:latin typeface="Times New Roman"/>
                <a:cs typeface="Times New Roman"/>
              </a:rPr>
              <a:t>i</a:t>
            </a:r>
            <a:r>
              <a:rPr sz="2400" spc="-190" dirty="0">
                <a:latin typeface="Times New Roman"/>
                <a:cs typeface="Times New Roman"/>
              </a:rPr>
              <a:t>s</a:t>
            </a:r>
            <a:r>
              <a:rPr sz="2400" spc="-114" dirty="0">
                <a:latin typeface="Times New Roman"/>
                <a:cs typeface="Times New Roman"/>
              </a:rPr>
              <a:t>i</a:t>
            </a:r>
            <a:r>
              <a:rPr sz="2400" spc="-90" dirty="0">
                <a:latin typeface="Times New Roman"/>
                <a:cs typeface="Times New Roman"/>
              </a:rPr>
              <a:t>on</a:t>
            </a:r>
            <a:r>
              <a:rPr sz="2400" spc="-240" dirty="0">
                <a:latin typeface="Times New Roman"/>
                <a:cs typeface="Times New Roman"/>
              </a:rPr>
              <a:t>s</a:t>
            </a:r>
            <a:r>
              <a:rPr sz="2400" spc="10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514984" marR="18415" indent="-502920" algn="just">
              <a:lnSpc>
                <a:spcPct val="90600"/>
              </a:lnSpc>
              <a:spcBef>
                <a:spcPts val="615"/>
              </a:spcBef>
              <a:buClr>
                <a:srgbClr val="D34816"/>
              </a:buClr>
              <a:buSzPct val="85416"/>
              <a:buAutoNum type="arabicPeriod"/>
              <a:tabLst>
                <a:tab pos="515620" algn="l"/>
              </a:tabLst>
            </a:pPr>
            <a:r>
              <a:rPr sz="2400" spc="-65" dirty="0">
                <a:latin typeface="Times New Roman"/>
                <a:cs typeface="Times New Roman"/>
              </a:rPr>
              <a:t>It </a:t>
            </a:r>
            <a:r>
              <a:rPr sz="2400" spc="-120" dirty="0">
                <a:latin typeface="Times New Roman"/>
                <a:cs typeface="Times New Roman"/>
              </a:rPr>
              <a:t>maintains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its </a:t>
            </a:r>
            <a:r>
              <a:rPr sz="2400" spc="-90" dirty="0">
                <a:latin typeface="Times New Roman"/>
                <a:cs typeface="Times New Roman"/>
              </a:rPr>
              <a:t>regular </a:t>
            </a:r>
            <a:r>
              <a:rPr sz="2400" spc="-110" dirty="0">
                <a:latin typeface="Times New Roman"/>
                <a:cs typeface="Times New Roman"/>
              </a:rPr>
              <a:t>watch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and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constant </a:t>
            </a:r>
            <a:r>
              <a:rPr sz="2400" spc="-114" dirty="0">
                <a:latin typeface="Times New Roman"/>
                <a:cs typeface="Times New Roman"/>
              </a:rPr>
              <a:t>review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over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the </a:t>
            </a:r>
            <a:r>
              <a:rPr sz="2400" spc="-110" dirty="0">
                <a:latin typeface="Times New Roman"/>
                <a:cs typeface="Times New Roman"/>
              </a:rPr>
              <a:t>accounting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and 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financial </a:t>
            </a:r>
            <a:r>
              <a:rPr sz="2400" spc="-50" dirty="0">
                <a:latin typeface="Times New Roman"/>
                <a:cs typeface="Times New Roman"/>
              </a:rPr>
              <a:t>matters. </a:t>
            </a:r>
            <a:r>
              <a:rPr sz="2400" spc="-85" dirty="0">
                <a:latin typeface="Times New Roman"/>
                <a:cs typeface="Times New Roman"/>
              </a:rPr>
              <a:t>Thus, </a:t>
            </a:r>
            <a:r>
              <a:rPr sz="2400" spc="-40" dirty="0">
                <a:latin typeface="Times New Roman"/>
                <a:cs typeface="Times New Roman"/>
              </a:rPr>
              <a:t>it </a:t>
            </a:r>
            <a:r>
              <a:rPr sz="2400" spc="-140" dirty="0">
                <a:latin typeface="Times New Roman"/>
                <a:cs typeface="Times New Roman"/>
              </a:rPr>
              <a:t>can make </a:t>
            </a:r>
            <a:r>
              <a:rPr sz="2400" spc="-120" dirty="0">
                <a:latin typeface="Times New Roman"/>
                <a:cs typeface="Times New Roman"/>
              </a:rPr>
              <a:t>investigations </a:t>
            </a:r>
            <a:r>
              <a:rPr sz="2400" spc="-65" dirty="0">
                <a:latin typeface="Times New Roman"/>
                <a:cs typeface="Times New Roman"/>
              </a:rPr>
              <a:t>into </a:t>
            </a:r>
            <a:r>
              <a:rPr sz="2400" spc="-165" dirty="0">
                <a:latin typeface="Times New Roman"/>
                <a:cs typeface="Times New Roman"/>
              </a:rPr>
              <a:t>any </a:t>
            </a:r>
            <a:r>
              <a:rPr sz="2400" spc="-140" dirty="0">
                <a:latin typeface="Times New Roman"/>
                <a:cs typeface="Times New Roman"/>
              </a:rPr>
              <a:t>phase </a:t>
            </a:r>
            <a:r>
              <a:rPr sz="2400" spc="-130" dirty="0">
                <a:latin typeface="Times New Roman"/>
                <a:cs typeface="Times New Roman"/>
              </a:rPr>
              <a:t>of </a:t>
            </a:r>
            <a:r>
              <a:rPr sz="2400" spc="-110" dirty="0">
                <a:latin typeface="Times New Roman"/>
                <a:cs typeface="Times New Roman"/>
              </a:rPr>
              <a:t>activities </a:t>
            </a:r>
            <a:r>
              <a:rPr sz="2400" spc="-130" dirty="0">
                <a:latin typeface="Times New Roman"/>
                <a:cs typeface="Times New Roman"/>
              </a:rPr>
              <a:t>of 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organization.</a:t>
            </a:r>
            <a:endParaRPr sz="2400">
              <a:latin typeface="Times New Roman"/>
              <a:cs typeface="Times New Roman"/>
            </a:endParaRPr>
          </a:p>
          <a:p>
            <a:pPr marL="514984" marR="17780" indent="-502920" algn="just">
              <a:lnSpc>
                <a:spcPts val="2620"/>
              </a:lnSpc>
              <a:spcBef>
                <a:spcPts val="700"/>
              </a:spcBef>
              <a:buClr>
                <a:srgbClr val="D34816"/>
              </a:buClr>
              <a:buSzPct val="85416"/>
              <a:buAutoNum type="arabicPeriod"/>
              <a:tabLst>
                <a:tab pos="515620" algn="l"/>
              </a:tabLst>
            </a:pPr>
            <a:r>
              <a:rPr sz="2400" spc="-75" dirty="0">
                <a:latin typeface="Times New Roman"/>
                <a:cs typeface="Times New Roman"/>
              </a:rPr>
              <a:t>Internal </a:t>
            </a:r>
            <a:r>
              <a:rPr sz="2400" spc="-90" dirty="0">
                <a:latin typeface="Times New Roman"/>
                <a:cs typeface="Times New Roman"/>
              </a:rPr>
              <a:t>audit </a:t>
            </a:r>
            <a:r>
              <a:rPr sz="2400" spc="-145" dirty="0">
                <a:latin typeface="Times New Roman"/>
                <a:cs typeface="Times New Roman"/>
              </a:rPr>
              <a:t>is </a:t>
            </a:r>
            <a:r>
              <a:rPr sz="2400" spc="-180" dirty="0">
                <a:latin typeface="Times New Roman"/>
                <a:cs typeface="Times New Roman"/>
              </a:rPr>
              <a:t>a </a:t>
            </a:r>
            <a:r>
              <a:rPr sz="2400" spc="-125" dirty="0">
                <a:latin typeface="Times New Roman"/>
                <a:cs typeface="Times New Roman"/>
              </a:rPr>
              <a:t>system </a:t>
            </a:r>
            <a:r>
              <a:rPr sz="2400" spc="-130" dirty="0">
                <a:latin typeface="Times New Roman"/>
                <a:cs typeface="Times New Roman"/>
              </a:rPr>
              <a:t>of </a:t>
            </a:r>
            <a:r>
              <a:rPr sz="2400" spc="-85" dirty="0">
                <a:latin typeface="Times New Roman"/>
                <a:cs typeface="Times New Roman"/>
              </a:rPr>
              <a:t>audit </a:t>
            </a:r>
            <a:r>
              <a:rPr sz="2400" spc="-190" dirty="0">
                <a:latin typeface="Times New Roman"/>
                <a:cs typeface="Times New Roman"/>
              </a:rPr>
              <a:t>by </a:t>
            </a:r>
            <a:r>
              <a:rPr sz="2400" spc="-65" dirty="0">
                <a:latin typeface="Times New Roman"/>
                <a:cs typeface="Times New Roman"/>
              </a:rPr>
              <a:t>the internal </a:t>
            </a:r>
            <a:r>
              <a:rPr sz="2400" spc="-75" dirty="0">
                <a:latin typeface="Times New Roman"/>
                <a:cs typeface="Times New Roman"/>
              </a:rPr>
              <a:t>auditor </a:t>
            </a:r>
            <a:r>
              <a:rPr sz="2400" spc="-120" dirty="0">
                <a:latin typeface="Times New Roman"/>
                <a:cs typeface="Times New Roman"/>
              </a:rPr>
              <a:t>who </a:t>
            </a:r>
            <a:r>
              <a:rPr sz="2400" spc="-145" dirty="0">
                <a:latin typeface="Times New Roman"/>
                <a:cs typeface="Times New Roman"/>
              </a:rPr>
              <a:t>is </a:t>
            </a:r>
            <a:r>
              <a:rPr sz="2400" spc="-130" dirty="0">
                <a:latin typeface="Times New Roman"/>
                <a:cs typeface="Times New Roman"/>
              </a:rPr>
              <a:t>an </a:t>
            </a:r>
            <a:r>
              <a:rPr sz="2400" spc="-120" dirty="0">
                <a:latin typeface="Times New Roman"/>
                <a:cs typeface="Times New Roman"/>
              </a:rPr>
              <a:t>employee </a:t>
            </a:r>
            <a:r>
              <a:rPr sz="2400" spc="-130" dirty="0">
                <a:latin typeface="Times New Roman"/>
                <a:cs typeface="Times New Roman"/>
              </a:rPr>
              <a:t>of 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organization.</a:t>
            </a:r>
            <a:r>
              <a:rPr sz="2400" spc="-17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But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he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does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not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work</a:t>
            </a:r>
            <a:r>
              <a:rPr sz="2400" spc="-65" dirty="0">
                <a:latin typeface="Times New Roman"/>
                <a:cs typeface="Times New Roman"/>
              </a:rPr>
              <a:t> under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65" dirty="0">
                <a:latin typeface="Times New Roman"/>
                <a:cs typeface="Times New Roman"/>
              </a:rPr>
              <a:t>any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sort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of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managerial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pressure.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20" dirty="0"/>
              <a:t>44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9144" y="3998"/>
            <a:ext cx="763397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110" dirty="0"/>
              <a:t>I</a:t>
            </a:r>
            <a:r>
              <a:rPr spc="-240" dirty="0"/>
              <a:t>n</a:t>
            </a:r>
            <a:r>
              <a:rPr spc="-170" dirty="0"/>
              <a:t>t</a:t>
            </a:r>
            <a:r>
              <a:rPr spc="-145" dirty="0"/>
              <a:t>e</a:t>
            </a:r>
            <a:r>
              <a:rPr spc="-235" dirty="0"/>
              <a:t>r</a:t>
            </a:r>
            <a:r>
              <a:rPr spc="-280" dirty="0"/>
              <a:t>n</a:t>
            </a:r>
            <a:r>
              <a:rPr spc="-105" dirty="0"/>
              <a:t>a</a:t>
            </a:r>
            <a:r>
              <a:rPr spc="-190" dirty="0"/>
              <a:t>l</a:t>
            </a:r>
            <a:r>
              <a:rPr spc="-150" dirty="0"/>
              <a:t> </a:t>
            </a:r>
            <a:r>
              <a:rPr spc="-800" dirty="0"/>
              <a:t>A</a:t>
            </a:r>
            <a:r>
              <a:rPr spc="-240" dirty="0"/>
              <a:t>u</a:t>
            </a:r>
            <a:r>
              <a:rPr spc="-280" dirty="0"/>
              <a:t>d</a:t>
            </a:r>
            <a:r>
              <a:rPr spc="-190" dirty="0"/>
              <a:t>i</a:t>
            </a:r>
            <a:r>
              <a:rPr spc="-100" dirty="0"/>
              <a:t>t</a:t>
            </a:r>
            <a:r>
              <a:rPr spc="-140" dirty="0"/>
              <a:t> </a:t>
            </a:r>
            <a:r>
              <a:rPr spc="-500" dirty="0"/>
              <a:t>V</a:t>
            </a:r>
            <a:r>
              <a:rPr spc="-380" dirty="0"/>
              <a:t>s</a:t>
            </a:r>
            <a:r>
              <a:rPr spc="-110" dirty="0"/>
              <a:t>. I</a:t>
            </a:r>
            <a:r>
              <a:rPr spc="-240" dirty="0"/>
              <a:t>n</a:t>
            </a:r>
            <a:r>
              <a:rPr spc="-280" dirty="0"/>
              <a:t>d</a:t>
            </a:r>
            <a:r>
              <a:rPr spc="-145" dirty="0"/>
              <a:t>e</a:t>
            </a:r>
            <a:r>
              <a:rPr spc="-280" dirty="0"/>
              <a:t>p</a:t>
            </a:r>
            <a:r>
              <a:rPr spc="-145" dirty="0"/>
              <a:t>e</a:t>
            </a:r>
            <a:r>
              <a:rPr spc="-280" dirty="0"/>
              <a:t>nd</a:t>
            </a:r>
            <a:r>
              <a:rPr spc="-145" dirty="0"/>
              <a:t>e</a:t>
            </a:r>
            <a:r>
              <a:rPr spc="-280" dirty="0"/>
              <a:t>n</a:t>
            </a:r>
            <a:r>
              <a:rPr spc="-100" dirty="0"/>
              <a:t>t</a:t>
            </a:r>
            <a:r>
              <a:rPr spc="-140" dirty="0"/>
              <a:t> </a:t>
            </a:r>
            <a:r>
              <a:rPr spc="-800" dirty="0"/>
              <a:t>A</a:t>
            </a:r>
            <a:r>
              <a:rPr spc="-240" dirty="0"/>
              <a:t>u</a:t>
            </a:r>
            <a:r>
              <a:rPr spc="-280" dirty="0"/>
              <a:t>d</a:t>
            </a:r>
            <a:r>
              <a:rPr spc="-190" dirty="0"/>
              <a:t>i</a:t>
            </a:r>
            <a:r>
              <a:rPr spc="-100" dirty="0"/>
              <a:t>t</a:t>
            </a:r>
          </a:p>
        </p:txBody>
      </p:sp>
      <p:sp>
        <p:nvSpPr>
          <p:cNvPr id="3" name="object 3"/>
          <p:cNvSpPr/>
          <p:nvPr/>
        </p:nvSpPr>
        <p:spPr>
          <a:xfrm>
            <a:off x="1351787" y="557784"/>
            <a:ext cx="7607934" cy="24765"/>
          </a:xfrm>
          <a:custGeom>
            <a:avLst/>
            <a:gdLst/>
            <a:ahLst/>
            <a:cxnLst/>
            <a:rect l="l" t="t" r="r" b="b"/>
            <a:pathLst>
              <a:path w="7607934" h="24765">
                <a:moveTo>
                  <a:pt x="7607808" y="24383"/>
                </a:moveTo>
                <a:lnTo>
                  <a:pt x="0" y="24383"/>
                </a:lnTo>
                <a:lnTo>
                  <a:pt x="0" y="0"/>
                </a:lnTo>
                <a:lnTo>
                  <a:pt x="7607808" y="0"/>
                </a:lnTo>
                <a:lnTo>
                  <a:pt x="7607808" y="24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19072" y="1101852"/>
            <a:ext cx="2011680" cy="17145"/>
          </a:xfrm>
          <a:custGeom>
            <a:avLst/>
            <a:gdLst/>
            <a:ahLst/>
            <a:cxnLst/>
            <a:rect l="l" t="t" r="r" b="b"/>
            <a:pathLst>
              <a:path w="2011679" h="17144">
                <a:moveTo>
                  <a:pt x="2011679" y="16764"/>
                </a:moveTo>
                <a:lnTo>
                  <a:pt x="0" y="16764"/>
                </a:lnTo>
                <a:lnTo>
                  <a:pt x="0" y="0"/>
                </a:lnTo>
                <a:lnTo>
                  <a:pt x="2011679" y="0"/>
                </a:lnTo>
                <a:lnTo>
                  <a:pt x="2011679" y="16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84976" y="1185672"/>
            <a:ext cx="2603500" cy="17145"/>
          </a:xfrm>
          <a:custGeom>
            <a:avLst/>
            <a:gdLst/>
            <a:ahLst/>
            <a:cxnLst/>
            <a:rect l="l" t="t" r="r" b="b"/>
            <a:pathLst>
              <a:path w="2603500" h="17144">
                <a:moveTo>
                  <a:pt x="2602991" y="16763"/>
                </a:moveTo>
                <a:lnTo>
                  <a:pt x="0" y="16763"/>
                </a:lnTo>
                <a:lnTo>
                  <a:pt x="0" y="0"/>
                </a:lnTo>
                <a:lnTo>
                  <a:pt x="2602991" y="0"/>
                </a:lnTo>
                <a:lnTo>
                  <a:pt x="2602991" y="167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7" name="object 7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39389" y="671029"/>
            <a:ext cx="4684395" cy="559435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R="33020" algn="ctr">
              <a:lnSpc>
                <a:spcPct val="100000"/>
              </a:lnSpc>
              <a:spcBef>
                <a:spcPts val="535"/>
              </a:spcBef>
            </a:pPr>
            <a:r>
              <a:rPr sz="2650" b="1" spc="-80" dirty="0">
                <a:latin typeface="Arial"/>
                <a:cs typeface="Arial"/>
              </a:rPr>
              <a:t>I</a:t>
            </a:r>
            <a:r>
              <a:rPr sz="2650" b="1" spc="-170" dirty="0">
                <a:latin typeface="Arial"/>
                <a:cs typeface="Arial"/>
              </a:rPr>
              <a:t>n</a:t>
            </a:r>
            <a:r>
              <a:rPr sz="2650" b="1" spc="-100" dirty="0">
                <a:latin typeface="Arial"/>
                <a:cs typeface="Arial"/>
              </a:rPr>
              <a:t>t</a:t>
            </a:r>
            <a:r>
              <a:rPr sz="2650" b="1" spc="-105" dirty="0">
                <a:latin typeface="Arial"/>
                <a:cs typeface="Arial"/>
              </a:rPr>
              <a:t>e</a:t>
            </a:r>
            <a:r>
              <a:rPr sz="2650" b="1" spc="-165" dirty="0">
                <a:latin typeface="Arial"/>
                <a:cs typeface="Arial"/>
              </a:rPr>
              <a:t>r</a:t>
            </a:r>
            <a:r>
              <a:rPr sz="2650" b="1" spc="-200" dirty="0">
                <a:latin typeface="Arial"/>
                <a:cs typeface="Arial"/>
              </a:rPr>
              <a:t>n</a:t>
            </a:r>
            <a:r>
              <a:rPr sz="2650" b="1" spc="-105" dirty="0">
                <a:latin typeface="Arial"/>
                <a:cs typeface="Arial"/>
              </a:rPr>
              <a:t>a</a:t>
            </a:r>
            <a:r>
              <a:rPr sz="2650" b="1" spc="-130" dirty="0">
                <a:latin typeface="Arial"/>
                <a:cs typeface="Arial"/>
              </a:rPr>
              <a:t>l</a:t>
            </a:r>
            <a:r>
              <a:rPr sz="2650" b="1" spc="-105" dirty="0">
                <a:latin typeface="Arial"/>
                <a:cs typeface="Arial"/>
              </a:rPr>
              <a:t> </a:t>
            </a:r>
            <a:r>
              <a:rPr sz="2650" b="1" spc="-545" dirty="0">
                <a:latin typeface="Arial"/>
                <a:cs typeface="Arial"/>
              </a:rPr>
              <a:t>A</a:t>
            </a:r>
            <a:r>
              <a:rPr sz="2650" b="1" spc="-170" dirty="0">
                <a:latin typeface="Arial"/>
                <a:cs typeface="Arial"/>
              </a:rPr>
              <a:t>u</a:t>
            </a:r>
            <a:r>
              <a:rPr sz="2650" b="1" spc="-200" dirty="0">
                <a:latin typeface="Arial"/>
                <a:cs typeface="Arial"/>
              </a:rPr>
              <a:t>d</a:t>
            </a:r>
            <a:r>
              <a:rPr sz="2650" b="1" spc="-135" dirty="0">
                <a:latin typeface="Arial"/>
                <a:cs typeface="Arial"/>
              </a:rPr>
              <a:t>i</a:t>
            </a:r>
            <a:r>
              <a:rPr sz="2650" b="1" spc="-75" dirty="0">
                <a:latin typeface="Arial"/>
                <a:cs typeface="Arial"/>
              </a:rPr>
              <a:t>t</a:t>
            </a:r>
            <a:endParaRPr sz="2650">
              <a:latin typeface="Arial"/>
              <a:cs typeface="Arial"/>
            </a:endParaRPr>
          </a:p>
          <a:p>
            <a:pPr marL="314325" marR="6985" indent="-302260" algn="just">
              <a:lnSpc>
                <a:spcPts val="2380"/>
              </a:lnSpc>
              <a:spcBef>
                <a:spcPts val="665"/>
              </a:spcBef>
              <a:buClr>
                <a:srgbClr val="D34816"/>
              </a:buClr>
              <a:buSzPct val="84090"/>
              <a:buChar char="●"/>
              <a:tabLst>
                <a:tab pos="314960" algn="l"/>
              </a:tabLst>
            </a:pPr>
            <a:r>
              <a:rPr sz="2200" spc="-75" dirty="0">
                <a:latin typeface="Times New Roman"/>
                <a:cs typeface="Times New Roman"/>
              </a:rPr>
              <a:t>Internal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audit</a:t>
            </a:r>
            <a:r>
              <a:rPr sz="2200" spc="-90" dirty="0">
                <a:latin typeface="Times New Roman"/>
                <a:cs typeface="Times New Roman"/>
              </a:rPr>
              <a:t> </a:t>
            </a:r>
            <a:r>
              <a:rPr sz="2200" spc="-140" dirty="0">
                <a:latin typeface="Times New Roman"/>
                <a:cs typeface="Times New Roman"/>
              </a:rPr>
              <a:t>is</a:t>
            </a:r>
            <a:r>
              <a:rPr sz="2200" spc="-13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conducted</a:t>
            </a:r>
            <a:r>
              <a:rPr sz="2200" spc="-85" dirty="0">
                <a:latin typeface="Times New Roman"/>
                <a:cs typeface="Times New Roman"/>
              </a:rPr>
              <a:t> </a:t>
            </a:r>
            <a:r>
              <a:rPr sz="2200" spc="-175" dirty="0">
                <a:latin typeface="Times New Roman"/>
                <a:cs typeface="Times New Roman"/>
              </a:rPr>
              <a:t>by</a:t>
            </a:r>
            <a:r>
              <a:rPr sz="2200" spc="-170" dirty="0">
                <a:latin typeface="Times New Roman"/>
                <a:cs typeface="Times New Roman"/>
              </a:rPr>
              <a:t> </a:t>
            </a:r>
            <a:r>
              <a:rPr sz="2200" spc="-70" dirty="0">
                <a:latin typeface="Times New Roman"/>
                <a:cs typeface="Times New Roman"/>
              </a:rPr>
              <a:t>the 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105" dirty="0">
                <a:latin typeface="Times New Roman"/>
                <a:cs typeface="Times New Roman"/>
              </a:rPr>
              <a:t>e</a:t>
            </a:r>
            <a:r>
              <a:rPr sz="2200" spc="-114" dirty="0">
                <a:latin typeface="Times New Roman"/>
                <a:cs typeface="Times New Roman"/>
              </a:rPr>
              <a:t>mp</a:t>
            </a:r>
            <a:r>
              <a:rPr sz="2200" spc="-65" dirty="0">
                <a:latin typeface="Times New Roman"/>
                <a:cs typeface="Times New Roman"/>
              </a:rPr>
              <a:t>l</a:t>
            </a:r>
            <a:r>
              <a:rPr sz="2200" spc="-160" dirty="0">
                <a:latin typeface="Times New Roman"/>
                <a:cs typeface="Times New Roman"/>
              </a:rPr>
              <a:t>o</a:t>
            </a:r>
            <a:r>
              <a:rPr sz="2200" spc="-225" dirty="0">
                <a:latin typeface="Times New Roman"/>
                <a:cs typeface="Times New Roman"/>
              </a:rPr>
              <a:t>y</a:t>
            </a:r>
            <a:r>
              <a:rPr sz="2200" spc="-105" dirty="0">
                <a:latin typeface="Times New Roman"/>
                <a:cs typeface="Times New Roman"/>
              </a:rPr>
              <a:t>ee</a:t>
            </a:r>
            <a:r>
              <a:rPr sz="2200" spc="-170" dirty="0">
                <a:latin typeface="Times New Roman"/>
                <a:cs typeface="Times New Roman"/>
              </a:rPr>
              <a:t>s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o</a:t>
            </a:r>
            <a:r>
              <a:rPr sz="2200" spc="-165" dirty="0">
                <a:latin typeface="Times New Roman"/>
                <a:cs typeface="Times New Roman"/>
              </a:rPr>
              <a:t>f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</a:t>
            </a:r>
            <a:r>
              <a:rPr sz="2200" spc="-140" dirty="0">
                <a:latin typeface="Times New Roman"/>
                <a:cs typeface="Times New Roman"/>
              </a:rPr>
              <a:t>h</a:t>
            </a:r>
            <a:r>
              <a:rPr sz="2200" spc="-90" dirty="0">
                <a:latin typeface="Times New Roman"/>
                <a:cs typeface="Times New Roman"/>
              </a:rPr>
              <a:t>e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140" dirty="0">
                <a:latin typeface="Times New Roman"/>
                <a:cs typeface="Times New Roman"/>
              </a:rPr>
              <a:t>b</a:t>
            </a:r>
            <a:r>
              <a:rPr sz="2200" spc="-95" dirty="0">
                <a:latin typeface="Times New Roman"/>
                <a:cs typeface="Times New Roman"/>
              </a:rPr>
              <a:t>u</a:t>
            </a:r>
            <a:r>
              <a:rPr sz="2200" spc="-180" dirty="0">
                <a:latin typeface="Times New Roman"/>
                <a:cs typeface="Times New Roman"/>
              </a:rPr>
              <a:t>s</a:t>
            </a:r>
            <a:r>
              <a:rPr sz="2200" spc="-110" dirty="0">
                <a:latin typeface="Times New Roman"/>
                <a:cs typeface="Times New Roman"/>
              </a:rPr>
              <a:t>i</a:t>
            </a:r>
            <a:r>
              <a:rPr sz="2200" spc="-95" dirty="0">
                <a:latin typeface="Times New Roman"/>
                <a:cs typeface="Times New Roman"/>
              </a:rPr>
              <a:t>n</a:t>
            </a:r>
            <a:r>
              <a:rPr sz="2200" spc="-105" dirty="0">
                <a:latin typeface="Times New Roman"/>
                <a:cs typeface="Times New Roman"/>
              </a:rPr>
              <a:t>e</a:t>
            </a:r>
            <a:r>
              <a:rPr sz="2200" spc="-180" dirty="0">
                <a:latin typeface="Times New Roman"/>
                <a:cs typeface="Times New Roman"/>
              </a:rPr>
              <a:t>s</a:t>
            </a:r>
            <a:r>
              <a:rPr sz="2200" spc="-170" dirty="0">
                <a:latin typeface="Times New Roman"/>
                <a:cs typeface="Times New Roman"/>
              </a:rPr>
              <a:t>s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-110" dirty="0">
                <a:latin typeface="Times New Roman"/>
                <a:cs typeface="Times New Roman"/>
              </a:rPr>
              <a:t>i</a:t>
            </a:r>
            <a:r>
              <a:rPr sz="2200" spc="25" dirty="0">
                <a:latin typeface="Times New Roman"/>
                <a:cs typeface="Times New Roman"/>
              </a:rPr>
              <a:t>t</a:t>
            </a:r>
            <a:r>
              <a:rPr sz="2200" spc="-180" dirty="0">
                <a:latin typeface="Times New Roman"/>
                <a:cs typeface="Times New Roman"/>
              </a:rPr>
              <a:t>s</a:t>
            </a:r>
            <a:r>
              <a:rPr sz="2200" spc="-85" dirty="0">
                <a:latin typeface="Times New Roman"/>
                <a:cs typeface="Times New Roman"/>
              </a:rPr>
              <a:t>e</a:t>
            </a:r>
            <a:r>
              <a:rPr sz="2200" spc="-90" dirty="0">
                <a:latin typeface="Times New Roman"/>
                <a:cs typeface="Times New Roman"/>
              </a:rPr>
              <a:t>l</a:t>
            </a:r>
            <a:r>
              <a:rPr sz="2200" spc="-165" dirty="0">
                <a:latin typeface="Times New Roman"/>
                <a:cs typeface="Times New Roman"/>
              </a:rPr>
              <a:t>f</a:t>
            </a:r>
            <a:r>
              <a:rPr sz="2200" spc="9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314325" marR="8255" indent="-302260" algn="just">
              <a:lnSpc>
                <a:spcPts val="2380"/>
              </a:lnSpc>
              <a:spcBef>
                <a:spcPts val="650"/>
              </a:spcBef>
              <a:buClr>
                <a:srgbClr val="D34816"/>
              </a:buClr>
              <a:buSzPct val="84090"/>
              <a:buChar char="●"/>
              <a:tabLst>
                <a:tab pos="314960" algn="l"/>
              </a:tabLst>
            </a:pPr>
            <a:r>
              <a:rPr sz="2200" spc="-70" dirty="0">
                <a:latin typeface="Times New Roman"/>
                <a:cs typeface="Times New Roman"/>
              </a:rPr>
              <a:t>It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105" dirty="0">
                <a:latin typeface="Times New Roman"/>
                <a:cs typeface="Times New Roman"/>
              </a:rPr>
              <a:t>serves</a:t>
            </a:r>
            <a:r>
              <a:rPr sz="2200" spc="-100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primarily</a:t>
            </a:r>
            <a:r>
              <a:rPr sz="2200" spc="-85" dirty="0">
                <a:latin typeface="Times New Roman"/>
                <a:cs typeface="Times New Roman"/>
              </a:rPr>
              <a:t> </a:t>
            </a:r>
            <a:r>
              <a:rPr sz="2200" spc="-70" dirty="0">
                <a:latin typeface="Times New Roman"/>
                <a:cs typeface="Times New Roman"/>
              </a:rPr>
              <a:t>the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110" dirty="0">
                <a:latin typeface="Times New Roman"/>
                <a:cs typeface="Times New Roman"/>
              </a:rPr>
              <a:t>needs</a:t>
            </a:r>
            <a:r>
              <a:rPr sz="2200" spc="-105" dirty="0">
                <a:latin typeface="Times New Roman"/>
                <a:cs typeface="Times New Roman"/>
              </a:rPr>
              <a:t> </a:t>
            </a:r>
            <a:r>
              <a:rPr sz="2200" spc="-140" dirty="0">
                <a:latin typeface="Times New Roman"/>
                <a:cs typeface="Times New Roman"/>
              </a:rPr>
              <a:t>of </a:t>
            </a:r>
            <a:r>
              <a:rPr sz="2200" spc="-135" dirty="0">
                <a:latin typeface="Times New Roman"/>
                <a:cs typeface="Times New Roman"/>
              </a:rPr>
              <a:t> </a:t>
            </a:r>
            <a:r>
              <a:rPr sz="2200" spc="-100" dirty="0">
                <a:latin typeface="Times New Roman"/>
                <a:cs typeface="Times New Roman"/>
              </a:rPr>
              <a:t>management.</a:t>
            </a:r>
            <a:endParaRPr sz="2200">
              <a:latin typeface="Times New Roman"/>
              <a:cs typeface="Times New Roman"/>
            </a:endParaRPr>
          </a:p>
          <a:p>
            <a:pPr marL="314325" marR="6350" indent="-302260" algn="just">
              <a:lnSpc>
                <a:spcPts val="2380"/>
              </a:lnSpc>
              <a:spcBef>
                <a:spcPts val="655"/>
              </a:spcBef>
              <a:buClr>
                <a:srgbClr val="D34816"/>
              </a:buClr>
              <a:buSzPct val="84090"/>
              <a:buChar char="●"/>
              <a:tabLst>
                <a:tab pos="314960" algn="l"/>
              </a:tabLst>
            </a:pPr>
            <a:r>
              <a:rPr sz="2200" spc="-70" dirty="0">
                <a:latin typeface="Times New Roman"/>
                <a:cs typeface="Times New Roman"/>
              </a:rPr>
              <a:t>It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130" dirty="0">
                <a:latin typeface="Times New Roman"/>
                <a:cs typeface="Times New Roman"/>
              </a:rPr>
              <a:t>is</a:t>
            </a:r>
            <a:r>
              <a:rPr sz="2200" spc="-125" dirty="0">
                <a:latin typeface="Times New Roman"/>
                <a:cs typeface="Times New Roman"/>
              </a:rPr>
              <a:t> </a:t>
            </a:r>
            <a:r>
              <a:rPr sz="2200" spc="-120" dirty="0">
                <a:latin typeface="Times New Roman"/>
                <a:cs typeface="Times New Roman"/>
              </a:rPr>
              <a:t>aimed</a:t>
            </a:r>
            <a:r>
              <a:rPr sz="2200" spc="-114" dirty="0">
                <a:latin typeface="Times New Roman"/>
                <a:cs typeface="Times New Roman"/>
              </a:rPr>
              <a:t> </a:t>
            </a:r>
            <a:r>
              <a:rPr sz="2200" spc="-80" dirty="0">
                <a:latin typeface="Times New Roman"/>
                <a:cs typeface="Times New Roman"/>
              </a:rPr>
              <a:t>at</a:t>
            </a:r>
            <a:r>
              <a:rPr sz="2200" spc="-75" dirty="0">
                <a:latin typeface="Times New Roman"/>
                <a:cs typeface="Times New Roman"/>
              </a:rPr>
              <a:t> </a:t>
            </a:r>
            <a:r>
              <a:rPr sz="2200" spc="-125" dirty="0">
                <a:latin typeface="Times New Roman"/>
                <a:cs typeface="Times New Roman"/>
              </a:rPr>
              <a:t>improving</a:t>
            </a:r>
            <a:r>
              <a:rPr sz="2200" spc="-120" dirty="0">
                <a:latin typeface="Times New Roman"/>
                <a:cs typeface="Times New Roman"/>
              </a:rPr>
              <a:t> and</a:t>
            </a:r>
            <a:r>
              <a:rPr sz="2200" spc="310" dirty="0">
                <a:latin typeface="Times New Roman"/>
                <a:cs typeface="Times New Roman"/>
              </a:rPr>
              <a:t> </a:t>
            </a:r>
            <a:r>
              <a:rPr sz="2200" spc="-135" dirty="0">
                <a:latin typeface="Times New Roman"/>
                <a:cs typeface="Times New Roman"/>
              </a:rPr>
              <a:t>complying </a:t>
            </a:r>
            <a:r>
              <a:rPr sz="2200" spc="-130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with</a:t>
            </a:r>
            <a:r>
              <a:rPr sz="2200" spc="-85" dirty="0">
                <a:latin typeface="Times New Roman"/>
                <a:cs typeface="Times New Roman"/>
              </a:rPr>
              <a:t> </a:t>
            </a:r>
            <a:r>
              <a:rPr sz="2200" spc="-70" dirty="0">
                <a:latin typeface="Times New Roman"/>
                <a:cs typeface="Times New Roman"/>
              </a:rPr>
              <a:t>the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114" dirty="0">
                <a:latin typeface="Times New Roman"/>
                <a:cs typeface="Times New Roman"/>
              </a:rPr>
              <a:t>established</a:t>
            </a:r>
            <a:r>
              <a:rPr sz="2200" spc="-110" dirty="0">
                <a:latin typeface="Times New Roman"/>
                <a:cs typeface="Times New Roman"/>
              </a:rPr>
              <a:t> </a:t>
            </a:r>
            <a:r>
              <a:rPr sz="2200" spc="-114" dirty="0">
                <a:latin typeface="Times New Roman"/>
                <a:cs typeface="Times New Roman"/>
              </a:rPr>
              <a:t>policies</a:t>
            </a:r>
            <a:r>
              <a:rPr sz="2200" spc="-110" dirty="0">
                <a:latin typeface="Times New Roman"/>
                <a:cs typeface="Times New Roman"/>
              </a:rPr>
              <a:t> </a:t>
            </a:r>
            <a:r>
              <a:rPr sz="2200" spc="-125" dirty="0">
                <a:latin typeface="Times New Roman"/>
                <a:cs typeface="Times New Roman"/>
              </a:rPr>
              <a:t>and </a:t>
            </a:r>
            <a:r>
              <a:rPr sz="2200" spc="-120" dirty="0">
                <a:latin typeface="Times New Roman"/>
                <a:cs typeface="Times New Roman"/>
              </a:rPr>
              <a:t> </a:t>
            </a:r>
            <a:r>
              <a:rPr sz="2200" spc="-80" dirty="0">
                <a:latin typeface="Times New Roman"/>
                <a:cs typeface="Times New Roman"/>
              </a:rPr>
              <a:t>procedures.</a:t>
            </a:r>
            <a:endParaRPr sz="2200">
              <a:latin typeface="Times New Roman"/>
              <a:cs typeface="Times New Roman"/>
            </a:endParaRPr>
          </a:p>
          <a:p>
            <a:pPr marL="314325" marR="6985" indent="-302260" algn="just">
              <a:lnSpc>
                <a:spcPts val="2380"/>
              </a:lnSpc>
              <a:spcBef>
                <a:spcPts val="645"/>
              </a:spcBef>
              <a:buClr>
                <a:srgbClr val="D34816"/>
              </a:buClr>
              <a:buSzPct val="84090"/>
              <a:buChar char="●"/>
              <a:tabLst>
                <a:tab pos="314960" algn="l"/>
              </a:tabLst>
            </a:pPr>
            <a:r>
              <a:rPr sz="2200" spc="-114" dirty="0">
                <a:latin typeface="Times New Roman"/>
                <a:cs typeface="Times New Roman"/>
              </a:rPr>
              <a:t>The </a:t>
            </a:r>
            <a:r>
              <a:rPr sz="2200" spc="-105" dirty="0">
                <a:latin typeface="Times New Roman"/>
                <a:cs typeface="Times New Roman"/>
              </a:rPr>
              <a:t>work </a:t>
            </a:r>
            <a:r>
              <a:rPr sz="2200" spc="-140" dirty="0">
                <a:latin typeface="Times New Roman"/>
                <a:cs typeface="Times New Roman"/>
              </a:rPr>
              <a:t>is </a:t>
            </a:r>
            <a:r>
              <a:rPr sz="2200" spc="-95" dirty="0">
                <a:latin typeface="Times New Roman"/>
                <a:cs typeface="Times New Roman"/>
              </a:rPr>
              <a:t>done </a:t>
            </a:r>
            <a:r>
              <a:rPr sz="2200" spc="-90" dirty="0">
                <a:latin typeface="Times New Roman"/>
                <a:cs typeface="Times New Roman"/>
              </a:rPr>
              <a:t>primarily </a:t>
            </a:r>
            <a:r>
              <a:rPr sz="2200" spc="-105" dirty="0">
                <a:latin typeface="Times New Roman"/>
                <a:cs typeface="Times New Roman"/>
              </a:rPr>
              <a:t>in </a:t>
            </a:r>
            <a:r>
              <a:rPr sz="2200" spc="-70" dirty="0">
                <a:latin typeface="Times New Roman"/>
                <a:cs typeface="Times New Roman"/>
              </a:rPr>
              <a:t>the </a:t>
            </a:r>
            <a:r>
              <a:rPr sz="2200" spc="-100" dirty="0">
                <a:latin typeface="Times New Roman"/>
                <a:cs typeface="Times New Roman"/>
              </a:rPr>
              <a:t>light </a:t>
            </a:r>
            <a:r>
              <a:rPr sz="2200" spc="-130" dirty="0">
                <a:latin typeface="Times New Roman"/>
                <a:cs typeface="Times New Roman"/>
              </a:rPr>
              <a:t>of </a:t>
            </a:r>
            <a:r>
              <a:rPr sz="2200" spc="-125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op</a:t>
            </a:r>
            <a:r>
              <a:rPr sz="2200" spc="-105" dirty="0">
                <a:latin typeface="Times New Roman"/>
                <a:cs typeface="Times New Roman"/>
              </a:rPr>
              <a:t>e</a:t>
            </a:r>
            <a:r>
              <a:rPr sz="2200" spc="30" dirty="0">
                <a:latin typeface="Times New Roman"/>
                <a:cs typeface="Times New Roman"/>
              </a:rPr>
              <a:t>r</a:t>
            </a:r>
            <a:r>
              <a:rPr sz="2200" spc="-210" dirty="0">
                <a:latin typeface="Times New Roman"/>
                <a:cs typeface="Times New Roman"/>
              </a:rPr>
              <a:t>a</a:t>
            </a:r>
            <a:r>
              <a:rPr sz="2200" spc="25" dirty="0">
                <a:latin typeface="Times New Roman"/>
                <a:cs typeface="Times New Roman"/>
              </a:rPr>
              <a:t>t</a:t>
            </a:r>
            <a:r>
              <a:rPr sz="2200" spc="-110" dirty="0">
                <a:latin typeface="Times New Roman"/>
                <a:cs typeface="Times New Roman"/>
              </a:rPr>
              <a:t>i</a:t>
            </a:r>
            <a:r>
              <a:rPr sz="2200" spc="-95" dirty="0">
                <a:latin typeface="Times New Roman"/>
                <a:cs typeface="Times New Roman"/>
              </a:rPr>
              <a:t>n</a:t>
            </a:r>
            <a:r>
              <a:rPr sz="2200" spc="-185" dirty="0">
                <a:latin typeface="Times New Roman"/>
                <a:cs typeface="Times New Roman"/>
              </a:rPr>
              <a:t>g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165" dirty="0">
                <a:latin typeface="Times New Roman"/>
                <a:cs typeface="Times New Roman"/>
              </a:rPr>
              <a:t>f</a:t>
            </a:r>
            <a:r>
              <a:rPr sz="2200" spc="-95" dirty="0">
                <a:latin typeface="Times New Roman"/>
                <a:cs typeface="Times New Roman"/>
              </a:rPr>
              <a:t>un</a:t>
            </a:r>
            <a:r>
              <a:rPr sz="2200" spc="-150" dirty="0">
                <a:latin typeface="Times New Roman"/>
                <a:cs typeface="Times New Roman"/>
              </a:rPr>
              <a:t>c</a:t>
            </a:r>
            <a:r>
              <a:rPr sz="2200" spc="25" dirty="0">
                <a:latin typeface="Times New Roman"/>
                <a:cs typeface="Times New Roman"/>
              </a:rPr>
              <a:t>t</a:t>
            </a:r>
            <a:r>
              <a:rPr sz="2200" spc="-110" dirty="0">
                <a:latin typeface="Times New Roman"/>
                <a:cs typeface="Times New Roman"/>
              </a:rPr>
              <a:t>i</a:t>
            </a:r>
            <a:r>
              <a:rPr sz="2200" spc="-95" dirty="0">
                <a:latin typeface="Times New Roman"/>
                <a:cs typeface="Times New Roman"/>
              </a:rPr>
              <a:t>on</a:t>
            </a:r>
            <a:r>
              <a:rPr sz="2200" spc="-225" dirty="0">
                <a:latin typeface="Times New Roman"/>
                <a:cs typeface="Times New Roman"/>
              </a:rPr>
              <a:t>s</a:t>
            </a:r>
            <a:r>
              <a:rPr sz="2200" spc="9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314325" marR="5080" indent="-302260" algn="just">
              <a:lnSpc>
                <a:spcPts val="2380"/>
              </a:lnSpc>
              <a:spcBef>
                <a:spcPts val="655"/>
              </a:spcBef>
              <a:buClr>
                <a:srgbClr val="D34816"/>
              </a:buClr>
              <a:buSzPct val="84090"/>
              <a:buChar char="●"/>
              <a:tabLst>
                <a:tab pos="314960" algn="l"/>
              </a:tabLst>
            </a:pPr>
            <a:r>
              <a:rPr sz="2200" spc="-114" dirty="0">
                <a:latin typeface="Times New Roman"/>
                <a:cs typeface="Times New Roman"/>
              </a:rPr>
              <a:t>The </a:t>
            </a:r>
            <a:r>
              <a:rPr sz="2200" spc="-125" dirty="0">
                <a:latin typeface="Times New Roman"/>
                <a:cs typeface="Times New Roman"/>
              </a:rPr>
              <a:t>main </a:t>
            </a:r>
            <a:r>
              <a:rPr sz="2200" spc="-80" dirty="0">
                <a:latin typeface="Times New Roman"/>
                <a:cs typeface="Times New Roman"/>
              </a:rPr>
              <a:t>concern </a:t>
            </a:r>
            <a:r>
              <a:rPr sz="2200" spc="-130" dirty="0">
                <a:latin typeface="Times New Roman"/>
                <a:cs typeface="Times New Roman"/>
              </a:rPr>
              <a:t>of </a:t>
            </a:r>
            <a:r>
              <a:rPr sz="2200" spc="-145" dirty="0">
                <a:latin typeface="Times New Roman"/>
                <a:cs typeface="Times New Roman"/>
              </a:rPr>
              <a:t>an </a:t>
            </a:r>
            <a:r>
              <a:rPr sz="2200" spc="-70" dirty="0">
                <a:latin typeface="Times New Roman"/>
                <a:cs typeface="Times New Roman"/>
              </a:rPr>
              <a:t>internal </a:t>
            </a:r>
            <a:r>
              <a:rPr sz="2200" spc="-80" dirty="0">
                <a:latin typeface="Times New Roman"/>
                <a:cs typeface="Times New Roman"/>
              </a:rPr>
              <a:t>auditor </a:t>
            </a:r>
            <a:r>
              <a:rPr sz="2200" spc="-140" dirty="0">
                <a:latin typeface="Times New Roman"/>
                <a:cs typeface="Times New Roman"/>
              </a:rPr>
              <a:t>is </a:t>
            </a:r>
            <a:r>
              <a:rPr sz="2200" spc="-135" dirty="0">
                <a:latin typeface="Times New Roman"/>
                <a:cs typeface="Times New Roman"/>
              </a:rPr>
              <a:t> </a:t>
            </a:r>
            <a:r>
              <a:rPr sz="2200" spc="-120" dirty="0">
                <a:latin typeface="Times New Roman"/>
                <a:cs typeface="Times New Roman"/>
              </a:rPr>
              <a:t>w</a:t>
            </a:r>
            <a:r>
              <a:rPr sz="2200" spc="-110" dirty="0">
                <a:latin typeface="Times New Roman"/>
                <a:cs typeface="Times New Roman"/>
              </a:rPr>
              <a:t>i</a:t>
            </a:r>
            <a:r>
              <a:rPr sz="2200" spc="25" dirty="0">
                <a:latin typeface="Times New Roman"/>
                <a:cs typeface="Times New Roman"/>
              </a:rPr>
              <a:t>t</a:t>
            </a:r>
            <a:r>
              <a:rPr sz="2200" spc="-140" dirty="0">
                <a:latin typeface="Times New Roman"/>
                <a:cs typeface="Times New Roman"/>
              </a:rPr>
              <a:t>h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25" dirty="0">
                <a:latin typeface="Times New Roman"/>
                <a:cs typeface="Times New Roman"/>
              </a:rPr>
              <a:t>t</a:t>
            </a:r>
            <a:r>
              <a:rPr sz="2200" spc="-140" dirty="0">
                <a:latin typeface="Times New Roman"/>
                <a:cs typeface="Times New Roman"/>
              </a:rPr>
              <a:t>h</a:t>
            </a:r>
            <a:r>
              <a:rPr sz="2200" spc="-90" dirty="0">
                <a:latin typeface="Times New Roman"/>
                <a:cs typeface="Times New Roman"/>
              </a:rPr>
              <a:t>e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p</a:t>
            </a:r>
            <a:r>
              <a:rPr sz="2200" spc="-15" dirty="0">
                <a:latin typeface="Times New Roman"/>
                <a:cs typeface="Times New Roman"/>
              </a:rPr>
              <a:t>r</a:t>
            </a:r>
            <a:r>
              <a:rPr sz="2200" spc="-125" dirty="0">
                <a:latin typeface="Times New Roman"/>
                <a:cs typeface="Times New Roman"/>
              </a:rPr>
              <a:t>e</a:t>
            </a:r>
            <a:r>
              <a:rPr sz="2200" spc="-245" dirty="0">
                <a:latin typeface="Times New Roman"/>
                <a:cs typeface="Times New Roman"/>
              </a:rPr>
              <a:t>v</a:t>
            </a:r>
            <a:r>
              <a:rPr sz="2200" spc="-85" dirty="0">
                <a:latin typeface="Times New Roman"/>
                <a:cs typeface="Times New Roman"/>
              </a:rPr>
              <a:t>e</a:t>
            </a:r>
            <a:r>
              <a:rPr sz="2200" spc="-95" dirty="0">
                <a:latin typeface="Times New Roman"/>
                <a:cs typeface="Times New Roman"/>
              </a:rPr>
              <a:t>n</a:t>
            </a:r>
            <a:r>
              <a:rPr sz="2200" spc="25" dirty="0">
                <a:latin typeface="Times New Roman"/>
                <a:cs typeface="Times New Roman"/>
              </a:rPr>
              <a:t>t</a:t>
            </a:r>
            <a:r>
              <a:rPr sz="2200" spc="-130" dirty="0">
                <a:latin typeface="Times New Roman"/>
                <a:cs typeface="Times New Roman"/>
              </a:rPr>
              <a:t>i</a:t>
            </a:r>
            <a:r>
              <a:rPr sz="2200" spc="-95" dirty="0">
                <a:latin typeface="Times New Roman"/>
                <a:cs typeface="Times New Roman"/>
              </a:rPr>
              <a:t>on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165" dirty="0">
                <a:latin typeface="Times New Roman"/>
                <a:cs typeface="Times New Roman"/>
              </a:rPr>
              <a:t>a</a:t>
            </a:r>
            <a:r>
              <a:rPr sz="2200" spc="-95" dirty="0">
                <a:latin typeface="Times New Roman"/>
                <a:cs typeface="Times New Roman"/>
              </a:rPr>
              <a:t>nd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114" dirty="0">
                <a:latin typeface="Times New Roman"/>
                <a:cs typeface="Times New Roman"/>
              </a:rPr>
              <a:t>d</a:t>
            </a:r>
            <a:r>
              <a:rPr sz="2200" spc="-85" dirty="0">
                <a:latin typeface="Times New Roman"/>
                <a:cs typeface="Times New Roman"/>
              </a:rPr>
              <a:t>e</a:t>
            </a:r>
            <a:r>
              <a:rPr sz="2200" spc="25" dirty="0">
                <a:latin typeface="Times New Roman"/>
                <a:cs typeface="Times New Roman"/>
              </a:rPr>
              <a:t>t</a:t>
            </a:r>
            <a:r>
              <a:rPr sz="2200" spc="-105" dirty="0">
                <a:latin typeface="Times New Roman"/>
                <a:cs typeface="Times New Roman"/>
              </a:rPr>
              <a:t>e</a:t>
            </a:r>
            <a:r>
              <a:rPr sz="2200" spc="-125" dirty="0">
                <a:latin typeface="Times New Roman"/>
                <a:cs typeface="Times New Roman"/>
              </a:rPr>
              <a:t>c</a:t>
            </a:r>
            <a:r>
              <a:rPr sz="2200" spc="25" dirty="0">
                <a:latin typeface="Times New Roman"/>
                <a:cs typeface="Times New Roman"/>
              </a:rPr>
              <a:t>t</a:t>
            </a:r>
            <a:r>
              <a:rPr sz="2200" spc="-130" dirty="0">
                <a:latin typeface="Times New Roman"/>
                <a:cs typeface="Times New Roman"/>
              </a:rPr>
              <a:t>i</a:t>
            </a:r>
            <a:r>
              <a:rPr sz="2200" spc="-95" dirty="0">
                <a:latin typeface="Times New Roman"/>
                <a:cs typeface="Times New Roman"/>
              </a:rPr>
              <a:t>on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o</a:t>
            </a:r>
            <a:r>
              <a:rPr sz="2200" spc="-165" dirty="0">
                <a:latin typeface="Times New Roman"/>
                <a:cs typeface="Times New Roman"/>
              </a:rPr>
              <a:t>f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spc="-165" dirty="0">
                <a:latin typeface="Times New Roman"/>
                <a:cs typeface="Times New Roman"/>
              </a:rPr>
              <a:t>f</a:t>
            </a:r>
            <a:r>
              <a:rPr sz="2200" spc="30" dirty="0">
                <a:latin typeface="Times New Roman"/>
                <a:cs typeface="Times New Roman"/>
              </a:rPr>
              <a:t>r</a:t>
            </a:r>
            <a:r>
              <a:rPr sz="2200" spc="-190" dirty="0">
                <a:latin typeface="Times New Roman"/>
                <a:cs typeface="Times New Roman"/>
              </a:rPr>
              <a:t>a</a:t>
            </a:r>
            <a:r>
              <a:rPr sz="2200" spc="-95" dirty="0">
                <a:latin typeface="Times New Roman"/>
                <a:cs typeface="Times New Roman"/>
              </a:rPr>
              <a:t>ud</a:t>
            </a:r>
            <a:r>
              <a:rPr sz="2200" spc="9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314325" marR="5080" indent="-302260" algn="just">
              <a:lnSpc>
                <a:spcPts val="2380"/>
              </a:lnSpc>
              <a:spcBef>
                <a:spcPts val="650"/>
              </a:spcBef>
              <a:buClr>
                <a:srgbClr val="D34816"/>
              </a:buClr>
              <a:buSzPct val="84090"/>
              <a:buChar char="●"/>
              <a:tabLst>
                <a:tab pos="314960" algn="l"/>
              </a:tabLst>
            </a:pPr>
            <a:r>
              <a:rPr sz="2200" spc="-70" dirty="0">
                <a:latin typeface="Times New Roman"/>
                <a:cs typeface="Times New Roman"/>
              </a:rPr>
              <a:t>It </a:t>
            </a:r>
            <a:r>
              <a:rPr sz="2200" spc="-114" dirty="0">
                <a:latin typeface="Times New Roman"/>
                <a:cs typeface="Times New Roman"/>
              </a:rPr>
              <a:t>provides </a:t>
            </a:r>
            <a:r>
              <a:rPr sz="2200" spc="-175" dirty="0">
                <a:latin typeface="Times New Roman"/>
                <a:cs typeface="Times New Roman"/>
              </a:rPr>
              <a:t>a </a:t>
            </a:r>
            <a:r>
              <a:rPr sz="2200" spc="-100" dirty="0">
                <a:latin typeface="Times New Roman"/>
                <a:cs typeface="Times New Roman"/>
              </a:rPr>
              <a:t>continuous </a:t>
            </a:r>
            <a:r>
              <a:rPr sz="2200" spc="-110" dirty="0">
                <a:latin typeface="Times New Roman"/>
                <a:cs typeface="Times New Roman"/>
              </a:rPr>
              <a:t>review </a:t>
            </a:r>
            <a:r>
              <a:rPr sz="2200" spc="-130" dirty="0">
                <a:latin typeface="Times New Roman"/>
                <a:cs typeface="Times New Roman"/>
              </a:rPr>
              <a:t>of business </a:t>
            </a:r>
            <a:r>
              <a:rPr sz="2200" spc="-125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activities.</a:t>
            </a:r>
            <a:endParaRPr sz="2200">
              <a:latin typeface="Times New Roman"/>
              <a:cs typeface="Times New Roman"/>
            </a:endParaRPr>
          </a:p>
          <a:p>
            <a:pPr marL="314325" marR="5080" indent="-302260" algn="just">
              <a:lnSpc>
                <a:spcPts val="2380"/>
              </a:lnSpc>
              <a:spcBef>
                <a:spcPts val="650"/>
              </a:spcBef>
              <a:buClr>
                <a:srgbClr val="D34816"/>
              </a:buClr>
              <a:buSzPct val="84090"/>
              <a:buChar char="●"/>
              <a:tabLst>
                <a:tab pos="314960" algn="l"/>
              </a:tabLst>
            </a:pPr>
            <a:r>
              <a:rPr sz="2200" spc="-185" dirty="0">
                <a:latin typeface="Times New Roman"/>
                <a:cs typeface="Times New Roman"/>
              </a:rPr>
              <a:t>An</a:t>
            </a:r>
            <a:r>
              <a:rPr sz="2200" spc="-180" dirty="0">
                <a:latin typeface="Times New Roman"/>
                <a:cs typeface="Times New Roman"/>
              </a:rPr>
              <a:t> </a:t>
            </a:r>
            <a:r>
              <a:rPr sz="2200" spc="-70" dirty="0">
                <a:latin typeface="Times New Roman"/>
                <a:cs typeface="Times New Roman"/>
              </a:rPr>
              <a:t>internal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80" dirty="0">
                <a:latin typeface="Times New Roman"/>
                <a:cs typeface="Times New Roman"/>
              </a:rPr>
              <a:t>auditor</a:t>
            </a:r>
            <a:r>
              <a:rPr sz="2200" spc="-75" dirty="0">
                <a:latin typeface="Times New Roman"/>
                <a:cs typeface="Times New Roman"/>
              </a:rPr>
              <a:t> </a:t>
            </a:r>
            <a:r>
              <a:rPr sz="2200" spc="-140" dirty="0">
                <a:latin typeface="Times New Roman"/>
                <a:cs typeface="Times New Roman"/>
              </a:rPr>
              <a:t>is</a:t>
            </a:r>
            <a:r>
              <a:rPr sz="2200" spc="-135" dirty="0">
                <a:latin typeface="Times New Roman"/>
                <a:cs typeface="Times New Roman"/>
              </a:rPr>
              <a:t> </a:t>
            </a:r>
            <a:r>
              <a:rPr sz="2200" spc="-85" dirty="0">
                <a:latin typeface="Times New Roman"/>
                <a:cs typeface="Times New Roman"/>
              </a:rPr>
              <a:t>independent 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accountant</a:t>
            </a:r>
            <a:r>
              <a:rPr sz="2200" spc="90" dirty="0">
                <a:latin typeface="Times New Roman"/>
                <a:cs typeface="Times New Roman"/>
              </a:rPr>
              <a:t> </a:t>
            </a:r>
            <a:r>
              <a:rPr sz="2200" spc="-70" dirty="0">
                <a:latin typeface="Times New Roman"/>
                <a:cs typeface="Times New Roman"/>
              </a:rPr>
              <a:t>but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sz="2200" spc="-140" dirty="0">
                <a:latin typeface="Times New Roman"/>
                <a:cs typeface="Times New Roman"/>
              </a:rPr>
              <a:t>is</a:t>
            </a:r>
            <a:r>
              <a:rPr sz="2200" spc="180" dirty="0">
                <a:latin typeface="Times New Roman"/>
                <a:cs typeface="Times New Roman"/>
              </a:rPr>
              <a:t> </a:t>
            </a:r>
            <a:r>
              <a:rPr sz="2200" spc="-55" dirty="0">
                <a:latin typeface="Times New Roman"/>
                <a:cs typeface="Times New Roman"/>
              </a:rPr>
              <a:t>not</a:t>
            </a:r>
            <a:r>
              <a:rPr sz="2200" spc="3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independent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spc="-130" dirty="0">
                <a:latin typeface="Times New Roman"/>
                <a:cs typeface="Times New Roman"/>
              </a:rPr>
              <a:t>of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1085" y="6206776"/>
            <a:ext cx="438086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65910" algn="l"/>
                <a:tab pos="2065020" algn="l"/>
                <a:tab pos="2416175" algn="l"/>
                <a:tab pos="3612515" algn="l"/>
                <a:tab pos="4050665" algn="l"/>
              </a:tabLst>
            </a:pPr>
            <a:r>
              <a:rPr sz="2200" spc="-135" dirty="0">
                <a:latin typeface="Times New Roman"/>
                <a:cs typeface="Times New Roman"/>
              </a:rPr>
              <a:t>m</a:t>
            </a:r>
            <a:r>
              <a:rPr sz="2200" spc="-165" dirty="0">
                <a:latin typeface="Times New Roman"/>
                <a:cs typeface="Times New Roman"/>
              </a:rPr>
              <a:t>a</a:t>
            </a:r>
            <a:r>
              <a:rPr sz="2200" spc="-114" dirty="0">
                <a:latin typeface="Times New Roman"/>
                <a:cs typeface="Times New Roman"/>
              </a:rPr>
              <a:t>n</a:t>
            </a:r>
            <a:r>
              <a:rPr sz="2200" spc="-165" dirty="0">
                <a:latin typeface="Times New Roman"/>
                <a:cs typeface="Times New Roman"/>
              </a:rPr>
              <a:t>a</a:t>
            </a:r>
            <a:r>
              <a:rPr sz="2200" spc="-204" dirty="0">
                <a:latin typeface="Times New Roman"/>
                <a:cs typeface="Times New Roman"/>
              </a:rPr>
              <a:t>g</a:t>
            </a:r>
            <a:r>
              <a:rPr sz="2200" spc="-85" dirty="0">
                <a:latin typeface="Times New Roman"/>
                <a:cs typeface="Times New Roman"/>
              </a:rPr>
              <a:t>e</a:t>
            </a:r>
            <a:r>
              <a:rPr sz="2200" spc="-135" dirty="0">
                <a:latin typeface="Times New Roman"/>
                <a:cs typeface="Times New Roman"/>
              </a:rPr>
              <a:t>m</a:t>
            </a:r>
            <a:r>
              <a:rPr sz="2200" spc="-105" dirty="0">
                <a:latin typeface="Times New Roman"/>
                <a:cs typeface="Times New Roman"/>
              </a:rPr>
              <a:t>e</a:t>
            </a:r>
            <a:r>
              <a:rPr sz="2200" spc="-95" dirty="0">
                <a:latin typeface="Times New Roman"/>
                <a:cs typeface="Times New Roman"/>
              </a:rPr>
              <a:t>n</a:t>
            </a:r>
            <a:r>
              <a:rPr sz="2200" spc="45" dirty="0">
                <a:latin typeface="Times New Roman"/>
                <a:cs typeface="Times New Roman"/>
              </a:rPr>
              <a:t>t</a:t>
            </a:r>
            <a:r>
              <a:rPr sz="2200" spc="90" dirty="0">
                <a:latin typeface="Times New Roman"/>
                <a:cs typeface="Times New Roman"/>
              </a:rPr>
              <a:t>.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120" dirty="0">
                <a:latin typeface="Times New Roman"/>
                <a:cs typeface="Times New Roman"/>
              </a:rPr>
              <a:t>H</a:t>
            </a:r>
            <a:r>
              <a:rPr sz="2200" spc="-90" dirty="0">
                <a:latin typeface="Times New Roman"/>
                <a:cs typeface="Times New Roman"/>
              </a:rPr>
              <a:t>e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110" dirty="0">
                <a:latin typeface="Times New Roman"/>
                <a:cs typeface="Times New Roman"/>
              </a:rPr>
              <a:t>i</a:t>
            </a:r>
            <a:r>
              <a:rPr sz="2200" spc="-170" dirty="0">
                <a:latin typeface="Times New Roman"/>
                <a:cs typeface="Times New Roman"/>
              </a:rPr>
              <a:t>s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190" dirty="0">
                <a:latin typeface="Times New Roman"/>
                <a:cs typeface="Times New Roman"/>
              </a:rPr>
              <a:t>a</a:t>
            </a:r>
            <a:r>
              <a:rPr sz="2200" spc="-95" dirty="0">
                <a:latin typeface="Times New Roman"/>
                <a:cs typeface="Times New Roman"/>
              </a:rPr>
              <a:t>ppo</a:t>
            </a:r>
            <a:r>
              <a:rPr sz="2200" spc="-110" dirty="0">
                <a:latin typeface="Times New Roman"/>
                <a:cs typeface="Times New Roman"/>
              </a:rPr>
              <a:t>i</a:t>
            </a:r>
            <a:r>
              <a:rPr sz="2200" spc="-114" dirty="0">
                <a:latin typeface="Times New Roman"/>
                <a:cs typeface="Times New Roman"/>
              </a:rPr>
              <a:t>n</a:t>
            </a:r>
            <a:r>
              <a:rPr sz="2200" spc="25" dirty="0">
                <a:latin typeface="Times New Roman"/>
                <a:cs typeface="Times New Roman"/>
              </a:rPr>
              <a:t>t</a:t>
            </a:r>
            <a:r>
              <a:rPr sz="2200" spc="-85" dirty="0">
                <a:latin typeface="Times New Roman"/>
                <a:cs typeface="Times New Roman"/>
              </a:rPr>
              <a:t>e</a:t>
            </a:r>
            <a:r>
              <a:rPr sz="2200" spc="-95" dirty="0">
                <a:latin typeface="Times New Roman"/>
                <a:cs typeface="Times New Roman"/>
              </a:rPr>
              <a:t>d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160" dirty="0">
                <a:latin typeface="Times New Roman"/>
                <a:cs typeface="Times New Roman"/>
              </a:rPr>
              <a:t>b</a:t>
            </a:r>
            <a:r>
              <a:rPr sz="2200" spc="-185" dirty="0">
                <a:latin typeface="Times New Roman"/>
                <a:cs typeface="Times New Roman"/>
              </a:rPr>
              <a:t>y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25" dirty="0">
                <a:latin typeface="Times New Roman"/>
                <a:cs typeface="Times New Roman"/>
              </a:rPr>
              <a:t>t</a:t>
            </a:r>
            <a:r>
              <a:rPr sz="2200" spc="-140" dirty="0">
                <a:latin typeface="Times New Roman"/>
                <a:cs typeface="Times New Roman"/>
              </a:rPr>
              <a:t>h</a:t>
            </a:r>
            <a:r>
              <a:rPr sz="2200" spc="-90" dirty="0">
                <a:latin typeface="Times New Roman"/>
                <a:cs typeface="Times New Roman"/>
              </a:rPr>
              <a:t>e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70323" y="6726448"/>
            <a:ext cx="925194" cy="3949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00" spc="-30" dirty="0">
                <a:latin typeface="Times New Roman"/>
                <a:cs typeface="Times New Roman"/>
              </a:rPr>
              <a:t>reports.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368486" y="748092"/>
            <a:ext cx="4350385" cy="653097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83820" algn="ctr">
              <a:lnSpc>
                <a:spcPct val="100000"/>
              </a:lnSpc>
              <a:spcBef>
                <a:spcPts val="590"/>
              </a:spcBef>
            </a:pPr>
            <a:r>
              <a:rPr sz="2650" b="1" spc="-80" dirty="0">
                <a:latin typeface="Arial"/>
                <a:cs typeface="Arial"/>
              </a:rPr>
              <a:t>I</a:t>
            </a:r>
            <a:r>
              <a:rPr sz="2650" b="1" spc="-170" dirty="0">
                <a:latin typeface="Arial"/>
                <a:cs typeface="Arial"/>
              </a:rPr>
              <a:t>n</a:t>
            </a:r>
            <a:r>
              <a:rPr sz="2650" b="1" spc="-200" dirty="0">
                <a:latin typeface="Arial"/>
                <a:cs typeface="Arial"/>
              </a:rPr>
              <a:t>d</a:t>
            </a:r>
            <a:r>
              <a:rPr sz="2650" b="1" spc="-75" dirty="0">
                <a:latin typeface="Arial"/>
                <a:cs typeface="Arial"/>
              </a:rPr>
              <a:t>e</a:t>
            </a:r>
            <a:r>
              <a:rPr sz="2650" b="1" spc="-225" dirty="0">
                <a:latin typeface="Arial"/>
                <a:cs typeface="Arial"/>
              </a:rPr>
              <a:t>p</a:t>
            </a:r>
            <a:r>
              <a:rPr sz="2650" b="1" spc="-75" dirty="0">
                <a:latin typeface="Arial"/>
                <a:cs typeface="Arial"/>
              </a:rPr>
              <a:t>e</a:t>
            </a:r>
            <a:r>
              <a:rPr sz="2650" b="1" spc="-200" dirty="0">
                <a:latin typeface="Arial"/>
                <a:cs typeface="Arial"/>
              </a:rPr>
              <a:t>n</a:t>
            </a:r>
            <a:r>
              <a:rPr sz="2650" b="1" spc="-225" dirty="0">
                <a:latin typeface="Arial"/>
                <a:cs typeface="Arial"/>
              </a:rPr>
              <a:t>d</a:t>
            </a:r>
            <a:r>
              <a:rPr sz="2650" b="1" spc="-75" dirty="0">
                <a:latin typeface="Arial"/>
                <a:cs typeface="Arial"/>
              </a:rPr>
              <a:t>e</a:t>
            </a:r>
            <a:r>
              <a:rPr sz="2650" b="1" spc="-200" dirty="0">
                <a:latin typeface="Arial"/>
                <a:cs typeface="Arial"/>
              </a:rPr>
              <a:t>n</a:t>
            </a:r>
            <a:r>
              <a:rPr sz="2650" b="1" spc="-75" dirty="0">
                <a:latin typeface="Arial"/>
                <a:cs typeface="Arial"/>
              </a:rPr>
              <a:t>t</a:t>
            </a:r>
            <a:r>
              <a:rPr sz="2650" b="1" spc="-125" dirty="0">
                <a:latin typeface="Arial"/>
                <a:cs typeface="Arial"/>
              </a:rPr>
              <a:t> </a:t>
            </a:r>
            <a:r>
              <a:rPr sz="2650" b="1" spc="-545" dirty="0">
                <a:latin typeface="Arial"/>
                <a:cs typeface="Arial"/>
              </a:rPr>
              <a:t>A</a:t>
            </a:r>
            <a:r>
              <a:rPr sz="2650" b="1" spc="-170" dirty="0">
                <a:latin typeface="Arial"/>
                <a:cs typeface="Arial"/>
              </a:rPr>
              <a:t>u</a:t>
            </a:r>
            <a:r>
              <a:rPr sz="2650" b="1" spc="-200" dirty="0">
                <a:latin typeface="Arial"/>
                <a:cs typeface="Arial"/>
              </a:rPr>
              <a:t>d</a:t>
            </a:r>
            <a:r>
              <a:rPr sz="2650" b="1" spc="-135" dirty="0">
                <a:latin typeface="Arial"/>
                <a:cs typeface="Arial"/>
              </a:rPr>
              <a:t>i</a:t>
            </a:r>
            <a:r>
              <a:rPr sz="2650" b="1" spc="-75" dirty="0">
                <a:latin typeface="Arial"/>
                <a:cs typeface="Arial"/>
              </a:rPr>
              <a:t>t</a:t>
            </a:r>
            <a:endParaRPr sz="2650">
              <a:latin typeface="Arial"/>
              <a:cs typeface="Arial"/>
            </a:endParaRPr>
          </a:p>
          <a:p>
            <a:pPr marL="314325" marR="6985" indent="-302260">
              <a:lnSpc>
                <a:spcPts val="2260"/>
              </a:lnSpc>
              <a:spcBef>
                <a:spcPts val="675"/>
              </a:spcBef>
              <a:buClr>
                <a:srgbClr val="D34816"/>
              </a:buClr>
              <a:buSzPct val="85365"/>
              <a:buChar char="●"/>
              <a:tabLst>
                <a:tab pos="314325" algn="l"/>
                <a:tab pos="314960" algn="l"/>
                <a:tab pos="982344" algn="l"/>
                <a:tab pos="1261110" algn="l"/>
                <a:tab pos="2427605" algn="l"/>
                <a:tab pos="2788285" algn="l"/>
                <a:tab pos="3143885" algn="l"/>
              </a:tabLst>
            </a:pPr>
            <a:r>
              <a:rPr sz="2050" spc="-315" dirty="0">
                <a:latin typeface="Times New Roman"/>
                <a:cs typeface="Times New Roman"/>
              </a:rPr>
              <a:t>A</a:t>
            </a:r>
            <a:r>
              <a:rPr sz="2050" spc="-70" dirty="0">
                <a:latin typeface="Times New Roman"/>
                <a:cs typeface="Times New Roman"/>
              </a:rPr>
              <a:t>ud</a:t>
            </a:r>
            <a:r>
              <a:rPr sz="2050" spc="-95" dirty="0">
                <a:latin typeface="Times New Roman"/>
                <a:cs typeface="Times New Roman"/>
              </a:rPr>
              <a:t>i</a:t>
            </a:r>
            <a:r>
              <a:rPr sz="2050" spc="40" dirty="0">
                <a:latin typeface="Times New Roman"/>
                <a:cs typeface="Times New Roman"/>
              </a:rPr>
              <a:t>t</a:t>
            </a:r>
            <a:r>
              <a:rPr sz="2050" dirty="0">
                <a:latin typeface="Times New Roman"/>
                <a:cs typeface="Times New Roman"/>
              </a:rPr>
              <a:t>	</a:t>
            </a:r>
            <a:r>
              <a:rPr sz="2050" spc="-95" dirty="0">
                <a:latin typeface="Times New Roman"/>
                <a:cs typeface="Times New Roman"/>
              </a:rPr>
              <a:t>i</a:t>
            </a:r>
            <a:r>
              <a:rPr sz="2050" spc="-145" dirty="0">
                <a:latin typeface="Times New Roman"/>
                <a:cs typeface="Times New Roman"/>
              </a:rPr>
              <a:t>s</a:t>
            </a:r>
            <a:r>
              <a:rPr sz="2050" dirty="0">
                <a:latin typeface="Times New Roman"/>
                <a:cs typeface="Times New Roman"/>
              </a:rPr>
              <a:t>	</a:t>
            </a:r>
            <a:r>
              <a:rPr sz="2050" spc="-70" dirty="0">
                <a:latin typeface="Times New Roman"/>
                <a:cs typeface="Times New Roman"/>
              </a:rPr>
              <a:t>p</a:t>
            </a:r>
            <a:r>
              <a:rPr sz="2050" spc="-60" dirty="0">
                <a:latin typeface="Times New Roman"/>
                <a:cs typeface="Times New Roman"/>
              </a:rPr>
              <a:t>e</a:t>
            </a:r>
            <a:r>
              <a:rPr sz="2050" spc="25" dirty="0">
                <a:latin typeface="Times New Roman"/>
                <a:cs typeface="Times New Roman"/>
              </a:rPr>
              <a:t>r</a:t>
            </a:r>
            <a:r>
              <a:rPr sz="2050" spc="-145" dirty="0">
                <a:latin typeface="Times New Roman"/>
                <a:cs typeface="Times New Roman"/>
              </a:rPr>
              <a:t>f</a:t>
            </a:r>
            <a:r>
              <a:rPr sz="2050" spc="-70" dirty="0">
                <a:latin typeface="Times New Roman"/>
                <a:cs typeface="Times New Roman"/>
              </a:rPr>
              <a:t>o</a:t>
            </a:r>
            <a:r>
              <a:rPr sz="2050" spc="85" dirty="0">
                <a:latin typeface="Times New Roman"/>
                <a:cs typeface="Times New Roman"/>
              </a:rPr>
              <a:t>r</a:t>
            </a:r>
            <a:r>
              <a:rPr sz="2050" spc="-95" dirty="0">
                <a:latin typeface="Times New Roman"/>
                <a:cs typeface="Times New Roman"/>
              </a:rPr>
              <a:t>m</a:t>
            </a:r>
            <a:r>
              <a:rPr sz="2050" spc="-60" dirty="0">
                <a:latin typeface="Times New Roman"/>
                <a:cs typeface="Times New Roman"/>
              </a:rPr>
              <a:t>e</a:t>
            </a:r>
            <a:r>
              <a:rPr sz="2050" spc="-70" dirty="0">
                <a:latin typeface="Times New Roman"/>
                <a:cs typeface="Times New Roman"/>
              </a:rPr>
              <a:t>d</a:t>
            </a:r>
            <a:r>
              <a:rPr sz="2050" dirty="0">
                <a:latin typeface="Times New Roman"/>
                <a:cs typeface="Times New Roman"/>
              </a:rPr>
              <a:t>	</a:t>
            </a:r>
            <a:r>
              <a:rPr sz="2050" spc="-135" dirty="0">
                <a:latin typeface="Times New Roman"/>
                <a:cs typeface="Times New Roman"/>
              </a:rPr>
              <a:t>b</a:t>
            </a:r>
            <a:r>
              <a:rPr sz="2050" spc="-155" dirty="0">
                <a:latin typeface="Times New Roman"/>
                <a:cs typeface="Times New Roman"/>
              </a:rPr>
              <a:t>y</a:t>
            </a:r>
            <a:r>
              <a:rPr sz="2050" dirty="0">
                <a:latin typeface="Times New Roman"/>
                <a:cs typeface="Times New Roman"/>
              </a:rPr>
              <a:t>	</a:t>
            </a:r>
            <a:r>
              <a:rPr sz="2050" spc="-140" dirty="0">
                <a:latin typeface="Times New Roman"/>
                <a:cs typeface="Times New Roman"/>
              </a:rPr>
              <a:t>a</a:t>
            </a:r>
            <a:r>
              <a:rPr sz="2050" spc="-70" dirty="0">
                <a:latin typeface="Times New Roman"/>
                <a:cs typeface="Times New Roman"/>
              </a:rPr>
              <a:t>n</a:t>
            </a:r>
            <a:r>
              <a:rPr sz="2050" dirty="0">
                <a:latin typeface="Times New Roman"/>
                <a:cs typeface="Times New Roman"/>
              </a:rPr>
              <a:t>	</a:t>
            </a:r>
            <a:r>
              <a:rPr sz="2050" spc="-95" dirty="0">
                <a:latin typeface="Times New Roman"/>
                <a:cs typeface="Times New Roman"/>
              </a:rPr>
              <a:t>i</a:t>
            </a:r>
            <a:r>
              <a:rPr sz="2050" spc="-90" dirty="0">
                <a:latin typeface="Times New Roman"/>
                <a:cs typeface="Times New Roman"/>
              </a:rPr>
              <a:t>n</a:t>
            </a:r>
            <a:r>
              <a:rPr sz="2050" spc="-70" dirty="0">
                <a:latin typeface="Times New Roman"/>
                <a:cs typeface="Times New Roman"/>
              </a:rPr>
              <a:t>d</a:t>
            </a:r>
            <a:r>
              <a:rPr sz="2050" spc="-60" dirty="0">
                <a:latin typeface="Times New Roman"/>
                <a:cs typeface="Times New Roman"/>
              </a:rPr>
              <a:t>e</a:t>
            </a:r>
            <a:r>
              <a:rPr sz="2050" spc="-70" dirty="0">
                <a:latin typeface="Times New Roman"/>
                <a:cs typeface="Times New Roman"/>
              </a:rPr>
              <a:t>p</a:t>
            </a:r>
            <a:r>
              <a:rPr sz="2050" spc="-60" dirty="0">
                <a:latin typeface="Times New Roman"/>
                <a:cs typeface="Times New Roman"/>
              </a:rPr>
              <a:t>e</a:t>
            </a:r>
            <a:r>
              <a:rPr sz="2050" spc="-70" dirty="0">
                <a:latin typeface="Times New Roman"/>
                <a:cs typeface="Times New Roman"/>
              </a:rPr>
              <a:t>nd</a:t>
            </a:r>
            <a:r>
              <a:rPr sz="2050" spc="-80" dirty="0">
                <a:latin typeface="Times New Roman"/>
                <a:cs typeface="Times New Roman"/>
              </a:rPr>
              <a:t>e</a:t>
            </a:r>
            <a:r>
              <a:rPr sz="2050" spc="-70" dirty="0">
                <a:latin typeface="Times New Roman"/>
                <a:cs typeface="Times New Roman"/>
              </a:rPr>
              <a:t>n</a:t>
            </a:r>
            <a:r>
              <a:rPr sz="2050" spc="35" dirty="0">
                <a:latin typeface="Times New Roman"/>
                <a:cs typeface="Times New Roman"/>
              </a:rPr>
              <a:t>t  </a:t>
            </a:r>
            <a:r>
              <a:rPr sz="2050" spc="-90" dirty="0">
                <a:latin typeface="Times New Roman"/>
                <a:cs typeface="Times New Roman"/>
              </a:rPr>
              <a:t>professional</a:t>
            </a:r>
            <a:r>
              <a:rPr sz="2050" spc="-40" dirty="0">
                <a:latin typeface="Times New Roman"/>
                <a:cs typeface="Times New Roman"/>
              </a:rPr>
              <a:t> </a:t>
            </a:r>
            <a:r>
              <a:rPr sz="2050" spc="-60" dirty="0">
                <a:latin typeface="Times New Roman"/>
                <a:cs typeface="Times New Roman"/>
              </a:rPr>
              <a:t>auditor.</a:t>
            </a:r>
            <a:endParaRPr sz="2050">
              <a:latin typeface="Times New Roman"/>
              <a:cs typeface="Times New Roman"/>
            </a:endParaRPr>
          </a:p>
          <a:p>
            <a:pPr marL="314325" marR="5080" indent="-302260">
              <a:lnSpc>
                <a:spcPts val="2260"/>
              </a:lnSpc>
              <a:spcBef>
                <a:spcPts val="650"/>
              </a:spcBef>
              <a:buClr>
                <a:srgbClr val="D34816"/>
              </a:buClr>
              <a:buSzPct val="85365"/>
              <a:buChar char="●"/>
              <a:tabLst>
                <a:tab pos="314325" algn="l"/>
                <a:tab pos="314960" algn="l"/>
              </a:tabLst>
            </a:pPr>
            <a:r>
              <a:rPr sz="2050" spc="-55" dirty="0">
                <a:latin typeface="Times New Roman"/>
                <a:cs typeface="Times New Roman"/>
              </a:rPr>
              <a:t>It</a:t>
            </a:r>
            <a:r>
              <a:rPr sz="2050" spc="315" dirty="0">
                <a:latin typeface="Times New Roman"/>
                <a:cs typeface="Times New Roman"/>
              </a:rPr>
              <a:t> </a:t>
            </a:r>
            <a:r>
              <a:rPr sz="2050" spc="-120" dirty="0">
                <a:latin typeface="Times New Roman"/>
                <a:cs typeface="Times New Roman"/>
              </a:rPr>
              <a:t>is</a:t>
            </a:r>
            <a:r>
              <a:rPr sz="2050" spc="-95" dirty="0">
                <a:latin typeface="Times New Roman"/>
                <a:cs typeface="Times New Roman"/>
              </a:rPr>
              <a:t> </a:t>
            </a:r>
            <a:r>
              <a:rPr sz="2050" spc="-65" dirty="0">
                <a:latin typeface="Times New Roman"/>
                <a:cs typeface="Times New Roman"/>
              </a:rPr>
              <a:t>conducted</a:t>
            </a:r>
            <a:r>
              <a:rPr sz="2050" spc="300" dirty="0">
                <a:latin typeface="Times New Roman"/>
                <a:cs typeface="Times New Roman"/>
              </a:rPr>
              <a:t> </a:t>
            </a:r>
            <a:r>
              <a:rPr sz="2050" spc="-20" dirty="0">
                <a:latin typeface="Times New Roman"/>
                <a:cs typeface="Times New Roman"/>
              </a:rPr>
              <a:t>to</a:t>
            </a:r>
            <a:r>
              <a:rPr sz="2050" spc="320" dirty="0">
                <a:latin typeface="Times New Roman"/>
                <a:cs typeface="Times New Roman"/>
              </a:rPr>
              <a:t> </a:t>
            </a:r>
            <a:r>
              <a:rPr sz="2050" spc="-100" dirty="0">
                <a:latin typeface="Times New Roman"/>
                <a:cs typeface="Times New Roman"/>
              </a:rPr>
              <a:t>safeguard</a:t>
            </a:r>
            <a:r>
              <a:rPr sz="2050" spc="305" dirty="0">
                <a:latin typeface="Times New Roman"/>
                <a:cs typeface="Times New Roman"/>
              </a:rPr>
              <a:t> </a:t>
            </a:r>
            <a:r>
              <a:rPr sz="2050" spc="-55" dirty="0">
                <a:latin typeface="Times New Roman"/>
                <a:cs typeface="Times New Roman"/>
              </a:rPr>
              <a:t>interests</a:t>
            </a:r>
            <a:r>
              <a:rPr sz="2050" spc="310" dirty="0">
                <a:latin typeface="Times New Roman"/>
                <a:cs typeface="Times New Roman"/>
              </a:rPr>
              <a:t> </a:t>
            </a:r>
            <a:r>
              <a:rPr sz="2050" spc="-105" dirty="0">
                <a:latin typeface="Times New Roman"/>
                <a:cs typeface="Times New Roman"/>
              </a:rPr>
              <a:t>of </a:t>
            </a:r>
            <a:r>
              <a:rPr sz="2050" spc="-500" dirty="0">
                <a:latin typeface="Times New Roman"/>
                <a:cs typeface="Times New Roman"/>
              </a:rPr>
              <a:t> </a:t>
            </a:r>
            <a:r>
              <a:rPr sz="2050" spc="-35" dirty="0">
                <a:latin typeface="Times New Roman"/>
                <a:cs typeface="Times New Roman"/>
              </a:rPr>
              <a:t>proprietors</a:t>
            </a:r>
            <a:r>
              <a:rPr sz="2050" spc="-65" dirty="0">
                <a:latin typeface="Times New Roman"/>
                <a:cs typeface="Times New Roman"/>
              </a:rPr>
              <a:t> </a:t>
            </a:r>
            <a:r>
              <a:rPr sz="2050" spc="-95" dirty="0">
                <a:latin typeface="Times New Roman"/>
                <a:cs typeface="Times New Roman"/>
              </a:rPr>
              <a:t>and</a:t>
            </a:r>
            <a:r>
              <a:rPr sz="2050" spc="-30" dirty="0">
                <a:latin typeface="Times New Roman"/>
                <a:cs typeface="Times New Roman"/>
              </a:rPr>
              <a:t> </a:t>
            </a:r>
            <a:r>
              <a:rPr sz="2050" spc="-45" dirty="0">
                <a:latin typeface="Times New Roman"/>
                <a:cs typeface="Times New Roman"/>
              </a:rPr>
              <a:t>third</a:t>
            </a:r>
            <a:r>
              <a:rPr sz="2050" spc="-30" dirty="0">
                <a:latin typeface="Times New Roman"/>
                <a:cs typeface="Times New Roman"/>
              </a:rPr>
              <a:t> </a:t>
            </a:r>
            <a:r>
              <a:rPr sz="2050" spc="-55" dirty="0">
                <a:latin typeface="Times New Roman"/>
                <a:cs typeface="Times New Roman"/>
              </a:rPr>
              <a:t>parties</a:t>
            </a:r>
            <a:r>
              <a:rPr sz="2050" spc="-40" dirty="0">
                <a:latin typeface="Times New Roman"/>
                <a:cs typeface="Times New Roman"/>
              </a:rPr>
              <a:t> </a:t>
            </a:r>
            <a:r>
              <a:rPr sz="2050" spc="-75" dirty="0">
                <a:latin typeface="Times New Roman"/>
                <a:cs typeface="Times New Roman"/>
              </a:rPr>
              <a:t>directly.</a:t>
            </a:r>
            <a:endParaRPr sz="2050">
              <a:latin typeface="Times New Roman"/>
              <a:cs typeface="Times New Roman"/>
            </a:endParaRPr>
          </a:p>
          <a:p>
            <a:pPr marL="314325" marR="5080" indent="-302260">
              <a:lnSpc>
                <a:spcPts val="2260"/>
              </a:lnSpc>
              <a:spcBef>
                <a:spcPts val="655"/>
              </a:spcBef>
              <a:buClr>
                <a:srgbClr val="D34816"/>
              </a:buClr>
              <a:buSzPct val="85365"/>
              <a:buChar char="●"/>
              <a:tabLst>
                <a:tab pos="314325" algn="l"/>
                <a:tab pos="314960" algn="l"/>
              </a:tabLst>
            </a:pPr>
            <a:r>
              <a:rPr sz="2050" spc="-55" dirty="0">
                <a:latin typeface="Times New Roman"/>
                <a:cs typeface="Times New Roman"/>
              </a:rPr>
              <a:t>It</a:t>
            </a:r>
            <a:r>
              <a:rPr sz="2050" spc="315" dirty="0">
                <a:latin typeface="Times New Roman"/>
                <a:cs typeface="Times New Roman"/>
              </a:rPr>
              <a:t> </a:t>
            </a:r>
            <a:r>
              <a:rPr sz="2050" spc="-120" dirty="0">
                <a:latin typeface="Times New Roman"/>
                <a:cs typeface="Times New Roman"/>
              </a:rPr>
              <a:t>is</a:t>
            </a:r>
            <a:r>
              <a:rPr sz="2050" spc="-55" dirty="0">
                <a:latin typeface="Times New Roman"/>
                <a:cs typeface="Times New Roman"/>
              </a:rPr>
              <a:t> </a:t>
            </a:r>
            <a:r>
              <a:rPr sz="2050" spc="-95" dirty="0">
                <a:latin typeface="Times New Roman"/>
                <a:cs typeface="Times New Roman"/>
              </a:rPr>
              <a:t>aimed</a:t>
            </a:r>
            <a:r>
              <a:rPr sz="2050" spc="-70" dirty="0">
                <a:latin typeface="Times New Roman"/>
                <a:cs typeface="Times New Roman"/>
              </a:rPr>
              <a:t> </a:t>
            </a:r>
            <a:r>
              <a:rPr sz="2050" spc="-75" dirty="0">
                <a:latin typeface="Times New Roman"/>
                <a:cs typeface="Times New Roman"/>
              </a:rPr>
              <a:t>at</a:t>
            </a:r>
            <a:r>
              <a:rPr sz="2050" spc="335" dirty="0">
                <a:latin typeface="Times New Roman"/>
                <a:cs typeface="Times New Roman"/>
              </a:rPr>
              <a:t> </a:t>
            </a:r>
            <a:r>
              <a:rPr sz="2050" spc="-75" dirty="0">
                <a:latin typeface="Times New Roman"/>
                <a:cs typeface="Times New Roman"/>
              </a:rPr>
              <a:t>ensuring</a:t>
            </a:r>
            <a:r>
              <a:rPr sz="2050" spc="325" dirty="0">
                <a:latin typeface="Times New Roman"/>
                <a:cs typeface="Times New Roman"/>
              </a:rPr>
              <a:t> </a:t>
            </a:r>
            <a:r>
              <a:rPr sz="2050" spc="-50" dirty="0">
                <a:latin typeface="Times New Roman"/>
                <a:cs typeface="Times New Roman"/>
              </a:rPr>
              <a:t>the</a:t>
            </a:r>
            <a:r>
              <a:rPr sz="2050" spc="325" dirty="0">
                <a:latin typeface="Times New Roman"/>
                <a:cs typeface="Times New Roman"/>
              </a:rPr>
              <a:t> </a:t>
            </a:r>
            <a:r>
              <a:rPr sz="2050" spc="-75" dirty="0">
                <a:latin typeface="Times New Roman"/>
                <a:cs typeface="Times New Roman"/>
              </a:rPr>
              <a:t>reliability</a:t>
            </a:r>
            <a:r>
              <a:rPr sz="2050" spc="325" dirty="0">
                <a:latin typeface="Times New Roman"/>
                <a:cs typeface="Times New Roman"/>
              </a:rPr>
              <a:t> </a:t>
            </a:r>
            <a:r>
              <a:rPr sz="2050" spc="-105" dirty="0">
                <a:latin typeface="Times New Roman"/>
                <a:cs typeface="Times New Roman"/>
              </a:rPr>
              <a:t>of </a:t>
            </a:r>
            <a:r>
              <a:rPr sz="2050" spc="-500" dirty="0">
                <a:latin typeface="Times New Roman"/>
                <a:cs typeface="Times New Roman"/>
              </a:rPr>
              <a:t> </a:t>
            </a:r>
            <a:r>
              <a:rPr sz="2050" spc="-145" dirty="0">
                <a:latin typeface="Times New Roman"/>
                <a:cs typeface="Times New Roman"/>
              </a:rPr>
              <a:t>f</a:t>
            </a:r>
            <a:r>
              <a:rPr sz="2050" spc="-95" dirty="0">
                <a:latin typeface="Times New Roman"/>
                <a:cs typeface="Times New Roman"/>
              </a:rPr>
              <a:t>i</a:t>
            </a:r>
            <a:r>
              <a:rPr sz="2050" spc="-70" dirty="0">
                <a:latin typeface="Times New Roman"/>
                <a:cs typeface="Times New Roman"/>
              </a:rPr>
              <a:t>n</a:t>
            </a:r>
            <a:r>
              <a:rPr sz="2050" spc="-140" dirty="0">
                <a:latin typeface="Times New Roman"/>
                <a:cs typeface="Times New Roman"/>
              </a:rPr>
              <a:t>a</a:t>
            </a:r>
            <a:r>
              <a:rPr sz="2050" spc="-70" dirty="0">
                <a:latin typeface="Times New Roman"/>
                <a:cs typeface="Times New Roman"/>
              </a:rPr>
              <a:t>n</a:t>
            </a:r>
            <a:r>
              <a:rPr sz="2050" spc="-120" dirty="0">
                <a:latin typeface="Times New Roman"/>
                <a:cs typeface="Times New Roman"/>
              </a:rPr>
              <a:t>c</a:t>
            </a:r>
            <a:r>
              <a:rPr sz="2050" spc="-95" dirty="0">
                <a:latin typeface="Times New Roman"/>
                <a:cs typeface="Times New Roman"/>
              </a:rPr>
              <a:t>i</a:t>
            </a:r>
            <a:r>
              <a:rPr sz="2050" spc="-140" dirty="0">
                <a:latin typeface="Times New Roman"/>
                <a:cs typeface="Times New Roman"/>
              </a:rPr>
              <a:t>a</a:t>
            </a:r>
            <a:r>
              <a:rPr sz="2050" spc="-70" dirty="0">
                <a:latin typeface="Times New Roman"/>
                <a:cs typeface="Times New Roman"/>
              </a:rPr>
              <a:t>l</a:t>
            </a:r>
            <a:r>
              <a:rPr sz="2050" spc="-55" dirty="0">
                <a:latin typeface="Times New Roman"/>
                <a:cs typeface="Times New Roman"/>
              </a:rPr>
              <a:t> </a:t>
            </a:r>
            <a:r>
              <a:rPr sz="2050" spc="-140" dirty="0">
                <a:latin typeface="Times New Roman"/>
                <a:cs typeface="Times New Roman"/>
              </a:rPr>
              <a:t>a</a:t>
            </a:r>
            <a:r>
              <a:rPr sz="2050" spc="-120" dirty="0">
                <a:latin typeface="Times New Roman"/>
                <a:cs typeface="Times New Roman"/>
              </a:rPr>
              <a:t>c</a:t>
            </a:r>
            <a:r>
              <a:rPr sz="2050" spc="-100" dirty="0">
                <a:latin typeface="Times New Roman"/>
                <a:cs typeface="Times New Roman"/>
              </a:rPr>
              <a:t>c</a:t>
            </a:r>
            <a:r>
              <a:rPr sz="2050" spc="-70" dirty="0">
                <a:latin typeface="Times New Roman"/>
                <a:cs typeface="Times New Roman"/>
              </a:rPr>
              <a:t>oun</a:t>
            </a:r>
            <a:r>
              <a:rPr sz="2050" spc="35" dirty="0">
                <a:latin typeface="Times New Roman"/>
                <a:cs typeface="Times New Roman"/>
              </a:rPr>
              <a:t>t</a:t>
            </a:r>
            <a:r>
              <a:rPr sz="2050" spc="-145" dirty="0">
                <a:latin typeface="Times New Roman"/>
                <a:cs typeface="Times New Roman"/>
              </a:rPr>
              <a:t>s</a:t>
            </a:r>
            <a:r>
              <a:rPr sz="2050" spc="-40" dirty="0">
                <a:latin typeface="Times New Roman"/>
                <a:cs typeface="Times New Roman"/>
              </a:rPr>
              <a:t> </a:t>
            </a:r>
            <a:r>
              <a:rPr sz="2050" spc="-140" dirty="0">
                <a:latin typeface="Times New Roman"/>
                <a:cs typeface="Times New Roman"/>
              </a:rPr>
              <a:t>a</a:t>
            </a:r>
            <a:r>
              <a:rPr sz="2050" spc="-70" dirty="0">
                <a:latin typeface="Times New Roman"/>
                <a:cs typeface="Times New Roman"/>
              </a:rPr>
              <a:t>nd</a:t>
            </a:r>
            <a:r>
              <a:rPr sz="2050" spc="-50" dirty="0">
                <a:latin typeface="Times New Roman"/>
                <a:cs typeface="Times New Roman"/>
              </a:rPr>
              <a:t> </a:t>
            </a:r>
            <a:r>
              <a:rPr sz="2050" spc="-70" dirty="0">
                <a:latin typeface="Times New Roman"/>
                <a:cs typeface="Times New Roman"/>
              </a:rPr>
              <a:t>d</a:t>
            </a:r>
            <a:r>
              <a:rPr sz="2050" spc="-165" dirty="0">
                <a:latin typeface="Times New Roman"/>
                <a:cs typeface="Times New Roman"/>
              </a:rPr>
              <a:t>a</a:t>
            </a:r>
            <a:r>
              <a:rPr sz="2050" spc="35" dirty="0">
                <a:latin typeface="Times New Roman"/>
                <a:cs typeface="Times New Roman"/>
              </a:rPr>
              <a:t>t</a:t>
            </a:r>
            <a:r>
              <a:rPr sz="2050" spc="-140" dirty="0">
                <a:latin typeface="Times New Roman"/>
                <a:cs typeface="Times New Roman"/>
              </a:rPr>
              <a:t>a</a:t>
            </a:r>
            <a:r>
              <a:rPr sz="2050" spc="95" dirty="0">
                <a:latin typeface="Times New Roman"/>
                <a:cs typeface="Times New Roman"/>
              </a:rPr>
              <a:t>.</a:t>
            </a:r>
            <a:endParaRPr sz="2050">
              <a:latin typeface="Times New Roman"/>
              <a:cs typeface="Times New Roman"/>
            </a:endParaRPr>
          </a:p>
          <a:p>
            <a:pPr marL="314325" marR="5715" indent="-302260" algn="just">
              <a:lnSpc>
                <a:spcPct val="91900"/>
              </a:lnSpc>
              <a:spcBef>
                <a:spcPts val="605"/>
              </a:spcBef>
              <a:buClr>
                <a:srgbClr val="D34816"/>
              </a:buClr>
              <a:buSzPct val="85365"/>
              <a:buChar char="●"/>
              <a:tabLst>
                <a:tab pos="314960" algn="l"/>
              </a:tabLst>
            </a:pPr>
            <a:r>
              <a:rPr sz="2050" spc="-90" dirty="0">
                <a:latin typeface="Times New Roman"/>
                <a:cs typeface="Times New Roman"/>
              </a:rPr>
              <a:t>The </a:t>
            </a:r>
            <a:r>
              <a:rPr sz="2050" spc="-80" dirty="0">
                <a:latin typeface="Times New Roman"/>
                <a:cs typeface="Times New Roman"/>
              </a:rPr>
              <a:t>work </a:t>
            </a:r>
            <a:r>
              <a:rPr sz="2050" spc="-120" dirty="0">
                <a:latin typeface="Times New Roman"/>
                <a:cs typeface="Times New Roman"/>
              </a:rPr>
              <a:t>is</a:t>
            </a:r>
            <a:r>
              <a:rPr sz="2050" spc="-114" dirty="0">
                <a:latin typeface="Times New Roman"/>
                <a:cs typeface="Times New Roman"/>
              </a:rPr>
              <a:t> </a:t>
            </a:r>
            <a:r>
              <a:rPr sz="2050" spc="-95" dirty="0">
                <a:latin typeface="Times New Roman"/>
                <a:cs typeface="Times New Roman"/>
              </a:rPr>
              <a:t>subdivided </a:t>
            </a:r>
            <a:r>
              <a:rPr sz="2050" spc="-70" dirty="0">
                <a:latin typeface="Times New Roman"/>
                <a:cs typeface="Times New Roman"/>
              </a:rPr>
              <a:t>primarily </a:t>
            </a:r>
            <a:r>
              <a:rPr sz="2050" spc="-80" dirty="0">
                <a:latin typeface="Times New Roman"/>
                <a:cs typeface="Times New Roman"/>
              </a:rPr>
              <a:t>in </a:t>
            </a:r>
            <a:r>
              <a:rPr sz="2050" spc="-50" dirty="0">
                <a:latin typeface="Times New Roman"/>
                <a:cs typeface="Times New Roman"/>
              </a:rPr>
              <a:t>the 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-80" dirty="0">
                <a:latin typeface="Times New Roman"/>
                <a:cs typeface="Times New Roman"/>
              </a:rPr>
              <a:t>light </a:t>
            </a:r>
            <a:r>
              <a:rPr sz="2050" spc="-105" dirty="0">
                <a:latin typeface="Times New Roman"/>
                <a:cs typeface="Times New Roman"/>
              </a:rPr>
              <a:t>of </a:t>
            </a:r>
            <a:r>
              <a:rPr sz="2050" spc="-50" dirty="0">
                <a:latin typeface="Times New Roman"/>
                <a:cs typeface="Times New Roman"/>
              </a:rPr>
              <a:t>the </a:t>
            </a:r>
            <a:r>
              <a:rPr sz="2050" spc="-105" dirty="0">
                <a:latin typeface="Times New Roman"/>
                <a:cs typeface="Times New Roman"/>
              </a:rPr>
              <a:t>financial </a:t>
            </a:r>
            <a:r>
              <a:rPr sz="2050" spc="-65" dirty="0">
                <a:latin typeface="Times New Roman"/>
                <a:cs typeface="Times New Roman"/>
              </a:rPr>
              <a:t>statements </a:t>
            </a:r>
            <a:r>
              <a:rPr sz="2050" spc="-60" dirty="0">
                <a:latin typeface="Times New Roman"/>
                <a:cs typeface="Times New Roman"/>
              </a:rPr>
              <a:t>prepared </a:t>
            </a:r>
            <a:r>
              <a:rPr sz="2050" spc="-55" dirty="0">
                <a:latin typeface="Times New Roman"/>
                <a:cs typeface="Times New Roman"/>
              </a:rPr>
              <a:t> </a:t>
            </a:r>
            <a:r>
              <a:rPr sz="2050" spc="-135" dirty="0">
                <a:latin typeface="Times New Roman"/>
                <a:cs typeface="Times New Roman"/>
              </a:rPr>
              <a:t>b</a:t>
            </a:r>
            <a:r>
              <a:rPr sz="2050" spc="-155" dirty="0">
                <a:latin typeface="Times New Roman"/>
                <a:cs typeface="Times New Roman"/>
              </a:rPr>
              <a:t>y</a:t>
            </a:r>
            <a:r>
              <a:rPr sz="2050" spc="-65" dirty="0">
                <a:latin typeface="Times New Roman"/>
                <a:cs typeface="Times New Roman"/>
              </a:rPr>
              <a:t> </a:t>
            </a:r>
            <a:r>
              <a:rPr sz="2050" spc="35" dirty="0">
                <a:latin typeface="Times New Roman"/>
                <a:cs typeface="Times New Roman"/>
              </a:rPr>
              <a:t>t</a:t>
            </a:r>
            <a:r>
              <a:rPr sz="2050" spc="-114" dirty="0">
                <a:latin typeface="Times New Roman"/>
                <a:cs typeface="Times New Roman"/>
              </a:rPr>
              <a:t>h</a:t>
            </a:r>
            <a:r>
              <a:rPr sz="2050" spc="-65" dirty="0">
                <a:latin typeface="Times New Roman"/>
                <a:cs typeface="Times New Roman"/>
              </a:rPr>
              <a:t>e</a:t>
            </a:r>
            <a:r>
              <a:rPr sz="2050" spc="-40" dirty="0">
                <a:latin typeface="Times New Roman"/>
                <a:cs typeface="Times New Roman"/>
              </a:rPr>
              <a:t> </a:t>
            </a:r>
            <a:r>
              <a:rPr sz="2050" spc="-114" dirty="0">
                <a:latin typeface="Times New Roman"/>
                <a:cs typeface="Times New Roman"/>
              </a:rPr>
              <a:t>b</a:t>
            </a:r>
            <a:r>
              <a:rPr sz="2050" spc="-70" dirty="0">
                <a:latin typeface="Times New Roman"/>
                <a:cs typeface="Times New Roman"/>
              </a:rPr>
              <a:t>u</a:t>
            </a:r>
            <a:r>
              <a:rPr sz="2050" spc="-155" dirty="0">
                <a:latin typeface="Times New Roman"/>
                <a:cs typeface="Times New Roman"/>
              </a:rPr>
              <a:t>s</a:t>
            </a:r>
            <a:r>
              <a:rPr sz="2050" spc="-95" dirty="0">
                <a:latin typeface="Times New Roman"/>
                <a:cs typeface="Times New Roman"/>
              </a:rPr>
              <a:t>i</a:t>
            </a:r>
            <a:r>
              <a:rPr sz="2050" spc="-70" dirty="0">
                <a:latin typeface="Times New Roman"/>
                <a:cs typeface="Times New Roman"/>
              </a:rPr>
              <a:t>n</a:t>
            </a:r>
            <a:r>
              <a:rPr sz="2050" spc="-80" dirty="0">
                <a:latin typeface="Times New Roman"/>
                <a:cs typeface="Times New Roman"/>
              </a:rPr>
              <a:t>e</a:t>
            </a:r>
            <a:r>
              <a:rPr sz="2050" spc="-155" dirty="0">
                <a:latin typeface="Times New Roman"/>
                <a:cs typeface="Times New Roman"/>
              </a:rPr>
              <a:t>s</a:t>
            </a:r>
            <a:r>
              <a:rPr sz="2050" spc="-180" dirty="0">
                <a:latin typeface="Times New Roman"/>
                <a:cs typeface="Times New Roman"/>
              </a:rPr>
              <a:t>s</a:t>
            </a:r>
            <a:r>
              <a:rPr sz="2050" spc="95" dirty="0">
                <a:latin typeface="Times New Roman"/>
                <a:cs typeface="Times New Roman"/>
              </a:rPr>
              <a:t>.</a:t>
            </a:r>
            <a:endParaRPr sz="2050">
              <a:latin typeface="Times New Roman"/>
              <a:cs typeface="Times New Roman"/>
            </a:endParaRPr>
          </a:p>
          <a:p>
            <a:pPr marL="314325" marR="5080" indent="-302260" algn="just">
              <a:lnSpc>
                <a:spcPct val="91000"/>
              </a:lnSpc>
              <a:spcBef>
                <a:spcPts val="680"/>
              </a:spcBef>
              <a:buClr>
                <a:srgbClr val="D34816"/>
              </a:buClr>
              <a:buSzPct val="85365"/>
              <a:buChar char="●"/>
              <a:tabLst>
                <a:tab pos="314960" algn="l"/>
              </a:tabLst>
            </a:pPr>
            <a:r>
              <a:rPr sz="2050" spc="-90" dirty="0">
                <a:latin typeface="Times New Roman"/>
                <a:cs typeface="Times New Roman"/>
              </a:rPr>
              <a:t>The</a:t>
            </a:r>
            <a:r>
              <a:rPr sz="2050" spc="-85" dirty="0">
                <a:latin typeface="Times New Roman"/>
                <a:cs typeface="Times New Roman"/>
              </a:rPr>
              <a:t> </a:t>
            </a:r>
            <a:r>
              <a:rPr sz="2050" spc="-105" dirty="0">
                <a:latin typeface="Times New Roman"/>
                <a:cs typeface="Times New Roman"/>
              </a:rPr>
              <a:t>main</a:t>
            </a:r>
            <a:r>
              <a:rPr sz="2050" spc="-100" dirty="0">
                <a:latin typeface="Times New Roman"/>
                <a:cs typeface="Times New Roman"/>
              </a:rPr>
              <a:t> </a:t>
            </a:r>
            <a:r>
              <a:rPr sz="2050" spc="-55" dirty="0">
                <a:latin typeface="Times New Roman"/>
                <a:cs typeface="Times New Roman"/>
              </a:rPr>
              <a:t>concern</a:t>
            </a:r>
            <a:r>
              <a:rPr sz="2050" spc="-50" dirty="0">
                <a:latin typeface="Times New Roman"/>
                <a:cs typeface="Times New Roman"/>
              </a:rPr>
              <a:t> </a:t>
            </a:r>
            <a:r>
              <a:rPr sz="2050" spc="-105" dirty="0">
                <a:latin typeface="Times New Roman"/>
                <a:cs typeface="Times New Roman"/>
              </a:rPr>
              <a:t>of</a:t>
            </a:r>
            <a:r>
              <a:rPr sz="2050" spc="-100" dirty="0">
                <a:latin typeface="Times New Roman"/>
                <a:cs typeface="Times New Roman"/>
              </a:rPr>
              <a:t> </a:t>
            </a:r>
            <a:r>
              <a:rPr sz="2050" spc="-105" dirty="0">
                <a:latin typeface="Times New Roman"/>
                <a:cs typeface="Times New Roman"/>
              </a:rPr>
              <a:t>an</a:t>
            </a:r>
            <a:r>
              <a:rPr sz="2050" spc="-100" dirty="0">
                <a:latin typeface="Times New Roman"/>
                <a:cs typeface="Times New Roman"/>
              </a:rPr>
              <a:t> </a:t>
            </a:r>
            <a:r>
              <a:rPr sz="2050" spc="-50" dirty="0">
                <a:latin typeface="Times New Roman"/>
                <a:cs typeface="Times New Roman"/>
              </a:rPr>
              <a:t>auditor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-120" dirty="0">
                <a:latin typeface="Times New Roman"/>
                <a:cs typeface="Times New Roman"/>
              </a:rPr>
              <a:t>is</a:t>
            </a:r>
            <a:r>
              <a:rPr sz="2050" spc="-114" dirty="0">
                <a:latin typeface="Times New Roman"/>
                <a:cs typeface="Times New Roman"/>
              </a:rPr>
              <a:t> </a:t>
            </a:r>
            <a:r>
              <a:rPr sz="2050" spc="-10" dirty="0">
                <a:latin typeface="Times New Roman"/>
                <a:cs typeface="Times New Roman"/>
              </a:rPr>
              <a:t>to </a:t>
            </a:r>
            <a:r>
              <a:rPr sz="2050" spc="-5" dirty="0">
                <a:latin typeface="Times New Roman"/>
                <a:cs typeface="Times New Roman"/>
              </a:rPr>
              <a:t> </a:t>
            </a:r>
            <a:r>
              <a:rPr sz="2050" spc="-70" dirty="0">
                <a:latin typeface="Times New Roman"/>
                <a:cs typeface="Times New Roman"/>
              </a:rPr>
              <a:t>ensure</a:t>
            </a:r>
            <a:r>
              <a:rPr sz="2050" spc="-65" dirty="0">
                <a:latin typeface="Times New Roman"/>
                <a:cs typeface="Times New Roman"/>
              </a:rPr>
              <a:t> </a:t>
            </a:r>
            <a:r>
              <a:rPr sz="2050" spc="-45" dirty="0">
                <a:latin typeface="Times New Roman"/>
                <a:cs typeface="Times New Roman"/>
              </a:rPr>
              <a:t>that</a:t>
            </a:r>
            <a:r>
              <a:rPr sz="2050" spc="-40" dirty="0">
                <a:latin typeface="Times New Roman"/>
                <a:cs typeface="Times New Roman"/>
              </a:rPr>
              <a:t> </a:t>
            </a:r>
            <a:r>
              <a:rPr sz="2050" spc="-55" dirty="0">
                <a:latin typeface="Times New Roman"/>
                <a:cs typeface="Times New Roman"/>
              </a:rPr>
              <a:t>the</a:t>
            </a:r>
            <a:r>
              <a:rPr sz="2050" spc="-50" dirty="0">
                <a:latin typeface="Times New Roman"/>
                <a:cs typeface="Times New Roman"/>
              </a:rPr>
              <a:t> </a:t>
            </a:r>
            <a:r>
              <a:rPr sz="2050" spc="-95" dirty="0">
                <a:latin typeface="Times New Roman"/>
                <a:cs typeface="Times New Roman"/>
              </a:rPr>
              <a:t>annual</a:t>
            </a:r>
            <a:r>
              <a:rPr sz="2050" spc="-90" dirty="0">
                <a:latin typeface="Times New Roman"/>
                <a:cs typeface="Times New Roman"/>
              </a:rPr>
              <a:t> </a:t>
            </a:r>
            <a:r>
              <a:rPr sz="2050" spc="-85" dirty="0">
                <a:latin typeface="Times New Roman"/>
                <a:cs typeface="Times New Roman"/>
              </a:rPr>
              <a:t>accounts</a:t>
            </a:r>
            <a:r>
              <a:rPr sz="2050" spc="345" dirty="0">
                <a:latin typeface="Times New Roman"/>
                <a:cs typeface="Times New Roman"/>
              </a:rPr>
              <a:t> </a:t>
            </a:r>
            <a:r>
              <a:rPr sz="2050" spc="-65" dirty="0">
                <a:latin typeface="Times New Roman"/>
                <a:cs typeface="Times New Roman"/>
              </a:rPr>
              <a:t>are </a:t>
            </a:r>
            <a:r>
              <a:rPr sz="2050" spc="-60" dirty="0">
                <a:latin typeface="Times New Roman"/>
                <a:cs typeface="Times New Roman"/>
              </a:rPr>
              <a:t> </a:t>
            </a:r>
            <a:r>
              <a:rPr sz="2050" spc="-35" dirty="0">
                <a:latin typeface="Times New Roman"/>
                <a:cs typeface="Times New Roman"/>
              </a:rPr>
              <a:t>correct</a:t>
            </a:r>
            <a:r>
              <a:rPr sz="2050" spc="-30" dirty="0">
                <a:latin typeface="Times New Roman"/>
                <a:cs typeface="Times New Roman"/>
              </a:rPr>
              <a:t> </a:t>
            </a:r>
            <a:r>
              <a:rPr sz="2050" spc="-95" dirty="0">
                <a:latin typeface="Times New Roman"/>
                <a:cs typeface="Times New Roman"/>
              </a:rPr>
              <a:t>and</a:t>
            </a:r>
            <a:r>
              <a:rPr sz="2050" spc="-90" dirty="0">
                <a:latin typeface="Times New Roman"/>
                <a:cs typeface="Times New Roman"/>
              </a:rPr>
              <a:t> </a:t>
            </a:r>
            <a:r>
              <a:rPr sz="2050" spc="-145" dirty="0">
                <a:latin typeface="Times New Roman"/>
                <a:cs typeface="Times New Roman"/>
              </a:rPr>
              <a:t>as</a:t>
            </a:r>
            <a:r>
              <a:rPr sz="2050" spc="225" dirty="0">
                <a:latin typeface="Times New Roman"/>
                <a:cs typeface="Times New Roman"/>
              </a:rPr>
              <a:t> </a:t>
            </a:r>
            <a:r>
              <a:rPr sz="2050" spc="-60" dirty="0">
                <a:latin typeface="Times New Roman"/>
                <a:cs typeface="Times New Roman"/>
              </a:rPr>
              <a:t>such,</a:t>
            </a:r>
            <a:r>
              <a:rPr sz="2050" spc="-55" dirty="0">
                <a:latin typeface="Times New Roman"/>
                <a:cs typeface="Times New Roman"/>
              </a:rPr>
              <a:t> </a:t>
            </a:r>
            <a:r>
              <a:rPr sz="2050" spc="-90" dirty="0">
                <a:latin typeface="Times New Roman"/>
                <a:cs typeface="Times New Roman"/>
              </a:rPr>
              <a:t>he</a:t>
            </a:r>
            <a:r>
              <a:rPr sz="2050" spc="-85" dirty="0">
                <a:latin typeface="Times New Roman"/>
                <a:cs typeface="Times New Roman"/>
              </a:rPr>
              <a:t> </a:t>
            </a:r>
            <a:r>
              <a:rPr sz="2050" spc="-110" dirty="0">
                <a:latin typeface="Times New Roman"/>
                <a:cs typeface="Times New Roman"/>
              </a:rPr>
              <a:t>is</a:t>
            </a:r>
            <a:r>
              <a:rPr sz="2050" spc="-105" dirty="0">
                <a:latin typeface="Times New Roman"/>
                <a:cs typeface="Times New Roman"/>
              </a:rPr>
              <a:t> </a:t>
            </a:r>
            <a:r>
              <a:rPr sz="2050" spc="-85" dirty="0">
                <a:latin typeface="Times New Roman"/>
                <a:cs typeface="Times New Roman"/>
              </a:rPr>
              <a:t>incidentally </a:t>
            </a:r>
            <a:r>
              <a:rPr sz="2050" spc="-80" dirty="0">
                <a:latin typeface="Times New Roman"/>
                <a:cs typeface="Times New Roman"/>
              </a:rPr>
              <a:t> </a:t>
            </a:r>
            <a:r>
              <a:rPr sz="2050" spc="-60" dirty="0">
                <a:latin typeface="Times New Roman"/>
                <a:cs typeface="Times New Roman"/>
              </a:rPr>
              <a:t>concerned</a:t>
            </a:r>
            <a:r>
              <a:rPr sz="2050" spc="-55" dirty="0">
                <a:latin typeface="Times New Roman"/>
                <a:cs typeface="Times New Roman"/>
              </a:rPr>
              <a:t> </a:t>
            </a:r>
            <a:r>
              <a:rPr sz="2050" spc="-65" dirty="0">
                <a:latin typeface="Times New Roman"/>
                <a:cs typeface="Times New Roman"/>
              </a:rPr>
              <a:t>with</a:t>
            </a:r>
            <a:r>
              <a:rPr sz="2050" spc="-60" dirty="0">
                <a:latin typeface="Times New Roman"/>
                <a:cs typeface="Times New Roman"/>
              </a:rPr>
              <a:t> </a:t>
            </a:r>
            <a:r>
              <a:rPr sz="2050" spc="-50" dirty="0">
                <a:latin typeface="Times New Roman"/>
                <a:cs typeface="Times New Roman"/>
              </a:rPr>
              <a:t>the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-55" dirty="0">
                <a:latin typeface="Times New Roman"/>
                <a:cs typeface="Times New Roman"/>
              </a:rPr>
              <a:t>detection</a:t>
            </a:r>
            <a:r>
              <a:rPr sz="2050" spc="-50" dirty="0">
                <a:latin typeface="Times New Roman"/>
                <a:cs typeface="Times New Roman"/>
              </a:rPr>
              <a:t> </a:t>
            </a:r>
            <a:r>
              <a:rPr sz="2050" spc="-95" dirty="0">
                <a:latin typeface="Times New Roman"/>
                <a:cs typeface="Times New Roman"/>
              </a:rPr>
              <a:t>and </a:t>
            </a:r>
            <a:r>
              <a:rPr sz="2050" spc="-90" dirty="0">
                <a:latin typeface="Times New Roman"/>
                <a:cs typeface="Times New Roman"/>
              </a:rPr>
              <a:t> </a:t>
            </a:r>
            <a:r>
              <a:rPr sz="2050" spc="-70" dirty="0">
                <a:latin typeface="Times New Roman"/>
                <a:cs typeface="Times New Roman"/>
              </a:rPr>
              <a:t>p</a:t>
            </a:r>
            <a:r>
              <a:rPr sz="2050" spc="5" dirty="0">
                <a:latin typeface="Times New Roman"/>
                <a:cs typeface="Times New Roman"/>
              </a:rPr>
              <a:t>r</a:t>
            </a:r>
            <a:r>
              <a:rPr sz="2050" spc="-100" dirty="0">
                <a:latin typeface="Times New Roman"/>
                <a:cs typeface="Times New Roman"/>
              </a:rPr>
              <a:t>e</a:t>
            </a:r>
            <a:r>
              <a:rPr sz="2050" spc="-170" dirty="0">
                <a:latin typeface="Times New Roman"/>
                <a:cs typeface="Times New Roman"/>
              </a:rPr>
              <a:t>v</a:t>
            </a:r>
            <a:r>
              <a:rPr sz="2050" spc="-80" dirty="0">
                <a:latin typeface="Times New Roman"/>
                <a:cs typeface="Times New Roman"/>
              </a:rPr>
              <a:t>e</a:t>
            </a:r>
            <a:r>
              <a:rPr sz="2050" spc="-70" dirty="0">
                <a:latin typeface="Times New Roman"/>
                <a:cs typeface="Times New Roman"/>
              </a:rPr>
              <a:t>n</a:t>
            </a:r>
            <a:r>
              <a:rPr sz="2050" spc="55" dirty="0">
                <a:latin typeface="Times New Roman"/>
                <a:cs typeface="Times New Roman"/>
              </a:rPr>
              <a:t>t</a:t>
            </a:r>
            <a:r>
              <a:rPr sz="2050" spc="-95" dirty="0">
                <a:latin typeface="Times New Roman"/>
                <a:cs typeface="Times New Roman"/>
              </a:rPr>
              <a:t>i</a:t>
            </a:r>
            <a:r>
              <a:rPr sz="2050" spc="-70" dirty="0">
                <a:latin typeface="Times New Roman"/>
                <a:cs typeface="Times New Roman"/>
              </a:rPr>
              <a:t>on o</a:t>
            </a:r>
            <a:r>
              <a:rPr sz="2050" spc="-145" dirty="0">
                <a:latin typeface="Times New Roman"/>
                <a:cs typeface="Times New Roman"/>
              </a:rPr>
              <a:t>f</a:t>
            </a:r>
            <a:r>
              <a:rPr sz="2050" spc="-55" dirty="0">
                <a:latin typeface="Times New Roman"/>
                <a:cs typeface="Times New Roman"/>
              </a:rPr>
              <a:t> </a:t>
            </a:r>
            <a:r>
              <a:rPr sz="2050" spc="-145" dirty="0">
                <a:latin typeface="Times New Roman"/>
                <a:cs typeface="Times New Roman"/>
              </a:rPr>
              <a:t>f</a:t>
            </a:r>
            <a:r>
              <a:rPr sz="2050" spc="45" dirty="0">
                <a:latin typeface="Times New Roman"/>
                <a:cs typeface="Times New Roman"/>
              </a:rPr>
              <a:t>r</a:t>
            </a:r>
            <a:r>
              <a:rPr sz="2050" spc="-165" dirty="0">
                <a:latin typeface="Times New Roman"/>
                <a:cs typeface="Times New Roman"/>
              </a:rPr>
              <a:t>a</a:t>
            </a:r>
            <a:r>
              <a:rPr sz="2050" spc="-70" dirty="0">
                <a:latin typeface="Times New Roman"/>
                <a:cs typeface="Times New Roman"/>
              </a:rPr>
              <a:t>u</a:t>
            </a:r>
            <a:r>
              <a:rPr sz="2050" spc="-65" dirty="0">
                <a:latin typeface="Times New Roman"/>
                <a:cs typeface="Times New Roman"/>
              </a:rPr>
              <a:t>d</a:t>
            </a:r>
            <a:r>
              <a:rPr sz="2400" spc="10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314325" marR="5080" indent="-302260" algn="just">
              <a:lnSpc>
                <a:spcPts val="2620"/>
              </a:lnSpc>
              <a:spcBef>
                <a:spcPts val="700"/>
              </a:spcBef>
              <a:buClr>
                <a:srgbClr val="D34816"/>
              </a:buClr>
              <a:buSzPct val="85416"/>
              <a:buChar char="●"/>
              <a:tabLst>
                <a:tab pos="314960" algn="l"/>
              </a:tabLst>
            </a:pPr>
            <a:r>
              <a:rPr sz="2400" spc="-200" dirty="0">
                <a:latin typeface="Times New Roman"/>
                <a:cs typeface="Times New Roman"/>
              </a:rPr>
              <a:t>An</a:t>
            </a:r>
            <a:r>
              <a:rPr sz="2400" spc="-195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auditor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is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independent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of 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management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totally.</a:t>
            </a:r>
            <a:r>
              <a:rPr sz="2400" spc="415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He</a:t>
            </a:r>
            <a:r>
              <a:rPr sz="2400" spc="405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is 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170" dirty="0">
                <a:latin typeface="Times New Roman"/>
                <a:cs typeface="Times New Roman"/>
              </a:rPr>
              <a:t>a</a:t>
            </a:r>
            <a:r>
              <a:rPr sz="2400" spc="-90" dirty="0">
                <a:latin typeface="Times New Roman"/>
                <a:cs typeface="Times New Roman"/>
              </a:rPr>
              <a:t>ppo</a:t>
            </a:r>
            <a:r>
              <a:rPr sz="2400" spc="-140" dirty="0">
                <a:latin typeface="Times New Roman"/>
                <a:cs typeface="Times New Roman"/>
              </a:rPr>
              <a:t>i</a:t>
            </a:r>
            <a:r>
              <a:rPr sz="2400" spc="-90" dirty="0">
                <a:latin typeface="Times New Roman"/>
                <a:cs typeface="Times New Roman"/>
              </a:rPr>
              <a:t>n</a:t>
            </a:r>
            <a:r>
              <a:rPr sz="2400" spc="35" dirty="0">
                <a:latin typeface="Times New Roman"/>
                <a:cs typeface="Times New Roman"/>
              </a:rPr>
              <a:t>t</a:t>
            </a:r>
            <a:r>
              <a:rPr sz="2400" spc="-100" dirty="0">
                <a:latin typeface="Times New Roman"/>
                <a:cs typeface="Times New Roman"/>
              </a:rPr>
              <a:t>e</a:t>
            </a:r>
            <a:r>
              <a:rPr sz="2400" spc="-90" dirty="0">
                <a:latin typeface="Times New Roman"/>
                <a:cs typeface="Times New Roman"/>
              </a:rPr>
              <a:t>d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Times New Roman"/>
                <a:cs typeface="Times New Roman"/>
              </a:rPr>
              <a:t>b</a:t>
            </a:r>
            <a:r>
              <a:rPr sz="2400" spc="-190" dirty="0">
                <a:latin typeface="Times New Roman"/>
                <a:cs typeface="Times New Roman"/>
              </a:rPr>
              <a:t>y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Times New Roman"/>
                <a:cs typeface="Times New Roman"/>
              </a:rPr>
              <a:t>t</a:t>
            </a:r>
            <a:r>
              <a:rPr sz="2400" spc="-160" dirty="0">
                <a:latin typeface="Times New Roman"/>
                <a:cs typeface="Times New Roman"/>
              </a:rPr>
              <a:t>h</a:t>
            </a:r>
            <a:r>
              <a:rPr sz="2400" spc="-85" dirty="0">
                <a:latin typeface="Times New Roman"/>
                <a:cs typeface="Times New Roman"/>
              </a:rPr>
              <a:t>e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p</a:t>
            </a:r>
            <a:r>
              <a:rPr sz="2400" dirty="0">
                <a:latin typeface="Times New Roman"/>
                <a:cs typeface="Times New Roman"/>
              </a:rPr>
              <a:t>r</a:t>
            </a:r>
            <a:r>
              <a:rPr sz="2400" spc="-90" dirty="0">
                <a:latin typeface="Times New Roman"/>
                <a:cs typeface="Times New Roman"/>
              </a:rPr>
              <a:t>op</a:t>
            </a:r>
            <a:r>
              <a:rPr sz="2400" spc="95" dirty="0">
                <a:latin typeface="Times New Roman"/>
                <a:cs typeface="Times New Roman"/>
              </a:rPr>
              <a:t>r</a:t>
            </a:r>
            <a:r>
              <a:rPr sz="2400" spc="-140" dirty="0">
                <a:latin typeface="Times New Roman"/>
                <a:cs typeface="Times New Roman"/>
              </a:rPr>
              <a:t>i</a:t>
            </a:r>
            <a:r>
              <a:rPr sz="2400" spc="-75" dirty="0">
                <a:latin typeface="Times New Roman"/>
                <a:cs typeface="Times New Roman"/>
              </a:rPr>
              <a:t>e</a:t>
            </a:r>
            <a:r>
              <a:rPr sz="2400" spc="35" dirty="0">
                <a:latin typeface="Times New Roman"/>
                <a:cs typeface="Times New Roman"/>
              </a:rPr>
              <a:t>t</a:t>
            </a:r>
            <a:r>
              <a:rPr sz="2400" spc="-110" dirty="0">
                <a:latin typeface="Times New Roman"/>
                <a:cs typeface="Times New Roman"/>
              </a:rPr>
              <a:t>o</a:t>
            </a:r>
            <a:r>
              <a:rPr sz="2400" spc="95" dirty="0">
                <a:latin typeface="Times New Roman"/>
                <a:cs typeface="Times New Roman"/>
              </a:rPr>
              <a:t>r</a:t>
            </a:r>
            <a:r>
              <a:rPr sz="2400" spc="-180" dirty="0">
                <a:latin typeface="Times New Roman"/>
                <a:cs typeface="Times New Roman"/>
              </a:rPr>
              <a:t>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95" dirty="0">
                <a:latin typeface="Times New Roman"/>
                <a:cs typeface="Times New Roman"/>
              </a:rPr>
              <a:t>a</a:t>
            </a:r>
            <a:r>
              <a:rPr sz="2400" spc="-90" dirty="0">
                <a:latin typeface="Times New Roman"/>
                <a:cs typeface="Times New Roman"/>
              </a:rPr>
              <a:t>nd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h</a:t>
            </a:r>
            <a:r>
              <a:rPr sz="2400" spc="-85" dirty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  <a:p>
            <a:pPr marR="40005" algn="r">
              <a:lnSpc>
                <a:spcPct val="100000"/>
              </a:lnSpc>
              <a:spcBef>
                <a:spcPts val="1990"/>
              </a:spcBef>
            </a:pP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45</a:t>
            </a:r>
            <a:endParaRPr sz="1500">
              <a:latin typeface="Franklin Gothic Medium"/>
              <a:cs typeface="Franklin Gothic Medium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15685" y="6437593"/>
            <a:ext cx="4431665" cy="836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20900"/>
              </a:lnSpc>
              <a:spcBef>
                <a:spcPts val="100"/>
              </a:spcBef>
            </a:pPr>
            <a:r>
              <a:rPr sz="2200" spc="-120" dirty="0">
                <a:latin typeface="Times New Roman"/>
                <a:cs typeface="Times New Roman"/>
              </a:rPr>
              <a:t>management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20" dirty="0">
                <a:latin typeface="Times New Roman"/>
                <a:cs typeface="Times New Roman"/>
              </a:rPr>
              <a:t>and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70" dirty="0">
                <a:latin typeface="Times New Roman"/>
                <a:cs typeface="Times New Roman"/>
              </a:rPr>
              <a:t>as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85" dirty="0">
                <a:latin typeface="Times New Roman"/>
                <a:cs typeface="Times New Roman"/>
              </a:rPr>
              <a:t>such,</a:t>
            </a:r>
            <a:r>
              <a:rPr sz="2200" spc="-75" dirty="0">
                <a:latin typeface="Times New Roman"/>
                <a:cs typeface="Times New Roman"/>
              </a:rPr>
              <a:t> </a:t>
            </a:r>
            <a:r>
              <a:rPr sz="2200" spc="-114" dirty="0">
                <a:latin typeface="Times New Roman"/>
                <a:cs typeface="Times New Roman"/>
              </a:rPr>
              <a:t>he</a:t>
            </a:r>
            <a:r>
              <a:rPr sz="2200" spc="30" dirty="0">
                <a:latin typeface="Times New Roman"/>
                <a:cs typeface="Times New Roman"/>
              </a:rPr>
              <a:t> </a:t>
            </a:r>
            <a:r>
              <a:rPr sz="2200" spc="-50" dirty="0">
                <a:latin typeface="Times New Roman"/>
                <a:cs typeface="Times New Roman"/>
              </a:rPr>
              <a:t>reports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to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70" dirty="0">
                <a:latin typeface="Times New Roman"/>
                <a:cs typeface="Times New Roman"/>
              </a:rPr>
              <a:t>the </a:t>
            </a:r>
            <a:r>
              <a:rPr sz="2200" spc="-535" dirty="0">
                <a:latin typeface="Times New Roman"/>
                <a:cs typeface="Times New Roman"/>
              </a:rPr>
              <a:t> </a:t>
            </a:r>
            <a:r>
              <a:rPr sz="3300" spc="-517" baseline="20202" dirty="0">
                <a:latin typeface="Times New Roman"/>
                <a:cs typeface="Times New Roman"/>
              </a:rPr>
              <a:t>mana</a:t>
            </a:r>
            <a:r>
              <a:rPr sz="1500" spc="-345" dirty="0">
                <a:solidFill>
                  <a:srgbClr val="696464"/>
                </a:solidFill>
                <a:latin typeface="Times New Roman"/>
                <a:cs typeface="Times New Roman"/>
              </a:rPr>
              <a:t>P</a:t>
            </a:r>
            <a:r>
              <a:rPr sz="3300" spc="-517" baseline="20202" dirty="0">
                <a:latin typeface="Times New Roman"/>
                <a:cs typeface="Times New Roman"/>
              </a:rPr>
              <a:t>g</a:t>
            </a:r>
            <a:r>
              <a:rPr sz="1500" spc="-345" dirty="0">
                <a:solidFill>
                  <a:srgbClr val="696464"/>
                </a:solidFill>
                <a:latin typeface="Times New Roman"/>
                <a:cs typeface="Times New Roman"/>
              </a:rPr>
              <a:t>re</a:t>
            </a:r>
            <a:r>
              <a:rPr sz="3300" spc="-517" baseline="20202" dirty="0">
                <a:latin typeface="Times New Roman"/>
                <a:cs typeface="Times New Roman"/>
              </a:rPr>
              <a:t>e</a:t>
            </a:r>
            <a:r>
              <a:rPr sz="1500" spc="-345" dirty="0">
                <a:solidFill>
                  <a:srgbClr val="696464"/>
                </a:solidFill>
                <a:latin typeface="Times New Roman"/>
                <a:cs typeface="Times New Roman"/>
              </a:rPr>
              <a:t>se</a:t>
            </a:r>
            <a:r>
              <a:rPr sz="3300" spc="-517" baseline="20202" dirty="0">
                <a:latin typeface="Times New Roman"/>
                <a:cs typeface="Times New Roman"/>
              </a:rPr>
              <a:t>m</a:t>
            </a:r>
            <a:r>
              <a:rPr sz="1500" spc="-345" dirty="0">
                <a:solidFill>
                  <a:srgbClr val="696464"/>
                </a:solidFill>
                <a:latin typeface="Times New Roman"/>
                <a:cs typeface="Times New Roman"/>
              </a:rPr>
              <a:t>nt</a:t>
            </a:r>
            <a:r>
              <a:rPr sz="3300" spc="-517" baseline="20202" dirty="0">
                <a:latin typeface="Times New Roman"/>
                <a:cs typeface="Times New Roman"/>
              </a:rPr>
              <a:t>e</a:t>
            </a:r>
            <a:r>
              <a:rPr sz="1500" spc="-345" dirty="0">
                <a:solidFill>
                  <a:srgbClr val="696464"/>
                </a:solidFill>
                <a:latin typeface="Times New Roman"/>
                <a:cs typeface="Times New Roman"/>
              </a:rPr>
              <a:t>at</a:t>
            </a:r>
            <a:r>
              <a:rPr sz="3300" spc="-517" baseline="20202" dirty="0">
                <a:latin typeface="Times New Roman"/>
                <a:cs typeface="Times New Roman"/>
              </a:rPr>
              <a:t>n</a:t>
            </a:r>
            <a:r>
              <a:rPr sz="1500" spc="-345" dirty="0">
                <a:solidFill>
                  <a:srgbClr val="696464"/>
                </a:solidFill>
                <a:latin typeface="Times New Roman"/>
                <a:cs typeface="Times New Roman"/>
              </a:rPr>
              <a:t>io</a:t>
            </a:r>
            <a:r>
              <a:rPr sz="3300" spc="-517" baseline="20202" dirty="0">
                <a:latin typeface="Times New Roman"/>
                <a:cs typeface="Times New Roman"/>
              </a:rPr>
              <a:t>t</a:t>
            </a:r>
            <a:r>
              <a:rPr sz="1500" spc="-345" dirty="0">
                <a:solidFill>
                  <a:srgbClr val="696464"/>
                </a:solidFill>
                <a:latin typeface="Times New Roman"/>
                <a:cs typeface="Times New Roman"/>
              </a:rPr>
              <a:t>n</a:t>
            </a:r>
            <a:r>
              <a:rPr sz="3300" spc="-517" baseline="20202" dirty="0">
                <a:latin typeface="Times New Roman"/>
                <a:cs typeface="Times New Roman"/>
              </a:rPr>
              <a:t>.</a:t>
            </a:r>
            <a:r>
              <a:rPr sz="1500" spc="-345" dirty="0">
                <a:solidFill>
                  <a:srgbClr val="696464"/>
                </a:solidFill>
                <a:latin typeface="Times New Roman"/>
                <a:cs typeface="Times New Roman"/>
              </a:rPr>
              <a:t>on</a:t>
            </a:r>
            <a:r>
              <a:rPr sz="1500" spc="-335" dirty="0">
                <a:solidFill>
                  <a:srgbClr val="696464"/>
                </a:solidFill>
                <a:latin typeface="Times New Roman"/>
                <a:cs typeface="Times New Roman"/>
              </a:rPr>
              <a:t> </a:t>
            </a:r>
            <a:r>
              <a:rPr sz="1500" spc="-75" dirty="0">
                <a:solidFill>
                  <a:srgbClr val="696464"/>
                </a:solidFill>
                <a:latin typeface="Times New Roman"/>
                <a:cs typeface="Times New Roman"/>
              </a:rPr>
              <a:t>Auditing</a:t>
            </a:r>
            <a:endParaRPr sz="15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1302" y="570912"/>
            <a:ext cx="590613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heavy" spc="-12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sz="4400" u="heavy" spc="-3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sz="4400" u="heavy" spc="-55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v</a:t>
            </a:r>
            <a:r>
              <a:rPr sz="4400" u="heavy" spc="-114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sz="4400" u="heavy" spc="-42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</a:t>
            </a:r>
            <a:r>
              <a:rPr sz="4400" u="heavy" spc="-1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sz="4400" u="heavy" spc="-2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sz="4400" u="heavy" spc="-53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g</a:t>
            </a:r>
            <a:r>
              <a:rPr sz="4400" u="heavy" spc="-114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sz="4400" u="heavy" spc="-1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sz="4400" u="heavy" spc="-2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sz="4400" u="heavy" spc="-4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sz="4400" u="heavy" spc="-3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sz="4400" u="heavy" spc="-17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4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sz="4400" u="heavy" spc="-14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f</a:t>
            </a:r>
            <a:r>
              <a:rPr sz="4400" u="heavy" spc="-12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844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sz="4400" u="heavy" spc="-3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c</a:t>
            </a:r>
            <a:r>
              <a:rPr sz="4400" u="heavy" spc="-43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c</a:t>
            </a:r>
            <a:r>
              <a:rPr sz="4400" u="heavy" spc="-4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u</a:t>
            </a:r>
            <a:r>
              <a:rPr sz="4400" u="heavy" spc="-2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n</a:t>
            </a:r>
            <a:r>
              <a:rPr sz="4400" u="heavy" spc="-1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sz="4400" u="heavy" spc="-4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</a:t>
            </a:r>
            <a:endParaRPr sz="4400"/>
          </a:p>
        </p:txBody>
      </p:sp>
      <p:grpSp>
        <p:nvGrpSpPr>
          <p:cNvPr id="3" name="object 3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4" name="object 4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23099" y="1278206"/>
            <a:ext cx="9310370" cy="544068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314325" indent="-302260" algn="just">
              <a:lnSpc>
                <a:spcPct val="100000"/>
              </a:lnSpc>
              <a:spcBef>
                <a:spcPts val="750"/>
              </a:spcBef>
              <a:buClr>
                <a:srgbClr val="D34816"/>
              </a:buClr>
              <a:buSzPct val="84905"/>
              <a:buFont typeface="Times New Roman"/>
              <a:buChar char="●"/>
              <a:tabLst>
                <a:tab pos="314960" algn="l"/>
              </a:tabLst>
            </a:pPr>
            <a:r>
              <a:rPr sz="2650" b="1" i="1" spc="-110" dirty="0">
                <a:latin typeface="Times New Roman"/>
                <a:cs typeface="Times New Roman"/>
              </a:rPr>
              <a:t>Dicksee</a:t>
            </a:r>
            <a:r>
              <a:rPr sz="2650" b="1" i="1" spc="-95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has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defined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investigation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220" dirty="0">
                <a:latin typeface="Times New Roman"/>
                <a:cs typeface="Times New Roman"/>
              </a:rPr>
              <a:t>as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follows:</a:t>
            </a:r>
            <a:endParaRPr sz="2650">
              <a:latin typeface="Times New Roman"/>
              <a:cs typeface="Times New Roman"/>
            </a:endParaRPr>
          </a:p>
          <a:p>
            <a:pPr marL="314325" marR="5080" algn="just">
              <a:lnSpc>
                <a:spcPts val="3170"/>
              </a:lnSpc>
              <a:spcBef>
                <a:spcPts val="760"/>
              </a:spcBef>
            </a:pPr>
            <a:r>
              <a:rPr sz="2650" spc="-270" dirty="0">
                <a:latin typeface="Times New Roman"/>
                <a:cs typeface="Times New Roman"/>
              </a:rPr>
              <a:t>“An</a:t>
            </a:r>
            <a:r>
              <a:rPr sz="2650" spc="80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investigation</a:t>
            </a:r>
            <a:r>
              <a:rPr sz="2650" spc="110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is</a:t>
            </a:r>
            <a:r>
              <a:rPr sz="2650" spc="125" dirty="0">
                <a:latin typeface="Times New Roman"/>
                <a:cs typeface="Times New Roman"/>
              </a:rPr>
              <a:t> </a:t>
            </a:r>
            <a:r>
              <a:rPr sz="2650" spc="-175" dirty="0">
                <a:latin typeface="Times New Roman"/>
                <a:cs typeface="Times New Roman"/>
              </a:rPr>
              <a:t>an</a:t>
            </a:r>
            <a:r>
              <a:rPr sz="2650" spc="105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examination</a:t>
            </a:r>
            <a:r>
              <a:rPr sz="2650" spc="11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10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accounting</a:t>
            </a:r>
            <a:r>
              <a:rPr sz="2650" spc="114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records</a:t>
            </a:r>
            <a:r>
              <a:rPr sz="2650" spc="95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undertaken</a:t>
            </a:r>
            <a:r>
              <a:rPr sz="2650" spc="110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for </a:t>
            </a:r>
            <a:r>
              <a:rPr sz="2650" spc="-65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 </a:t>
            </a:r>
            <a:r>
              <a:rPr sz="2650" spc="-155" dirty="0">
                <a:latin typeface="Times New Roman"/>
                <a:cs typeface="Times New Roman"/>
              </a:rPr>
              <a:t>special </a:t>
            </a:r>
            <a:r>
              <a:rPr sz="2650" spc="-85" dirty="0">
                <a:latin typeface="Times New Roman"/>
                <a:cs typeface="Times New Roman"/>
              </a:rPr>
              <a:t>purpose; </a:t>
            </a:r>
            <a:r>
              <a:rPr sz="2650" spc="-125" dirty="0">
                <a:latin typeface="Times New Roman"/>
                <a:cs typeface="Times New Roman"/>
              </a:rPr>
              <a:t>in </a:t>
            </a:r>
            <a:r>
              <a:rPr sz="2650" spc="-130" dirty="0">
                <a:latin typeface="Times New Roman"/>
                <a:cs typeface="Times New Roman"/>
              </a:rPr>
              <a:t>effect </a:t>
            </a:r>
            <a:r>
              <a:rPr sz="2650" spc="-50" dirty="0">
                <a:latin typeface="Times New Roman"/>
                <a:cs typeface="Times New Roman"/>
              </a:rPr>
              <a:t>it </a:t>
            </a:r>
            <a:r>
              <a:rPr sz="2650" spc="-170" dirty="0">
                <a:latin typeface="Times New Roman"/>
                <a:cs typeface="Times New Roman"/>
              </a:rPr>
              <a:t>is </a:t>
            </a:r>
            <a:r>
              <a:rPr sz="2650" spc="-175" dirty="0">
                <a:latin typeface="Times New Roman"/>
                <a:cs typeface="Times New Roman"/>
              </a:rPr>
              <a:t>an </a:t>
            </a:r>
            <a:r>
              <a:rPr sz="2650" spc="-120" dirty="0">
                <a:latin typeface="Times New Roman"/>
                <a:cs typeface="Times New Roman"/>
              </a:rPr>
              <a:t>audit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50" dirty="0">
                <a:latin typeface="Times New Roman"/>
                <a:cs typeface="Times New Roman"/>
              </a:rPr>
              <a:t>which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140" dirty="0">
                <a:latin typeface="Times New Roman"/>
                <a:cs typeface="Times New Roman"/>
              </a:rPr>
              <a:t>scope</a:t>
            </a:r>
            <a:r>
              <a:rPr sz="2650" spc="-13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is </a:t>
            </a:r>
            <a:r>
              <a:rPr sz="2650" spc="-110" dirty="0">
                <a:latin typeface="Times New Roman"/>
                <a:cs typeface="Times New Roman"/>
              </a:rPr>
              <a:t>limited </a:t>
            </a:r>
            <a:r>
              <a:rPr sz="2650" spc="-45" dirty="0">
                <a:latin typeface="Times New Roman"/>
                <a:cs typeface="Times New Roman"/>
              </a:rPr>
              <a:t>or </a:t>
            </a:r>
            <a:r>
              <a:rPr sz="2650" spc="-40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extended </a:t>
            </a:r>
            <a:r>
              <a:rPr sz="2650" spc="-125" dirty="0">
                <a:latin typeface="Times New Roman"/>
                <a:cs typeface="Times New Roman"/>
              </a:rPr>
              <a:t>in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accordance</a:t>
            </a:r>
            <a:r>
              <a:rPr sz="2650" spc="-13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with</a:t>
            </a:r>
            <a:r>
              <a:rPr sz="2650" spc="44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the requirement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35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95" dirty="0">
                <a:latin typeface="Times New Roman"/>
                <a:cs typeface="Times New Roman"/>
              </a:rPr>
              <a:t>particular </a:t>
            </a:r>
            <a:r>
              <a:rPr sz="2650" spc="-80" dirty="0">
                <a:latin typeface="Times New Roman"/>
                <a:cs typeface="Times New Roman"/>
              </a:rPr>
              <a:t>purpose. 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Its </a:t>
            </a:r>
            <a:r>
              <a:rPr sz="2650" spc="-110" dirty="0">
                <a:latin typeface="Times New Roman"/>
                <a:cs typeface="Times New Roman"/>
              </a:rPr>
              <a:t>object </a:t>
            </a:r>
            <a:r>
              <a:rPr sz="2650" spc="-170" dirty="0">
                <a:latin typeface="Times New Roman"/>
                <a:cs typeface="Times New Roman"/>
              </a:rPr>
              <a:t>is</a:t>
            </a:r>
            <a:r>
              <a:rPr sz="2650" spc="-165" dirty="0">
                <a:latin typeface="Times New Roman"/>
                <a:cs typeface="Times New Roman"/>
              </a:rPr>
              <a:t> usually</a:t>
            </a:r>
            <a:r>
              <a:rPr sz="2650" spc="-160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150" dirty="0">
                <a:latin typeface="Times New Roman"/>
                <a:cs typeface="Times New Roman"/>
              </a:rPr>
              <a:t>discover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180" dirty="0">
                <a:latin typeface="Times New Roman"/>
                <a:cs typeface="Times New Roman"/>
              </a:rPr>
              <a:t>display</a:t>
            </a:r>
            <a:r>
              <a:rPr sz="2650" spc="30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155" dirty="0">
                <a:latin typeface="Times New Roman"/>
                <a:cs typeface="Times New Roman"/>
              </a:rPr>
              <a:t>facts</a:t>
            </a:r>
            <a:r>
              <a:rPr sz="2650" spc="35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in </a:t>
            </a:r>
            <a:r>
              <a:rPr sz="2650" spc="-150" dirty="0">
                <a:latin typeface="Times New Roman"/>
                <a:cs typeface="Times New Roman"/>
              </a:rPr>
              <a:t>such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229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manner </a:t>
            </a:r>
            <a:r>
              <a:rPr sz="2650" spc="-220" dirty="0">
                <a:latin typeface="Times New Roman"/>
                <a:cs typeface="Times New Roman"/>
              </a:rPr>
              <a:t>as </a:t>
            </a:r>
            <a:r>
              <a:rPr sz="2650" spc="-21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will </a:t>
            </a:r>
            <a:r>
              <a:rPr sz="2650" spc="-145" dirty="0">
                <a:latin typeface="Times New Roman"/>
                <a:cs typeface="Times New Roman"/>
              </a:rPr>
              <a:t>enable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90" dirty="0">
                <a:latin typeface="Times New Roman"/>
                <a:cs typeface="Times New Roman"/>
              </a:rPr>
              <a:t>parties </a:t>
            </a:r>
            <a:r>
              <a:rPr sz="2650" spc="-105" dirty="0">
                <a:latin typeface="Times New Roman"/>
                <a:cs typeface="Times New Roman"/>
              </a:rPr>
              <a:t>for </a:t>
            </a:r>
            <a:r>
              <a:rPr sz="2650" spc="-155" dirty="0">
                <a:latin typeface="Times New Roman"/>
                <a:cs typeface="Times New Roman"/>
              </a:rPr>
              <a:t>whom </a:t>
            </a:r>
            <a:r>
              <a:rPr sz="2650" spc="-50" dirty="0">
                <a:latin typeface="Times New Roman"/>
                <a:cs typeface="Times New Roman"/>
              </a:rPr>
              <a:t>it </a:t>
            </a:r>
            <a:r>
              <a:rPr sz="2650" spc="-170" dirty="0">
                <a:latin typeface="Times New Roman"/>
                <a:cs typeface="Times New Roman"/>
              </a:rPr>
              <a:t>is </a:t>
            </a:r>
            <a:r>
              <a:rPr sz="2650" spc="-100" dirty="0">
                <a:latin typeface="Times New Roman"/>
                <a:cs typeface="Times New Roman"/>
              </a:rPr>
              <a:t>undertaken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140" dirty="0">
                <a:latin typeface="Times New Roman"/>
                <a:cs typeface="Times New Roman"/>
              </a:rPr>
              <a:t>draw </a:t>
            </a:r>
            <a:r>
              <a:rPr sz="2650" spc="-145" dirty="0">
                <a:latin typeface="Times New Roman"/>
                <a:cs typeface="Times New Roman"/>
              </a:rPr>
              <a:t>conclusions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220" dirty="0">
                <a:latin typeface="Times New Roman"/>
                <a:cs typeface="Times New Roman"/>
              </a:rPr>
              <a:t>k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on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0" dirty="0">
                <a:latin typeface="Times New Roman"/>
                <a:cs typeface="Times New Roman"/>
              </a:rPr>
              <a:t>g</a:t>
            </a:r>
            <a:r>
              <a:rPr sz="2650" spc="-160" dirty="0">
                <a:latin typeface="Times New Roman"/>
                <a:cs typeface="Times New Roman"/>
              </a:rPr>
              <a:t>l</a:t>
            </a:r>
            <a:r>
              <a:rPr sz="2650" spc="-484" dirty="0">
                <a:latin typeface="Times New Roman"/>
                <a:cs typeface="Times New Roman"/>
              </a:rPr>
              <a:t>y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r>
              <a:rPr sz="2650" spc="-195" dirty="0">
                <a:latin typeface="Times New Roman"/>
                <a:cs typeface="Times New Roman"/>
              </a:rPr>
              <a:t> </a:t>
            </a:r>
            <a:r>
              <a:rPr sz="2650" spc="-350" dirty="0">
                <a:latin typeface="Times New Roman"/>
                <a:cs typeface="Times New Roman"/>
              </a:rPr>
              <a:t>”</a:t>
            </a: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2650" spc="-340" dirty="0">
                <a:latin typeface="Times New Roman"/>
                <a:cs typeface="Times New Roman"/>
              </a:rPr>
              <a:t>F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15" dirty="0">
                <a:latin typeface="Times New Roman"/>
                <a:cs typeface="Times New Roman"/>
              </a:rPr>
              <a:t>r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I</a:t>
            </a:r>
            <a:r>
              <a:rPr sz="2650" spc="-170" dirty="0">
                <a:latin typeface="Times New Roman"/>
                <a:cs typeface="Times New Roman"/>
              </a:rPr>
              <a:t>n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20" dirty="0">
                <a:latin typeface="Times New Roman"/>
                <a:cs typeface="Times New Roman"/>
              </a:rPr>
              <a:t>g</a:t>
            </a:r>
            <a:r>
              <a:rPr sz="2650" spc="-260" dirty="0">
                <a:latin typeface="Times New Roman"/>
                <a:cs typeface="Times New Roman"/>
              </a:rPr>
              <a:t>a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5" dirty="0">
                <a:latin typeface="Times New Roman"/>
                <a:cs typeface="Times New Roman"/>
              </a:rPr>
              <a:t>r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30" dirty="0">
                <a:latin typeface="Times New Roman"/>
                <a:cs typeface="Times New Roman"/>
              </a:rPr>
              <a:t>:</a:t>
            </a:r>
            <a:r>
              <a:rPr sz="2650" spc="-195" dirty="0">
                <a:latin typeface="Times New Roman"/>
                <a:cs typeface="Times New Roman"/>
              </a:rPr>
              <a:t> </a:t>
            </a:r>
            <a:r>
              <a:rPr sz="2650" spc="-60" dirty="0">
                <a:latin typeface="Times New Roman"/>
                <a:cs typeface="Times New Roman"/>
              </a:rPr>
              <a:t>-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45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200" dirty="0">
                <a:latin typeface="Times New Roman"/>
                <a:cs typeface="Times New Roman"/>
              </a:rPr>
              <a:t>I</a:t>
            </a:r>
            <a:r>
              <a:rPr sz="2650" spc="-170" dirty="0">
                <a:latin typeface="Times New Roman"/>
                <a:cs typeface="Times New Roman"/>
              </a:rPr>
              <a:t>n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90" dirty="0">
                <a:latin typeface="Times New Roman"/>
                <a:cs typeface="Times New Roman"/>
              </a:rPr>
              <a:t>r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50" dirty="0">
                <a:latin typeface="Times New Roman"/>
                <a:cs typeface="Times New Roman"/>
              </a:rPr>
              <a:t>t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05" dirty="0">
                <a:latin typeface="Times New Roman"/>
                <a:cs typeface="Times New Roman"/>
              </a:rPr>
              <a:t>l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45" dirty="0">
                <a:latin typeface="Times New Roman"/>
                <a:cs typeface="Times New Roman"/>
              </a:rPr>
              <a:t>x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45" dirty="0">
                <a:latin typeface="Times New Roman"/>
                <a:cs typeface="Times New Roman"/>
              </a:rPr>
              <a:t>o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50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160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ondu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w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50" dirty="0">
                <a:latin typeface="Times New Roman"/>
                <a:cs typeface="Times New Roman"/>
              </a:rPr>
              <a:t>t</a:t>
            </a:r>
            <a:r>
              <a:rPr sz="2650" spc="-170" dirty="0">
                <a:latin typeface="Times New Roman"/>
                <a:cs typeface="Times New Roman"/>
              </a:rPr>
              <a:t>h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114" dirty="0">
                <a:latin typeface="Times New Roman"/>
                <a:cs typeface="Times New Roman"/>
              </a:rPr>
              <a:t>r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65" dirty="0">
                <a:latin typeface="Times New Roman"/>
                <a:cs typeface="Times New Roman"/>
              </a:rPr>
              <a:t>c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60" dirty="0">
                <a:latin typeface="Times New Roman"/>
                <a:cs typeface="Times New Roman"/>
              </a:rPr>
              <a:t>j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40" dirty="0">
                <a:latin typeface="Times New Roman"/>
                <a:cs typeface="Times New Roman"/>
              </a:rPr>
              <a:t>s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50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160" dirty="0">
                <a:latin typeface="Times New Roman"/>
                <a:cs typeface="Times New Roman"/>
              </a:rPr>
              <a:t>Factual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information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has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</a:t>
            </a:r>
            <a:r>
              <a:rPr sz="2650" spc="-4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be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given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in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analytical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descriptive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manner.</a:t>
            </a:r>
            <a:endParaRPr sz="26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45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370" dirty="0">
                <a:latin typeface="Times New Roman"/>
                <a:cs typeface="Times New Roman"/>
              </a:rPr>
              <a:t>S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op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70" dirty="0">
                <a:latin typeface="Times New Roman"/>
                <a:cs typeface="Times New Roman"/>
              </a:rPr>
              <a:t>n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20" dirty="0">
                <a:latin typeface="Times New Roman"/>
                <a:cs typeface="Times New Roman"/>
              </a:rPr>
              <a:t>g</a:t>
            </a:r>
            <a:r>
              <a:rPr sz="2650" spc="-260" dirty="0">
                <a:latin typeface="Times New Roman"/>
                <a:cs typeface="Times New Roman"/>
              </a:rPr>
              <a:t>a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310" dirty="0">
                <a:latin typeface="Times New Roman"/>
                <a:cs typeface="Times New Roman"/>
              </a:rPr>
              <a:t>a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50" dirty="0">
                <a:latin typeface="Times New Roman"/>
                <a:cs typeface="Times New Roman"/>
              </a:rPr>
              <a:t>t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428480" y="7035311"/>
            <a:ext cx="255270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4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6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0512" y="304326"/>
            <a:ext cx="393192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465" dirty="0"/>
              <a:t>E</a:t>
            </a:r>
            <a:r>
              <a:rPr spc="-340" dirty="0"/>
              <a:t>s</a:t>
            </a:r>
            <a:r>
              <a:rPr spc="-380" dirty="0"/>
              <a:t>s</a:t>
            </a:r>
            <a:r>
              <a:rPr spc="-105" dirty="0"/>
              <a:t>e</a:t>
            </a:r>
            <a:r>
              <a:rPr spc="-280" dirty="0"/>
              <a:t>n</a:t>
            </a:r>
            <a:r>
              <a:rPr spc="-95" dirty="0"/>
              <a:t>t</a:t>
            </a:r>
            <a:r>
              <a:rPr spc="-190" dirty="0"/>
              <a:t>i</a:t>
            </a:r>
            <a:r>
              <a:rPr spc="-105" dirty="0"/>
              <a:t>a</a:t>
            </a:r>
            <a:r>
              <a:rPr spc="-190" dirty="0"/>
              <a:t>l</a:t>
            </a:r>
            <a:r>
              <a:rPr spc="-360" dirty="0"/>
              <a:t>s</a:t>
            </a:r>
            <a:r>
              <a:rPr spc="-165" dirty="0"/>
              <a:t> </a:t>
            </a:r>
            <a:r>
              <a:rPr spc="-360" dirty="0"/>
              <a:t>o</a:t>
            </a:r>
            <a:r>
              <a:rPr spc="-130" dirty="0"/>
              <a:t>f</a:t>
            </a:r>
            <a:r>
              <a:rPr spc="-110" dirty="0"/>
              <a:t> </a:t>
            </a:r>
            <a:r>
              <a:rPr spc="-800" dirty="0"/>
              <a:t>A</a:t>
            </a:r>
            <a:r>
              <a:rPr spc="-240" dirty="0"/>
              <a:t>u</a:t>
            </a:r>
            <a:r>
              <a:rPr spc="-280" dirty="0"/>
              <a:t>d</a:t>
            </a:r>
            <a:r>
              <a:rPr spc="-190" dirty="0"/>
              <a:t>i</a:t>
            </a:r>
            <a:r>
              <a:rPr spc="-100" dirty="0"/>
              <a:t>t</a:t>
            </a:r>
          </a:p>
        </p:txBody>
      </p:sp>
      <p:sp>
        <p:nvSpPr>
          <p:cNvPr id="3" name="object 3"/>
          <p:cNvSpPr/>
          <p:nvPr/>
        </p:nvSpPr>
        <p:spPr>
          <a:xfrm>
            <a:off x="2993135" y="858012"/>
            <a:ext cx="3906520" cy="24765"/>
          </a:xfrm>
          <a:custGeom>
            <a:avLst/>
            <a:gdLst/>
            <a:ahLst/>
            <a:cxnLst/>
            <a:rect l="l" t="t" r="r" b="b"/>
            <a:pathLst>
              <a:path w="3906520" h="24765">
                <a:moveTo>
                  <a:pt x="3906012" y="24383"/>
                </a:moveTo>
                <a:lnTo>
                  <a:pt x="0" y="24383"/>
                </a:lnTo>
                <a:lnTo>
                  <a:pt x="0" y="0"/>
                </a:lnTo>
                <a:lnTo>
                  <a:pt x="3906012" y="0"/>
                </a:lnTo>
                <a:lnTo>
                  <a:pt x="3906012" y="24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5" name="object 5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39322" y="1017529"/>
            <a:ext cx="9379585" cy="5055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4325" marR="6350">
              <a:lnSpc>
                <a:spcPct val="101000"/>
              </a:lnSpc>
              <a:spcBef>
                <a:spcPts val="95"/>
              </a:spcBef>
            </a:pPr>
            <a:r>
              <a:rPr sz="3050" spc="-235" dirty="0">
                <a:latin typeface="Times New Roman"/>
                <a:cs typeface="Times New Roman"/>
              </a:rPr>
              <a:t>An</a:t>
            </a:r>
            <a:r>
              <a:rPr sz="3050" spc="10" dirty="0">
                <a:latin typeface="Times New Roman"/>
                <a:cs typeface="Times New Roman"/>
              </a:rPr>
              <a:t> </a:t>
            </a:r>
            <a:r>
              <a:rPr sz="3050" spc="-135" dirty="0">
                <a:latin typeface="Times New Roman"/>
                <a:cs typeface="Times New Roman"/>
              </a:rPr>
              <a:t>investigator</a:t>
            </a:r>
            <a:r>
              <a:rPr sz="3050" spc="30" dirty="0">
                <a:latin typeface="Times New Roman"/>
                <a:cs typeface="Times New Roman"/>
              </a:rPr>
              <a:t> </a:t>
            </a:r>
            <a:r>
              <a:rPr sz="3050" spc="-140" dirty="0">
                <a:latin typeface="Times New Roman"/>
                <a:cs typeface="Times New Roman"/>
              </a:rPr>
              <a:t>should</a:t>
            </a:r>
            <a:r>
              <a:rPr sz="3050" spc="55" dirty="0">
                <a:latin typeface="Times New Roman"/>
                <a:cs typeface="Times New Roman"/>
              </a:rPr>
              <a:t> </a:t>
            </a:r>
            <a:r>
              <a:rPr sz="3050" spc="-145" dirty="0">
                <a:latin typeface="Times New Roman"/>
                <a:cs typeface="Times New Roman"/>
              </a:rPr>
              <a:t>keep</a:t>
            </a:r>
            <a:r>
              <a:rPr sz="3050" spc="50" dirty="0">
                <a:latin typeface="Times New Roman"/>
                <a:cs typeface="Times New Roman"/>
              </a:rPr>
              <a:t> </a:t>
            </a:r>
            <a:r>
              <a:rPr sz="3050" spc="-90" dirty="0">
                <a:latin typeface="Times New Roman"/>
                <a:cs typeface="Times New Roman"/>
              </a:rPr>
              <a:t>the</a:t>
            </a:r>
            <a:r>
              <a:rPr sz="3050" spc="55" dirty="0">
                <a:latin typeface="Times New Roman"/>
                <a:cs typeface="Times New Roman"/>
              </a:rPr>
              <a:t> </a:t>
            </a:r>
            <a:r>
              <a:rPr sz="3050" spc="-160" dirty="0">
                <a:latin typeface="Times New Roman"/>
                <a:cs typeface="Times New Roman"/>
              </a:rPr>
              <a:t>following</a:t>
            </a:r>
            <a:r>
              <a:rPr sz="3050" spc="50" dirty="0">
                <a:latin typeface="Times New Roman"/>
                <a:cs typeface="Times New Roman"/>
              </a:rPr>
              <a:t> </a:t>
            </a:r>
            <a:r>
              <a:rPr sz="3050" spc="-114" dirty="0">
                <a:latin typeface="Times New Roman"/>
                <a:cs typeface="Times New Roman"/>
              </a:rPr>
              <a:t>points</a:t>
            </a:r>
            <a:r>
              <a:rPr sz="3050" spc="35" dirty="0">
                <a:latin typeface="Times New Roman"/>
                <a:cs typeface="Times New Roman"/>
              </a:rPr>
              <a:t> </a:t>
            </a:r>
            <a:r>
              <a:rPr sz="3050" spc="-130" dirty="0">
                <a:latin typeface="Times New Roman"/>
                <a:cs typeface="Times New Roman"/>
              </a:rPr>
              <a:t>in</a:t>
            </a:r>
            <a:r>
              <a:rPr sz="3050" spc="50" dirty="0">
                <a:latin typeface="Times New Roman"/>
                <a:cs typeface="Times New Roman"/>
              </a:rPr>
              <a:t> </a:t>
            </a:r>
            <a:r>
              <a:rPr sz="3050" spc="-170" dirty="0">
                <a:latin typeface="Times New Roman"/>
                <a:cs typeface="Times New Roman"/>
              </a:rPr>
              <a:t>view</a:t>
            </a:r>
            <a:r>
              <a:rPr sz="3050" spc="20" dirty="0">
                <a:latin typeface="Times New Roman"/>
                <a:cs typeface="Times New Roman"/>
              </a:rPr>
              <a:t> </a:t>
            </a:r>
            <a:r>
              <a:rPr sz="3050" spc="-110" dirty="0">
                <a:latin typeface="Times New Roman"/>
                <a:cs typeface="Times New Roman"/>
              </a:rPr>
              <a:t>during </a:t>
            </a:r>
            <a:r>
              <a:rPr sz="3050" spc="-750" dirty="0">
                <a:latin typeface="Times New Roman"/>
                <a:cs typeface="Times New Roman"/>
              </a:rPr>
              <a:t> </a:t>
            </a:r>
            <a:r>
              <a:rPr sz="3050" spc="40" dirty="0">
                <a:latin typeface="Times New Roman"/>
                <a:cs typeface="Times New Roman"/>
              </a:rPr>
              <a:t>t</a:t>
            </a:r>
            <a:r>
              <a:rPr sz="3050" spc="-170" dirty="0">
                <a:latin typeface="Times New Roman"/>
                <a:cs typeface="Times New Roman"/>
              </a:rPr>
              <a:t>h</a:t>
            </a:r>
            <a:r>
              <a:rPr sz="3050" spc="-105" dirty="0">
                <a:latin typeface="Times New Roman"/>
                <a:cs typeface="Times New Roman"/>
              </a:rPr>
              <a:t>e </a:t>
            </a:r>
            <a:r>
              <a:rPr sz="3050" spc="-155" dirty="0">
                <a:latin typeface="Times New Roman"/>
                <a:cs typeface="Times New Roman"/>
              </a:rPr>
              <a:t>c</a:t>
            </a:r>
            <a:r>
              <a:rPr sz="3050" spc="-140" dirty="0">
                <a:latin typeface="Times New Roman"/>
                <a:cs typeface="Times New Roman"/>
              </a:rPr>
              <a:t>o</a:t>
            </a:r>
            <a:r>
              <a:rPr sz="3050" spc="-110" dirty="0">
                <a:latin typeface="Times New Roman"/>
                <a:cs typeface="Times New Roman"/>
              </a:rPr>
              <a:t>u</a:t>
            </a:r>
            <a:r>
              <a:rPr sz="3050" spc="120" dirty="0">
                <a:latin typeface="Times New Roman"/>
                <a:cs typeface="Times New Roman"/>
              </a:rPr>
              <a:t>r</a:t>
            </a:r>
            <a:r>
              <a:rPr sz="3050" spc="-235" dirty="0">
                <a:latin typeface="Times New Roman"/>
                <a:cs typeface="Times New Roman"/>
              </a:rPr>
              <a:t>s</a:t>
            </a:r>
            <a:r>
              <a:rPr sz="3050" spc="-105" dirty="0">
                <a:latin typeface="Times New Roman"/>
                <a:cs typeface="Times New Roman"/>
              </a:rPr>
              <a:t>e</a:t>
            </a:r>
            <a:r>
              <a:rPr sz="3050" spc="-75" dirty="0">
                <a:latin typeface="Times New Roman"/>
                <a:cs typeface="Times New Roman"/>
              </a:rPr>
              <a:t> </a:t>
            </a:r>
            <a:r>
              <a:rPr sz="3050" spc="-110" dirty="0">
                <a:latin typeface="Times New Roman"/>
                <a:cs typeface="Times New Roman"/>
              </a:rPr>
              <a:t>o</a:t>
            </a:r>
            <a:r>
              <a:rPr sz="3050" spc="-215" dirty="0">
                <a:latin typeface="Times New Roman"/>
                <a:cs typeface="Times New Roman"/>
              </a:rPr>
              <a:t>f</a:t>
            </a:r>
            <a:r>
              <a:rPr sz="3050" spc="-85" dirty="0">
                <a:latin typeface="Times New Roman"/>
                <a:cs typeface="Times New Roman"/>
              </a:rPr>
              <a:t> </a:t>
            </a:r>
            <a:r>
              <a:rPr sz="3050" spc="-145" dirty="0">
                <a:latin typeface="Times New Roman"/>
                <a:cs typeface="Times New Roman"/>
              </a:rPr>
              <a:t>i</a:t>
            </a:r>
            <a:r>
              <a:rPr sz="3050" spc="-175" dirty="0">
                <a:latin typeface="Times New Roman"/>
                <a:cs typeface="Times New Roman"/>
              </a:rPr>
              <a:t>n</a:t>
            </a:r>
            <a:r>
              <a:rPr sz="3050" spc="-325" dirty="0">
                <a:latin typeface="Times New Roman"/>
                <a:cs typeface="Times New Roman"/>
              </a:rPr>
              <a:t>v</a:t>
            </a:r>
            <a:r>
              <a:rPr sz="3050" spc="-95" dirty="0">
                <a:latin typeface="Times New Roman"/>
                <a:cs typeface="Times New Roman"/>
              </a:rPr>
              <a:t>e</a:t>
            </a:r>
            <a:r>
              <a:rPr sz="3050" spc="-235" dirty="0">
                <a:latin typeface="Times New Roman"/>
                <a:cs typeface="Times New Roman"/>
              </a:rPr>
              <a:t>s</a:t>
            </a:r>
            <a:r>
              <a:rPr sz="3050" spc="40" dirty="0">
                <a:latin typeface="Times New Roman"/>
                <a:cs typeface="Times New Roman"/>
              </a:rPr>
              <a:t>t</a:t>
            </a:r>
            <a:r>
              <a:rPr sz="3050" spc="-145" dirty="0">
                <a:latin typeface="Times New Roman"/>
                <a:cs typeface="Times New Roman"/>
              </a:rPr>
              <a:t>i</a:t>
            </a:r>
            <a:r>
              <a:rPr sz="3050" spc="-235" dirty="0">
                <a:latin typeface="Times New Roman"/>
                <a:cs typeface="Times New Roman"/>
              </a:rPr>
              <a:t>g</a:t>
            </a:r>
            <a:r>
              <a:rPr sz="3050" spc="-280" dirty="0">
                <a:latin typeface="Times New Roman"/>
                <a:cs typeface="Times New Roman"/>
              </a:rPr>
              <a:t>a</a:t>
            </a:r>
            <a:r>
              <a:rPr sz="3050" spc="40" dirty="0">
                <a:latin typeface="Times New Roman"/>
                <a:cs typeface="Times New Roman"/>
              </a:rPr>
              <a:t>t</a:t>
            </a:r>
            <a:r>
              <a:rPr sz="3050" spc="-145" dirty="0">
                <a:latin typeface="Times New Roman"/>
                <a:cs typeface="Times New Roman"/>
              </a:rPr>
              <a:t>i</a:t>
            </a:r>
            <a:r>
              <a:rPr sz="3050" spc="-110" dirty="0">
                <a:latin typeface="Times New Roman"/>
                <a:cs typeface="Times New Roman"/>
              </a:rPr>
              <a:t>on</a:t>
            </a:r>
            <a:r>
              <a:rPr sz="3050" spc="50" dirty="0">
                <a:latin typeface="Times New Roman"/>
                <a:cs typeface="Times New Roman"/>
              </a:rPr>
              <a:t>:</a:t>
            </a:r>
            <a:endParaRPr sz="3050">
              <a:latin typeface="Times New Roman"/>
              <a:cs typeface="Times New Roman"/>
            </a:endParaRPr>
          </a:p>
          <a:p>
            <a:pPr marL="577850" marR="6985" indent="-565785">
              <a:lnSpc>
                <a:spcPct val="101000"/>
              </a:lnSpc>
              <a:spcBef>
                <a:spcPts val="660"/>
              </a:spcBef>
              <a:buClr>
                <a:srgbClr val="D34816"/>
              </a:buClr>
              <a:buSzPct val="85245"/>
              <a:buAutoNum type="arabicPeriod"/>
              <a:tabLst>
                <a:tab pos="577850" algn="l"/>
                <a:tab pos="578485" algn="l"/>
              </a:tabLst>
            </a:pPr>
            <a:r>
              <a:rPr sz="3050" spc="-125" dirty="0">
                <a:latin typeface="Times New Roman"/>
                <a:cs typeface="Times New Roman"/>
              </a:rPr>
              <a:t>He</a:t>
            </a:r>
            <a:r>
              <a:rPr sz="3050" spc="229" dirty="0">
                <a:latin typeface="Times New Roman"/>
                <a:cs typeface="Times New Roman"/>
              </a:rPr>
              <a:t> </a:t>
            </a:r>
            <a:r>
              <a:rPr sz="3050" spc="-140" dirty="0">
                <a:latin typeface="Times New Roman"/>
                <a:cs typeface="Times New Roman"/>
              </a:rPr>
              <a:t>should</a:t>
            </a:r>
            <a:r>
              <a:rPr sz="3050" spc="229" dirty="0">
                <a:latin typeface="Times New Roman"/>
                <a:cs typeface="Times New Roman"/>
              </a:rPr>
              <a:t> </a:t>
            </a:r>
            <a:r>
              <a:rPr sz="3050" spc="-145" dirty="0">
                <a:latin typeface="Times New Roman"/>
                <a:cs typeface="Times New Roman"/>
              </a:rPr>
              <a:t>keep</a:t>
            </a:r>
            <a:r>
              <a:rPr sz="3050" spc="260" dirty="0">
                <a:latin typeface="Times New Roman"/>
                <a:cs typeface="Times New Roman"/>
              </a:rPr>
              <a:t> </a:t>
            </a:r>
            <a:r>
              <a:rPr sz="3050" spc="-165" dirty="0">
                <a:latin typeface="Times New Roman"/>
                <a:cs typeface="Times New Roman"/>
              </a:rPr>
              <a:t>himself</a:t>
            </a:r>
            <a:r>
              <a:rPr sz="3050" spc="254" dirty="0">
                <a:latin typeface="Times New Roman"/>
                <a:cs typeface="Times New Roman"/>
              </a:rPr>
              <a:t> </a:t>
            </a:r>
            <a:r>
              <a:rPr sz="3050" spc="-110" dirty="0">
                <a:latin typeface="Times New Roman"/>
                <a:cs typeface="Times New Roman"/>
              </a:rPr>
              <a:t>free</a:t>
            </a:r>
            <a:r>
              <a:rPr sz="3050" spc="265" dirty="0">
                <a:latin typeface="Times New Roman"/>
                <a:cs typeface="Times New Roman"/>
              </a:rPr>
              <a:t> </a:t>
            </a:r>
            <a:r>
              <a:rPr sz="3050" spc="-120" dirty="0">
                <a:latin typeface="Times New Roman"/>
                <a:cs typeface="Times New Roman"/>
              </a:rPr>
              <a:t>from</a:t>
            </a:r>
            <a:r>
              <a:rPr sz="3050" spc="225" dirty="0">
                <a:latin typeface="Times New Roman"/>
                <a:cs typeface="Times New Roman"/>
              </a:rPr>
              <a:t> </a:t>
            </a:r>
            <a:r>
              <a:rPr sz="3050" spc="-80" dirty="0">
                <a:latin typeface="Times New Roman"/>
                <a:cs typeface="Times New Roman"/>
              </a:rPr>
              <a:t>the</a:t>
            </a:r>
            <a:r>
              <a:rPr sz="3050" spc="235" dirty="0">
                <a:latin typeface="Times New Roman"/>
                <a:cs typeface="Times New Roman"/>
              </a:rPr>
              <a:t> </a:t>
            </a:r>
            <a:r>
              <a:rPr sz="3050" spc="-130" dirty="0">
                <a:latin typeface="Times New Roman"/>
                <a:cs typeface="Times New Roman"/>
              </a:rPr>
              <a:t>influence</a:t>
            </a:r>
            <a:r>
              <a:rPr sz="3050" spc="235" dirty="0">
                <a:latin typeface="Times New Roman"/>
                <a:cs typeface="Times New Roman"/>
              </a:rPr>
              <a:t> </a:t>
            </a:r>
            <a:r>
              <a:rPr sz="3050" spc="-165" dirty="0">
                <a:latin typeface="Times New Roman"/>
                <a:cs typeface="Times New Roman"/>
              </a:rPr>
              <a:t>of</a:t>
            </a:r>
            <a:r>
              <a:rPr sz="3050" spc="250" dirty="0">
                <a:latin typeface="Times New Roman"/>
                <a:cs typeface="Times New Roman"/>
              </a:rPr>
              <a:t> </a:t>
            </a:r>
            <a:r>
              <a:rPr sz="3050" spc="-90" dirty="0">
                <a:latin typeface="Times New Roman"/>
                <a:cs typeface="Times New Roman"/>
              </a:rPr>
              <a:t>Directors </a:t>
            </a:r>
            <a:r>
              <a:rPr sz="3050" spc="-745" dirty="0">
                <a:latin typeface="Times New Roman"/>
                <a:cs typeface="Times New Roman"/>
              </a:rPr>
              <a:t> </a:t>
            </a:r>
            <a:r>
              <a:rPr sz="3050" spc="-220" dirty="0">
                <a:latin typeface="Times New Roman"/>
                <a:cs typeface="Times New Roman"/>
              </a:rPr>
              <a:t>a</a:t>
            </a:r>
            <a:r>
              <a:rPr sz="3050" spc="-110" dirty="0">
                <a:latin typeface="Times New Roman"/>
                <a:cs typeface="Times New Roman"/>
              </a:rPr>
              <a:t>n</a:t>
            </a:r>
            <a:r>
              <a:rPr sz="3050" spc="-114" dirty="0">
                <a:latin typeface="Times New Roman"/>
                <a:cs typeface="Times New Roman"/>
              </a:rPr>
              <a:t>d</a:t>
            </a:r>
            <a:r>
              <a:rPr sz="3050" spc="-110" dirty="0">
                <a:latin typeface="Times New Roman"/>
                <a:cs typeface="Times New Roman"/>
              </a:rPr>
              <a:t> </a:t>
            </a:r>
            <a:r>
              <a:rPr sz="3050" spc="-340" dirty="0">
                <a:latin typeface="Times New Roman"/>
                <a:cs typeface="Times New Roman"/>
              </a:rPr>
              <a:t>M</a:t>
            </a:r>
            <a:r>
              <a:rPr sz="3050" spc="-220" dirty="0">
                <a:latin typeface="Times New Roman"/>
                <a:cs typeface="Times New Roman"/>
              </a:rPr>
              <a:t>a</a:t>
            </a:r>
            <a:r>
              <a:rPr sz="3050" spc="-110" dirty="0">
                <a:latin typeface="Times New Roman"/>
                <a:cs typeface="Times New Roman"/>
              </a:rPr>
              <a:t>n</a:t>
            </a:r>
            <a:r>
              <a:rPr sz="3050" spc="-250" dirty="0">
                <a:latin typeface="Times New Roman"/>
                <a:cs typeface="Times New Roman"/>
              </a:rPr>
              <a:t>a</a:t>
            </a:r>
            <a:r>
              <a:rPr sz="3050" spc="-235" dirty="0">
                <a:latin typeface="Times New Roman"/>
                <a:cs typeface="Times New Roman"/>
              </a:rPr>
              <a:t>g</a:t>
            </a:r>
            <a:r>
              <a:rPr sz="3050" spc="-125" dirty="0">
                <a:latin typeface="Times New Roman"/>
                <a:cs typeface="Times New Roman"/>
              </a:rPr>
              <a:t>e</a:t>
            </a:r>
            <a:r>
              <a:rPr sz="3050" spc="120" dirty="0">
                <a:latin typeface="Times New Roman"/>
                <a:cs typeface="Times New Roman"/>
              </a:rPr>
              <a:t>r</a:t>
            </a:r>
            <a:r>
              <a:rPr sz="3050" spc="-225" dirty="0">
                <a:latin typeface="Times New Roman"/>
                <a:cs typeface="Times New Roman"/>
              </a:rPr>
              <a:t>s</a:t>
            </a:r>
            <a:r>
              <a:rPr sz="3050" spc="-95" dirty="0">
                <a:latin typeface="Times New Roman"/>
                <a:cs typeface="Times New Roman"/>
              </a:rPr>
              <a:t> </a:t>
            </a:r>
            <a:r>
              <a:rPr sz="3050" spc="-110" dirty="0">
                <a:latin typeface="Times New Roman"/>
                <a:cs typeface="Times New Roman"/>
              </a:rPr>
              <a:t>o</a:t>
            </a:r>
            <a:r>
              <a:rPr sz="3050" spc="-215" dirty="0">
                <a:latin typeface="Times New Roman"/>
                <a:cs typeface="Times New Roman"/>
              </a:rPr>
              <a:t>f</a:t>
            </a:r>
            <a:r>
              <a:rPr sz="3050" spc="-85" dirty="0">
                <a:latin typeface="Times New Roman"/>
                <a:cs typeface="Times New Roman"/>
              </a:rPr>
              <a:t> </a:t>
            </a:r>
            <a:r>
              <a:rPr sz="3050" spc="70" dirty="0">
                <a:latin typeface="Times New Roman"/>
                <a:cs typeface="Times New Roman"/>
              </a:rPr>
              <a:t>t</a:t>
            </a:r>
            <a:r>
              <a:rPr sz="3050" spc="-170" dirty="0">
                <a:latin typeface="Times New Roman"/>
                <a:cs typeface="Times New Roman"/>
              </a:rPr>
              <a:t>h</a:t>
            </a:r>
            <a:r>
              <a:rPr sz="3050" spc="-105" dirty="0">
                <a:latin typeface="Times New Roman"/>
                <a:cs typeface="Times New Roman"/>
              </a:rPr>
              <a:t>e </a:t>
            </a:r>
            <a:r>
              <a:rPr sz="3050" spc="-200" dirty="0">
                <a:latin typeface="Times New Roman"/>
                <a:cs typeface="Times New Roman"/>
              </a:rPr>
              <a:t>b</a:t>
            </a:r>
            <a:r>
              <a:rPr sz="3050" spc="-110" dirty="0">
                <a:latin typeface="Times New Roman"/>
                <a:cs typeface="Times New Roman"/>
              </a:rPr>
              <a:t>u</a:t>
            </a:r>
            <a:r>
              <a:rPr sz="3050" spc="-204" dirty="0">
                <a:latin typeface="Times New Roman"/>
                <a:cs typeface="Times New Roman"/>
              </a:rPr>
              <a:t>s</a:t>
            </a:r>
            <a:r>
              <a:rPr sz="3050" spc="-175" dirty="0">
                <a:latin typeface="Times New Roman"/>
                <a:cs typeface="Times New Roman"/>
              </a:rPr>
              <a:t>i</a:t>
            </a:r>
            <a:r>
              <a:rPr sz="3050" spc="-110" dirty="0">
                <a:latin typeface="Times New Roman"/>
                <a:cs typeface="Times New Roman"/>
              </a:rPr>
              <a:t>n</a:t>
            </a:r>
            <a:r>
              <a:rPr sz="3050" spc="-95" dirty="0">
                <a:latin typeface="Times New Roman"/>
                <a:cs typeface="Times New Roman"/>
              </a:rPr>
              <a:t>e</a:t>
            </a:r>
            <a:r>
              <a:rPr sz="3050" spc="-235" dirty="0">
                <a:latin typeface="Times New Roman"/>
                <a:cs typeface="Times New Roman"/>
              </a:rPr>
              <a:t>s</a:t>
            </a:r>
            <a:r>
              <a:rPr sz="3050" spc="-300" dirty="0">
                <a:latin typeface="Times New Roman"/>
                <a:cs typeface="Times New Roman"/>
              </a:rPr>
              <a:t>s</a:t>
            </a:r>
            <a:r>
              <a:rPr sz="3050" spc="135" dirty="0">
                <a:latin typeface="Times New Roman"/>
                <a:cs typeface="Times New Roman"/>
              </a:rPr>
              <a:t>.</a:t>
            </a:r>
            <a:endParaRPr sz="3050">
              <a:latin typeface="Times New Roman"/>
              <a:cs typeface="Times New Roman"/>
            </a:endParaRPr>
          </a:p>
          <a:p>
            <a:pPr marL="577850" marR="6985" indent="-565785">
              <a:lnSpc>
                <a:spcPct val="101000"/>
              </a:lnSpc>
              <a:spcBef>
                <a:spcPts val="660"/>
              </a:spcBef>
              <a:buClr>
                <a:srgbClr val="D34816"/>
              </a:buClr>
              <a:buSzPct val="85245"/>
              <a:buAutoNum type="arabicPeriod"/>
              <a:tabLst>
                <a:tab pos="577850" algn="l"/>
                <a:tab pos="578485" algn="l"/>
                <a:tab pos="2289175" algn="l"/>
                <a:tab pos="5140325" algn="l"/>
              </a:tabLst>
            </a:pPr>
            <a:r>
              <a:rPr sz="3050" spc="-125" dirty="0">
                <a:latin typeface="Times New Roman"/>
                <a:cs typeface="Times New Roman"/>
              </a:rPr>
              <a:t>He</a:t>
            </a:r>
            <a:r>
              <a:rPr sz="3050" spc="175" dirty="0">
                <a:latin typeface="Times New Roman"/>
                <a:cs typeface="Times New Roman"/>
              </a:rPr>
              <a:t> </a:t>
            </a:r>
            <a:r>
              <a:rPr sz="3050" spc="-140" dirty="0">
                <a:latin typeface="Times New Roman"/>
                <a:cs typeface="Times New Roman"/>
              </a:rPr>
              <a:t>should	</a:t>
            </a:r>
            <a:r>
              <a:rPr sz="3050" spc="-155" dirty="0">
                <a:latin typeface="Times New Roman"/>
                <a:cs typeface="Times New Roman"/>
              </a:rPr>
              <a:t>familiarize</a:t>
            </a:r>
            <a:r>
              <a:rPr sz="3050" spc="225" dirty="0">
                <a:latin typeface="Times New Roman"/>
                <a:cs typeface="Times New Roman"/>
              </a:rPr>
              <a:t> </a:t>
            </a:r>
            <a:r>
              <a:rPr sz="3050" spc="-165" dirty="0">
                <a:latin typeface="Times New Roman"/>
                <a:cs typeface="Times New Roman"/>
              </a:rPr>
              <a:t>himself	</a:t>
            </a:r>
            <a:r>
              <a:rPr sz="3050" spc="-105" dirty="0">
                <a:latin typeface="Times New Roman"/>
                <a:cs typeface="Times New Roman"/>
              </a:rPr>
              <a:t>with</a:t>
            </a:r>
            <a:r>
              <a:rPr sz="3050" spc="155" dirty="0">
                <a:latin typeface="Times New Roman"/>
                <a:cs typeface="Times New Roman"/>
              </a:rPr>
              <a:t> </a:t>
            </a:r>
            <a:r>
              <a:rPr sz="3050" spc="-150" dirty="0">
                <a:latin typeface="Times New Roman"/>
                <a:cs typeface="Times New Roman"/>
              </a:rPr>
              <a:t>all</a:t>
            </a:r>
            <a:r>
              <a:rPr sz="3050" spc="180" dirty="0">
                <a:latin typeface="Times New Roman"/>
                <a:cs typeface="Times New Roman"/>
              </a:rPr>
              <a:t> </a:t>
            </a:r>
            <a:r>
              <a:rPr sz="3050" spc="-90" dirty="0">
                <a:latin typeface="Times New Roman"/>
                <a:cs typeface="Times New Roman"/>
              </a:rPr>
              <a:t>the</a:t>
            </a:r>
            <a:r>
              <a:rPr sz="3050" spc="195" dirty="0">
                <a:latin typeface="Times New Roman"/>
                <a:cs typeface="Times New Roman"/>
              </a:rPr>
              <a:t> </a:t>
            </a:r>
            <a:r>
              <a:rPr sz="3050" spc="-75" dirty="0">
                <a:latin typeface="Times New Roman"/>
                <a:cs typeface="Times New Roman"/>
              </a:rPr>
              <a:t>important</a:t>
            </a:r>
            <a:r>
              <a:rPr sz="3050" spc="204" dirty="0">
                <a:latin typeface="Times New Roman"/>
                <a:cs typeface="Times New Roman"/>
              </a:rPr>
              <a:t> </a:t>
            </a:r>
            <a:r>
              <a:rPr sz="3050" spc="-130" dirty="0">
                <a:latin typeface="Times New Roman"/>
                <a:cs typeface="Times New Roman"/>
              </a:rPr>
              <a:t>details </a:t>
            </a:r>
            <a:r>
              <a:rPr sz="3050" spc="-745" dirty="0">
                <a:latin typeface="Times New Roman"/>
                <a:cs typeface="Times New Roman"/>
              </a:rPr>
              <a:t> </a:t>
            </a:r>
            <a:r>
              <a:rPr sz="3050" spc="-110" dirty="0">
                <a:latin typeface="Times New Roman"/>
                <a:cs typeface="Times New Roman"/>
              </a:rPr>
              <a:t>about</a:t>
            </a:r>
            <a:r>
              <a:rPr sz="3050" spc="-100" dirty="0">
                <a:latin typeface="Times New Roman"/>
                <a:cs typeface="Times New Roman"/>
              </a:rPr>
              <a:t> </a:t>
            </a:r>
            <a:r>
              <a:rPr sz="3050" spc="-229" dirty="0">
                <a:latin typeface="Times New Roman"/>
                <a:cs typeface="Times New Roman"/>
              </a:rPr>
              <a:t>a</a:t>
            </a:r>
            <a:r>
              <a:rPr sz="3050" spc="-65" dirty="0">
                <a:latin typeface="Times New Roman"/>
                <a:cs typeface="Times New Roman"/>
              </a:rPr>
              <a:t> </a:t>
            </a:r>
            <a:r>
              <a:rPr sz="3050" spc="-170" dirty="0">
                <a:latin typeface="Times New Roman"/>
                <a:cs typeface="Times New Roman"/>
              </a:rPr>
              <a:t>business</a:t>
            </a:r>
            <a:r>
              <a:rPr sz="3050" spc="-85" dirty="0">
                <a:latin typeface="Times New Roman"/>
                <a:cs typeface="Times New Roman"/>
              </a:rPr>
              <a:t> </a:t>
            </a:r>
            <a:r>
              <a:rPr sz="3050" spc="-114" dirty="0">
                <a:latin typeface="Times New Roman"/>
                <a:cs typeface="Times New Roman"/>
              </a:rPr>
              <a:t>before</a:t>
            </a:r>
            <a:r>
              <a:rPr sz="3050" spc="-65" dirty="0">
                <a:latin typeface="Times New Roman"/>
                <a:cs typeface="Times New Roman"/>
              </a:rPr>
              <a:t> </a:t>
            </a:r>
            <a:r>
              <a:rPr sz="3050" spc="-80" dirty="0">
                <a:latin typeface="Times New Roman"/>
                <a:cs typeface="Times New Roman"/>
              </a:rPr>
              <a:t>the</a:t>
            </a:r>
            <a:r>
              <a:rPr sz="3050" spc="-90" dirty="0">
                <a:latin typeface="Times New Roman"/>
                <a:cs typeface="Times New Roman"/>
              </a:rPr>
              <a:t> </a:t>
            </a:r>
            <a:r>
              <a:rPr sz="3050" spc="-120" dirty="0">
                <a:latin typeface="Times New Roman"/>
                <a:cs typeface="Times New Roman"/>
              </a:rPr>
              <a:t>commencement</a:t>
            </a:r>
            <a:r>
              <a:rPr sz="3050" spc="-100" dirty="0">
                <a:latin typeface="Times New Roman"/>
                <a:cs typeface="Times New Roman"/>
              </a:rPr>
              <a:t> </a:t>
            </a:r>
            <a:r>
              <a:rPr sz="3050" spc="-165" dirty="0">
                <a:latin typeface="Times New Roman"/>
                <a:cs typeface="Times New Roman"/>
              </a:rPr>
              <a:t>of</a:t>
            </a:r>
            <a:r>
              <a:rPr sz="3050" spc="-80" dirty="0">
                <a:latin typeface="Times New Roman"/>
                <a:cs typeface="Times New Roman"/>
              </a:rPr>
              <a:t> </a:t>
            </a:r>
            <a:r>
              <a:rPr sz="3050" spc="-180" dirty="0">
                <a:latin typeface="Times New Roman"/>
                <a:cs typeface="Times New Roman"/>
              </a:rPr>
              <a:t>his</a:t>
            </a:r>
            <a:r>
              <a:rPr sz="3050" spc="-95" dirty="0">
                <a:latin typeface="Times New Roman"/>
                <a:cs typeface="Times New Roman"/>
              </a:rPr>
              <a:t> </a:t>
            </a:r>
            <a:r>
              <a:rPr sz="3050" spc="-75" dirty="0">
                <a:latin typeface="Times New Roman"/>
                <a:cs typeface="Times New Roman"/>
              </a:rPr>
              <a:t>work.</a:t>
            </a:r>
            <a:endParaRPr sz="3050">
              <a:latin typeface="Times New Roman"/>
              <a:cs typeface="Times New Roman"/>
            </a:endParaRPr>
          </a:p>
          <a:p>
            <a:pPr marL="577850" marR="6985" indent="-565785">
              <a:lnSpc>
                <a:spcPct val="101000"/>
              </a:lnSpc>
              <a:spcBef>
                <a:spcPts val="660"/>
              </a:spcBef>
              <a:buClr>
                <a:srgbClr val="D34816"/>
              </a:buClr>
              <a:buSzPct val="85245"/>
              <a:buAutoNum type="arabicPeriod"/>
              <a:tabLst>
                <a:tab pos="577850" algn="l"/>
                <a:tab pos="578485" algn="l"/>
                <a:tab pos="969644" algn="l"/>
              </a:tabLst>
            </a:pPr>
            <a:r>
              <a:rPr sz="3050" spc="-215" dirty="0">
                <a:latin typeface="Times New Roman"/>
                <a:cs typeface="Times New Roman"/>
              </a:rPr>
              <a:t>If	</a:t>
            </a:r>
            <a:r>
              <a:rPr sz="3050" spc="-155" dirty="0">
                <a:latin typeface="Times New Roman"/>
                <a:cs typeface="Times New Roman"/>
              </a:rPr>
              <a:t>necessary,</a:t>
            </a:r>
            <a:r>
              <a:rPr sz="3050" spc="-185" dirty="0">
                <a:latin typeface="Times New Roman"/>
                <a:cs typeface="Times New Roman"/>
              </a:rPr>
              <a:t> </a:t>
            </a:r>
            <a:r>
              <a:rPr sz="3050" spc="-140" dirty="0">
                <a:latin typeface="Times New Roman"/>
                <a:cs typeface="Times New Roman"/>
              </a:rPr>
              <a:t>he</a:t>
            </a:r>
            <a:r>
              <a:rPr sz="3050" spc="-10" dirty="0">
                <a:latin typeface="Times New Roman"/>
                <a:cs typeface="Times New Roman"/>
              </a:rPr>
              <a:t> </a:t>
            </a:r>
            <a:r>
              <a:rPr sz="3050" spc="-145" dirty="0">
                <a:latin typeface="Times New Roman"/>
                <a:cs typeface="Times New Roman"/>
              </a:rPr>
              <a:t>should</a:t>
            </a:r>
            <a:r>
              <a:rPr sz="3050" spc="-20" dirty="0">
                <a:latin typeface="Times New Roman"/>
                <a:cs typeface="Times New Roman"/>
              </a:rPr>
              <a:t> </a:t>
            </a:r>
            <a:r>
              <a:rPr sz="3050" spc="-160" dirty="0">
                <a:latin typeface="Times New Roman"/>
                <a:cs typeface="Times New Roman"/>
              </a:rPr>
              <a:t>seek</a:t>
            </a:r>
            <a:r>
              <a:rPr sz="3050" spc="-20" dirty="0">
                <a:latin typeface="Times New Roman"/>
                <a:cs typeface="Times New Roman"/>
              </a:rPr>
              <a:t> </a:t>
            </a:r>
            <a:r>
              <a:rPr sz="3050" spc="-80" dirty="0">
                <a:latin typeface="Times New Roman"/>
                <a:cs typeface="Times New Roman"/>
              </a:rPr>
              <a:t>the</a:t>
            </a:r>
            <a:r>
              <a:rPr sz="3050" spc="-45" dirty="0">
                <a:latin typeface="Times New Roman"/>
                <a:cs typeface="Times New Roman"/>
              </a:rPr>
              <a:t> </a:t>
            </a:r>
            <a:r>
              <a:rPr sz="3050" spc="-165" dirty="0">
                <a:latin typeface="Times New Roman"/>
                <a:cs typeface="Times New Roman"/>
              </a:rPr>
              <a:t>assistance</a:t>
            </a:r>
            <a:r>
              <a:rPr sz="3050" spc="-45" dirty="0">
                <a:latin typeface="Times New Roman"/>
                <a:cs typeface="Times New Roman"/>
              </a:rPr>
              <a:t> </a:t>
            </a:r>
            <a:r>
              <a:rPr sz="3050" spc="-165" dirty="0">
                <a:latin typeface="Times New Roman"/>
                <a:cs typeface="Times New Roman"/>
              </a:rPr>
              <a:t>of</a:t>
            </a:r>
            <a:r>
              <a:rPr sz="3050" spc="-25" dirty="0">
                <a:latin typeface="Times New Roman"/>
                <a:cs typeface="Times New Roman"/>
              </a:rPr>
              <a:t> </a:t>
            </a:r>
            <a:r>
              <a:rPr sz="3050" spc="-125" dirty="0">
                <a:latin typeface="Times New Roman"/>
                <a:cs typeface="Times New Roman"/>
              </a:rPr>
              <a:t>technical</a:t>
            </a:r>
            <a:r>
              <a:rPr sz="3050" spc="-25" dirty="0">
                <a:latin typeface="Times New Roman"/>
                <a:cs typeface="Times New Roman"/>
              </a:rPr>
              <a:t> </a:t>
            </a:r>
            <a:r>
              <a:rPr sz="3050" spc="-70" dirty="0">
                <a:latin typeface="Times New Roman"/>
                <a:cs typeface="Times New Roman"/>
              </a:rPr>
              <a:t>experts </a:t>
            </a:r>
            <a:r>
              <a:rPr sz="3050" spc="-745" dirty="0">
                <a:latin typeface="Times New Roman"/>
                <a:cs typeface="Times New Roman"/>
              </a:rPr>
              <a:t> </a:t>
            </a:r>
            <a:r>
              <a:rPr sz="3050" spc="-110" dirty="0">
                <a:latin typeface="Times New Roman"/>
                <a:cs typeface="Times New Roman"/>
              </a:rPr>
              <a:t>du</a:t>
            </a:r>
            <a:r>
              <a:rPr sz="3050" spc="90" dirty="0">
                <a:latin typeface="Times New Roman"/>
                <a:cs typeface="Times New Roman"/>
              </a:rPr>
              <a:t>r</a:t>
            </a:r>
            <a:r>
              <a:rPr sz="3050" spc="-145" dirty="0">
                <a:latin typeface="Times New Roman"/>
                <a:cs typeface="Times New Roman"/>
              </a:rPr>
              <a:t>i</a:t>
            </a:r>
            <a:r>
              <a:rPr sz="3050" spc="-110" dirty="0">
                <a:latin typeface="Times New Roman"/>
                <a:cs typeface="Times New Roman"/>
              </a:rPr>
              <a:t>n</a:t>
            </a:r>
            <a:r>
              <a:rPr sz="3050" spc="-240" dirty="0">
                <a:latin typeface="Times New Roman"/>
                <a:cs typeface="Times New Roman"/>
              </a:rPr>
              <a:t>g</a:t>
            </a:r>
            <a:r>
              <a:rPr sz="3050" spc="-110" dirty="0">
                <a:latin typeface="Times New Roman"/>
                <a:cs typeface="Times New Roman"/>
              </a:rPr>
              <a:t> </a:t>
            </a:r>
            <a:r>
              <a:rPr sz="3050" spc="70" dirty="0">
                <a:latin typeface="Times New Roman"/>
                <a:cs typeface="Times New Roman"/>
              </a:rPr>
              <a:t>t</a:t>
            </a:r>
            <a:r>
              <a:rPr sz="3050" spc="-200" dirty="0">
                <a:latin typeface="Times New Roman"/>
                <a:cs typeface="Times New Roman"/>
              </a:rPr>
              <a:t>h</a:t>
            </a:r>
            <a:r>
              <a:rPr sz="3050" spc="-105" dirty="0">
                <a:latin typeface="Times New Roman"/>
                <a:cs typeface="Times New Roman"/>
              </a:rPr>
              <a:t>e</a:t>
            </a:r>
            <a:r>
              <a:rPr sz="3050" spc="-75" dirty="0">
                <a:latin typeface="Times New Roman"/>
                <a:cs typeface="Times New Roman"/>
              </a:rPr>
              <a:t> </a:t>
            </a:r>
            <a:r>
              <a:rPr sz="3050" spc="-185" dirty="0">
                <a:latin typeface="Times New Roman"/>
                <a:cs typeface="Times New Roman"/>
              </a:rPr>
              <a:t>c</a:t>
            </a:r>
            <a:r>
              <a:rPr sz="3050" spc="-110" dirty="0">
                <a:latin typeface="Times New Roman"/>
                <a:cs typeface="Times New Roman"/>
              </a:rPr>
              <a:t>ou</a:t>
            </a:r>
            <a:r>
              <a:rPr sz="3050" spc="90" dirty="0">
                <a:latin typeface="Times New Roman"/>
                <a:cs typeface="Times New Roman"/>
              </a:rPr>
              <a:t>r</a:t>
            </a:r>
            <a:r>
              <a:rPr sz="3050" spc="-235" dirty="0">
                <a:latin typeface="Times New Roman"/>
                <a:cs typeface="Times New Roman"/>
              </a:rPr>
              <a:t>s</a:t>
            </a:r>
            <a:r>
              <a:rPr sz="3050" spc="-105" dirty="0">
                <a:latin typeface="Times New Roman"/>
                <a:cs typeface="Times New Roman"/>
              </a:rPr>
              <a:t>e</a:t>
            </a:r>
            <a:r>
              <a:rPr sz="3050" spc="-75" dirty="0">
                <a:latin typeface="Times New Roman"/>
                <a:cs typeface="Times New Roman"/>
              </a:rPr>
              <a:t> </a:t>
            </a:r>
            <a:r>
              <a:rPr sz="3050" spc="-110" dirty="0">
                <a:latin typeface="Times New Roman"/>
                <a:cs typeface="Times New Roman"/>
              </a:rPr>
              <a:t>o</a:t>
            </a:r>
            <a:r>
              <a:rPr sz="3050" spc="-215" dirty="0">
                <a:latin typeface="Times New Roman"/>
                <a:cs typeface="Times New Roman"/>
              </a:rPr>
              <a:t>f</a:t>
            </a:r>
            <a:r>
              <a:rPr sz="3050" spc="-55" dirty="0">
                <a:latin typeface="Times New Roman"/>
                <a:cs typeface="Times New Roman"/>
              </a:rPr>
              <a:t> </a:t>
            </a:r>
            <a:r>
              <a:rPr sz="3050" spc="-170" dirty="0">
                <a:latin typeface="Times New Roman"/>
                <a:cs typeface="Times New Roman"/>
              </a:rPr>
              <a:t>h</a:t>
            </a:r>
            <a:r>
              <a:rPr sz="3050" spc="-145" dirty="0">
                <a:latin typeface="Times New Roman"/>
                <a:cs typeface="Times New Roman"/>
              </a:rPr>
              <a:t>i</a:t>
            </a:r>
            <a:r>
              <a:rPr sz="3050" spc="-225" dirty="0">
                <a:latin typeface="Times New Roman"/>
                <a:cs typeface="Times New Roman"/>
              </a:rPr>
              <a:t>s</a:t>
            </a:r>
            <a:r>
              <a:rPr sz="3050" spc="-125" dirty="0">
                <a:latin typeface="Times New Roman"/>
                <a:cs typeface="Times New Roman"/>
              </a:rPr>
              <a:t> </a:t>
            </a:r>
            <a:r>
              <a:rPr sz="3050" spc="-95" dirty="0">
                <a:latin typeface="Times New Roman"/>
                <a:cs typeface="Times New Roman"/>
              </a:rPr>
              <a:t>e</a:t>
            </a:r>
            <a:r>
              <a:rPr sz="3050" spc="-110" dirty="0">
                <a:latin typeface="Times New Roman"/>
                <a:cs typeface="Times New Roman"/>
              </a:rPr>
              <a:t>n</a:t>
            </a:r>
            <a:r>
              <a:rPr sz="3050" spc="-140" dirty="0">
                <a:latin typeface="Times New Roman"/>
                <a:cs typeface="Times New Roman"/>
              </a:rPr>
              <a:t>qu</a:t>
            </a:r>
            <a:r>
              <a:rPr sz="3050" spc="-145" dirty="0">
                <a:latin typeface="Times New Roman"/>
                <a:cs typeface="Times New Roman"/>
              </a:rPr>
              <a:t>i</a:t>
            </a:r>
            <a:r>
              <a:rPr sz="3050" spc="90" dirty="0">
                <a:latin typeface="Times New Roman"/>
                <a:cs typeface="Times New Roman"/>
              </a:rPr>
              <a:t>r</a:t>
            </a:r>
            <a:r>
              <a:rPr sz="3050" spc="-570" dirty="0">
                <a:latin typeface="Times New Roman"/>
                <a:cs typeface="Times New Roman"/>
              </a:rPr>
              <a:t>y</a:t>
            </a:r>
            <a:r>
              <a:rPr sz="3050" spc="135" dirty="0">
                <a:latin typeface="Times New Roman"/>
                <a:cs typeface="Times New Roman"/>
              </a:rPr>
              <a:t>.</a:t>
            </a:r>
            <a:endParaRPr sz="3050">
              <a:latin typeface="Times New Roman"/>
              <a:cs typeface="Times New Roman"/>
            </a:endParaRPr>
          </a:p>
          <a:p>
            <a:pPr marL="577850" marR="5080" indent="-565785">
              <a:lnSpc>
                <a:spcPct val="101000"/>
              </a:lnSpc>
              <a:spcBef>
                <a:spcPts val="660"/>
              </a:spcBef>
              <a:buClr>
                <a:srgbClr val="D34816"/>
              </a:buClr>
              <a:buSzPct val="85245"/>
              <a:buAutoNum type="arabicPeriod"/>
              <a:tabLst>
                <a:tab pos="577850" algn="l"/>
                <a:tab pos="578485" algn="l"/>
              </a:tabLst>
            </a:pPr>
            <a:r>
              <a:rPr sz="3050" spc="-125" dirty="0">
                <a:latin typeface="Times New Roman"/>
                <a:cs typeface="Times New Roman"/>
              </a:rPr>
              <a:t>He</a:t>
            </a:r>
            <a:r>
              <a:rPr sz="3050" spc="50" dirty="0">
                <a:latin typeface="Times New Roman"/>
                <a:cs typeface="Times New Roman"/>
              </a:rPr>
              <a:t> </a:t>
            </a:r>
            <a:r>
              <a:rPr sz="3050" spc="-140" dirty="0">
                <a:latin typeface="Times New Roman"/>
                <a:cs typeface="Times New Roman"/>
              </a:rPr>
              <a:t>should</a:t>
            </a:r>
            <a:r>
              <a:rPr sz="3050" spc="80" dirty="0">
                <a:latin typeface="Times New Roman"/>
                <a:cs typeface="Times New Roman"/>
              </a:rPr>
              <a:t> </a:t>
            </a:r>
            <a:r>
              <a:rPr sz="3050" spc="-140" dirty="0">
                <a:latin typeface="Times New Roman"/>
                <a:cs typeface="Times New Roman"/>
              </a:rPr>
              <a:t>confine</a:t>
            </a:r>
            <a:r>
              <a:rPr sz="3050" spc="80" dirty="0">
                <a:latin typeface="Times New Roman"/>
                <a:cs typeface="Times New Roman"/>
              </a:rPr>
              <a:t> </a:t>
            </a:r>
            <a:r>
              <a:rPr sz="3050" spc="-35" dirty="0">
                <a:latin typeface="Times New Roman"/>
                <a:cs typeface="Times New Roman"/>
              </a:rPr>
              <a:t>to</a:t>
            </a:r>
            <a:r>
              <a:rPr sz="3050" spc="80" dirty="0">
                <a:latin typeface="Times New Roman"/>
                <a:cs typeface="Times New Roman"/>
              </a:rPr>
              <a:t> </a:t>
            </a:r>
            <a:r>
              <a:rPr sz="3050" spc="-165" dirty="0">
                <a:latin typeface="Times New Roman"/>
                <a:cs typeface="Times New Roman"/>
              </a:rPr>
              <a:t>himself</a:t>
            </a:r>
            <a:r>
              <a:rPr sz="3050" spc="70" dirty="0">
                <a:latin typeface="Times New Roman"/>
                <a:cs typeface="Times New Roman"/>
              </a:rPr>
              <a:t> </a:t>
            </a:r>
            <a:r>
              <a:rPr sz="3050" spc="-90" dirty="0">
                <a:latin typeface="Times New Roman"/>
                <a:cs typeface="Times New Roman"/>
              </a:rPr>
              <a:t>the</a:t>
            </a:r>
            <a:r>
              <a:rPr sz="3050" spc="85" dirty="0">
                <a:latin typeface="Times New Roman"/>
                <a:cs typeface="Times New Roman"/>
              </a:rPr>
              <a:t> </a:t>
            </a:r>
            <a:r>
              <a:rPr sz="3050" spc="-100" dirty="0">
                <a:latin typeface="Times New Roman"/>
                <a:cs typeface="Times New Roman"/>
              </a:rPr>
              <a:t>purpose</a:t>
            </a:r>
            <a:r>
              <a:rPr sz="3050" spc="80" dirty="0">
                <a:latin typeface="Times New Roman"/>
                <a:cs typeface="Times New Roman"/>
              </a:rPr>
              <a:t> </a:t>
            </a:r>
            <a:r>
              <a:rPr sz="3050" spc="-165" dirty="0">
                <a:latin typeface="Times New Roman"/>
                <a:cs typeface="Times New Roman"/>
              </a:rPr>
              <a:t>of</a:t>
            </a:r>
            <a:r>
              <a:rPr sz="3050" spc="75" dirty="0">
                <a:latin typeface="Times New Roman"/>
                <a:cs typeface="Times New Roman"/>
              </a:rPr>
              <a:t> </a:t>
            </a:r>
            <a:r>
              <a:rPr sz="3050" spc="-150" dirty="0">
                <a:latin typeface="Times New Roman"/>
                <a:cs typeface="Times New Roman"/>
              </a:rPr>
              <a:t>investigation</a:t>
            </a:r>
            <a:r>
              <a:rPr sz="3050" spc="105" dirty="0">
                <a:latin typeface="Times New Roman"/>
                <a:cs typeface="Times New Roman"/>
              </a:rPr>
              <a:t> </a:t>
            </a:r>
            <a:r>
              <a:rPr sz="3050" spc="-160" dirty="0">
                <a:latin typeface="Times New Roman"/>
                <a:cs typeface="Times New Roman"/>
              </a:rPr>
              <a:t>and </a:t>
            </a:r>
            <a:r>
              <a:rPr sz="3050" spc="-745" dirty="0">
                <a:latin typeface="Times New Roman"/>
                <a:cs typeface="Times New Roman"/>
              </a:rPr>
              <a:t> </a:t>
            </a:r>
            <a:r>
              <a:rPr sz="3050" spc="-235" dirty="0">
                <a:latin typeface="Times New Roman"/>
                <a:cs typeface="Times New Roman"/>
              </a:rPr>
              <a:t>k</a:t>
            </a:r>
            <a:r>
              <a:rPr sz="3050" spc="-95" dirty="0">
                <a:latin typeface="Times New Roman"/>
                <a:cs typeface="Times New Roman"/>
              </a:rPr>
              <a:t>e</a:t>
            </a:r>
            <a:r>
              <a:rPr sz="3050" spc="-125" dirty="0">
                <a:latin typeface="Times New Roman"/>
                <a:cs typeface="Times New Roman"/>
              </a:rPr>
              <a:t>e</a:t>
            </a:r>
            <a:r>
              <a:rPr sz="3050" spc="-114" dirty="0">
                <a:latin typeface="Times New Roman"/>
                <a:cs typeface="Times New Roman"/>
              </a:rPr>
              <a:t>p</a:t>
            </a:r>
            <a:r>
              <a:rPr sz="3050" spc="-80" dirty="0">
                <a:latin typeface="Times New Roman"/>
                <a:cs typeface="Times New Roman"/>
              </a:rPr>
              <a:t> </a:t>
            </a:r>
            <a:r>
              <a:rPr sz="3050" spc="-110" dirty="0">
                <a:latin typeface="Times New Roman"/>
                <a:cs typeface="Times New Roman"/>
              </a:rPr>
              <a:t>d</a:t>
            </a:r>
            <a:r>
              <a:rPr sz="3050" spc="-125" dirty="0">
                <a:latin typeface="Times New Roman"/>
                <a:cs typeface="Times New Roman"/>
              </a:rPr>
              <a:t>e</a:t>
            </a:r>
            <a:r>
              <a:rPr sz="3050" spc="70" dirty="0">
                <a:latin typeface="Times New Roman"/>
                <a:cs typeface="Times New Roman"/>
              </a:rPr>
              <a:t>t</a:t>
            </a:r>
            <a:r>
              <a:rPr sz="3050" spc="-250" dirty="0">
                <a:latin typeface="Times New Roman"/>
                <a:cs typeface="Times New Roman"/>
              </a:rPr>
              <a:t>a</a:t>
            </a:r>
            <a:r>
              <a:rPr sz="3050" spc="-145" dirty="0">
                <a:latin typeface="Times New Roman"/>
                <a:cs typeface="Times New Roman"/>
              </a:rPr>
              <a:t>i</a:t>
            </a:r>
            <a:r>
              <a:rPr sz="3050" spc="-114" dirty="0">
                <a:latin typeface="Times New Roman"/>
                <a:cs typeface="Times New Roman"/>
              </a:rPr>
              <a:t>l</a:t>
            </a:r>
            <a:r>
              <a:rPr sz="3050" spc="-225" dirty="0">
                <a:latin typeface="Times New Roman"/>
                <a:cs typeface="Times New Roman"/>
              </a:rPr>
              <a:t>s</a:t>
            </a:r>
            <a:r>
              <a:rPr sz="3050" spc="-65" dirty="0">
                <a:latin typeface="Times New Roman"/>
                <a:cs typeface="Times New Roman"/>
              </a:rPr>
              <a:t> </a:t>
            </a:r>
            <a:r>
              <a:rPr sz="3050" spc="-145" dirty="0">
                <a:latin typeface="Times New Roman"/>
                <a:cs typeface="Times New Roman"/>
              </a:rPr>
              <a:t>i</a:t>
            </a:r>
            <a:r>
              <a:rPr sz="3050" spc="-114" dirty="0">
                <a:latin typeface="Times New Roman"/>
                <a:cs typeface="Times New Roman"/>
              </a:rPr>
              <a:t>n</a:t>
            </a:r>
            <a:r>
              <a:rPr sz="3050" spc="-80" dirty="0">
                <a:latin typeface="Times New Roman"/>
                <a:cs typeface="Times New Roman"/>
              </a:rPr>
              <a:t> </a:t>
            </a:r>
            <a:r>
              <a:rPr sz="3050" dirty="0">
                <a:latin typeface="Times New Roman"/>
                <a:cs typeface="Times New Roman"/>
              </a:rPr>
              <a:t>r</a:t>
            </a:r>
            <a:r>
              <a:rPr sz="3050" spc="-125" dirty="0">
                <a:latin typeface="Times New Roman"/>
                <a:cs typeface="Times New Roman"/>
              </a:rPr>
              <a:t>e</a:t>
            </a:r>
            <a:r>
              <a:rPr sz="3050" spc="-235" dirty="0">
                <a:latin typeface="Times New Roman"/>
                <a:cs typeface="Times New Roman"/>
              </a:rPr>
              <a:t>g</a:t>
            </a:r>
            <a:r>
              <a:rPr sz="3050" spc="-250" dirty="0">
                <a:latin typeface="Times New Roman"/>
                <a:cs typeface="Times New Roman"/>
              </a:rPr>
              <a:t>a</a:t>
            </a:r>
            <a:r>
              <a:rPr sz="3050" spc="60" dirty="0">
                <a:latin typeface="Times New Roman"/>
                <a:cs typeface="Times New Roman"/>
              </a:rPr>
              <a:t>r</a:t>
            </a:r>
            <a:r>
              <a:rPr sz="3050" spc="-114" dirty="0">
                <a:latin typeface="Times New Roman"/>
                <a:cs typeface="Times New Roman"/>
              </a:rPr>
              <a:t>d</a:t>
            </a:r>
            <a:r>
              <a:rPr sz="3050" spc="-80" dirty="0">
                <a:latin typeface="Times New Roman"/>
                <a:cs typeface="Times New Roman"/>
              </a:rPr>
              <a:t> </a:t>
            </a:r>
            <a:r>
              <a:rPr sz="3050" spc="40" dirty="0">
                <a:latin typeface="Times New Roman"/>
                <a:cs typeface="Times New Roman"/>
              </a:rPr>
              <a:t>t</a:t>
            </a:r>
            <a:r>
              <a:rPr sz="3050" spc="-170" dirty="0">
                <a:latin typeface="Times New Roman"/>
                <a:cs typeface="Times New Roman"/>
              </a:rPr>
              <a:t>h</a:t>
            </a:r>
            <a:r>
              <a:rPr sz="3050" spc="-95" dirty="0">
                <a:latin typeface="Times New Roman"/>
                <a:cs typeface="Times New Roman"/>
              </a:rPr>
              <a:t>e</a:t>
            </a:r>
            <a:r>
              <a:rPr sz="3050" dirty="0">
                <a:latin typeface="Times New Roman"/>
                <a:cs typeface="Times New Roman"/>
              </a:rPr>
              <a:t>r</a:t>
            </a:r>
            <a:r>
              <a:rPr sz="3050" spc="-125" dirty="0">
                <a:latin typeface="Times New Roman"/>
                <a:cs typeface="Times New Roman"/>
              </a:rPr>
              <a:t>e</a:t>
            </a:r>
            <a:r>
              <a:rPr sz="3050" spc="40" dirty="0">
                <a:latin typeface="Times New Roman"/>
                <a:cs typeface="Times New Roman"/>
              </a:rPr>
              <a:t>t</a:t>
            </a:r>
            <a:r>
              <a:rPr sz="3050" spc="-114" dirty="0">
                <a:latin typeface="Times New Roman"/>
                <a:cs typeface="Times New Roman"/>
              </a:rPr>
              <a:t>o</a:t>
            </a:r>
            <a:r>
              <a:rPr sz="3050" spc="-80" dirty="0">
                <a:latin typeface="Times New Roman"/>
                <a:cs typeface="Times New Roman"/>
              </a:rPr>
              <a:t> </a:t>
            </a:r>
            <a:r>
              <a:rPr sz="3050" spc="-140" dirty="0">
                <a:latin typeface="Times New Roman"/>
                <a:cs typeface="Times New Roman"/>
              </a:rPr>
              <a:t>q</a:t>
            </a:r>
            <a:r>
              <a:rPr sz="3050" spc="-110" dirty="0">
                <a:latin typeface="Times New Roman"/>
                <a:cs typeface="Times New Roman"/>
              </a:rPr>
              <a:t>u</a:t>
            </a:r>
            <a:r>
              <a:rPr sz="3050" spc="-145" dirty="0">
                <a:latin typeface="Times New Roman"/>
                <a:cs typeface="Times New Roman"/>
              </a:rPr>
              <a:t>i</a:t>
            </a:r>
            <a:r>
              <a:rPr sz="3050" spc="40" dirty="0">
                <a:latin typeface="Times New Roman"/>
                <a:cs typeface="Times New Roman"/>
              </a:rPr>
              <a:t>t</a:t>
            </a:r>
            <a:r>
              <a:rPr sz="3050" spc="-105" dirty="0">
                <a:latin typeface="Times New Roman"/>
                <a:cs typeface="Times New Roman"/>
              </a:rPr>
              <a:t>e </a:t>
            </a:r>
            <a:r>
              <a:rPr sz="3050" spc="-235" dirty="0">
                <a:latin typeface="Times New Roman"/>
                <a:cs typeface="Times New Roman"/>
              </a:rPr>
              <a:t>s</a:t>
            </a:r>
            <a:r>
              <a:rPr sz="3050" spc="-95" dirty="0">
                <a:latin typeface="Times New Roman"/>
                <a:cs typeface="Times New Roman"/>
              </a:rPr>
              <a:t>e</a:t>
            </a:r>
            <a:r>
              <a:rPr sz="3050" spc="-185" dirty="0">
                <a:latin typeface="Times New Roman"/>
                <a:cs typeface="Times New Roman"/>
              </a:rPr>
              <a:t>c</a:t>
            </a:r>
            <a:r>
              <a:rPr sz="3050" dirty="0">
                <a:latin typeface="Times New Roman"/>
                <a:cs typeface="Times New Roman"/>
              </a:rPr>
              <a:t>r</a:t>
            </a:r>
            <a:r>
              <a:rPr sz="3050" spc="-95" dirty="0">
                <a:latin typeface="Times New Roman"/>
                <a:cs typeface="Times New Roman"/>
              </a:rPr>
              <a:t>e</a:t>
            </a:r>
            <a:r>
              <a:rPr sz="3050" spc="40" dirty="0">
                <a:latin typeface="Times New Roman"/>
                <a:cs typeface="Times New Roman"/>
              </a:rPr>
              <a:t>t</a:t>
            </a:r>
            <a:r>
              <a:rPr sz="3050" spc="135" dirty="0">
                <a:latin typeface="Times New Roman"/>
                <a:cs typeface="Times New Roman"/>
              </a:rPr>
              <a:t>.</a:t>
            </a:r>
            <a:endParaRPr sz="30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220200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350731" y="7035311"/>
            <a:ext cx="241300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-8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4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7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3158" y="472048"/>
            <a:ext cx="497522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80" dirty="0"/>
              <a:t>O</a:t>
            </a:r>
            <a:r>
              <a:rPr spc="-280" dirty="0"/>
              <a:t>b</a:t>
            </a:r>
            <a:r>
              <a:rPr spc="-155" dirty="0"/>
              <a:t>j</a:t>
            </a:r>
            <a:r>
              <a:rPr spc="-145" dirty="0"/>
              <a:t>e</a:t>
            </a:r>
            <a:r>
              <a:rPr spc="-380" dirty="0"/>
              <a:t>c</a:t>
            </a:r>
            <a:r>
              <a:rPr spc="-95" dirty="0"/>
              <a:t>t</a:t>
            </a:r>
            <a:r>
              <a:rPr spc="-360" dirty="0"/>
              <a:t>s</a:t>
            </a:r>
            <a:r>
              <a:rPr spc="-125" dirty="0"/>
              <a:t> </a:t>
            </a:r>
            <a:r>
              <a:rPr spc="-360" dirty="0"/>
              <a:t>o</a:t>
            </a:r>
            <a:r>
              <a:rPr spc="-130" dirty="0"/>
              <a:t>f</a:t>
            </a:r>
            <a:r>
              <a:rPr spc="-110" dirty="0"/>
              <a:t> I</a:t>
            </a:r>
            <a:r>
              <a:rPr spc="-360" dirty="0"/>
              <a:t>n</a:t>
            </a:r>
            <a:r>
              <a:rPr spc="-459" dirty="0"/>
              <a:t>v</a:t>
            </a:r>
            <a:r>
              <a:rPr spc="-145" dirty="0"/>
              <a:t>e</a:t>
            </a:r>
            <a:r>
              <a:rPr spc="-340" dirty="0"/>
              <a:t>s</a:t>
            </a:r>
            <a:r>
              <a:rPr spc="-95" dirty="0"/>
              <a:t>t</a:t>
            </a:r>
            <a:r>
              <a:rPr spc="-190" dirty="0"/>
              <a:t>i</a:t>
            </a:r>
            <a:r>
              <a:rPr spc="-475" dirty="0"/>
              <a:t>g</a:t>
            </a:r>
            <a:r>
              <a:rPr spc="-105" dirty="0"/>
              <a:t>a</a:t>
            </a:r>
            <a:r>
              <a:rPr spc="-95" dirty="0"/>
              <a:t>t</a:t>
            </a:r>
            <a:r>
              <a:rPr spc="-190" dirty="0"/>
              <a:t>i</a:t>
            </a:r>
            <a:r>
              <a:rPr spc="-360" dirty="0"/>
              <a:t>o</a:t>
            </a:r>
            <a:r>
              <a:rPr spc="-270" dirty="0"/>
              <a:t>n</a:t>
            </a:r>
          </a:p>
        </p:txBody>
      </p:sp>
      <p:sp>
        <p:nvSpPr>
          <p:cNvPr id="3" name="object 3"/>
          <p:cNvSpPr/>
          <p:nvPr/>
        </p:nvSpPr>
        <p:spPr>
          <a:xfrm>
            <a:off x="2555748" y="1025652"/>
            <a:ext cx="4948555" cy="24765"/>
          </a:xfrm>
          <a:custGeom>
            <a:avLst/>
            <a:gdLst/>
            <a:ahLst/>
            <a:cxnLst/>
            <a:rect l="l" t="t" r="r" b="b"/>
            <a:pathLst>
              <a:path w="4948555" h="24765">
                <a:moveTo>
                  <a:pt x="4948428" y="24383"/>
                </a:moveTo>
                <a:lnTo>
                  <a:pt x="0" y="24383"/>
                </a:lnTo>
                <a:lnTo>
                  <a:pt x="0" y="0"/>
                </a:lnTo>
                <a:lnTo>
                  <a:pt x="4948428" y="0"/>
                </a:lnTo>
                <a:lnTo>
                  <a:pt x="4948428" y="24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5" name="object 5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23133" y="1080071"/>
            <a:ext cx="9297670" cy="5805805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314325" marR="1156970">
              <a:lnSpc>
                <a:spcPts val="2860"/>
              </a:lnSpc>
              <a:spcBef>
                <a:spcPts val="450"/>
              </a:spcBef>
            </a:pPr>
            <a:r>
              <a:rPr sz="2650" spc="-145" dirty="0">
                <a:latin typeface="Times New Roman"/>
                <a:cs typeface="Times New Roman"/>
              </a:rPr>
              <a:t>Investigation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accounts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of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business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will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be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75" dirty="0">
                <a:latin typeface="Times New Roman"/>
                <a:cs typeface="Times New Roman"/>
              </a:rPr>
              <a:t>advisable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under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645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10" dirty="0">
                <a:latin typeface="Times New Roman"/>
                <a:cs typeface="Times New Roman"/>
              </a:rPr>
              <a:t>ll</a:t>
            </a:r>
            <a:r>
              <a:rPr sz="2650" spc="-195" dirty="0">
                <a:latin typeface="Times New Roman"/>
                <a:cs typeface="Times New Roman"/>
              </a:rPr>
              <a:t>o</a:t>
            </a:r>
            <a:r>
              <a:rPr sz="2650" spc="-150" dirty="0">
                <a:latin typeface="Times New Roman"/>
                <a:cs typeface="Times New Roman"/>
              </a:rPr>
              <a:t>w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5" dirty="0">
                <a:latin typeface="Times New Roman"/>
                <a:cs typeface="Times New Roman"/>
              </a:rPr>
              <a:t>g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50" dirty="0">
                <a:latin typeface="Times New Roman"/>
                <a:cs typeface="Times New Roman"/>
              </a:rPr>
              <a:t>t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30" dirty="0">
                <a:latin typeface="Times New Roman"/>
                <a:cs typeface="Times New Roman"/>
              </a:rPr>
              <a:t>:</a:t>
            </a:r>
            <a:endParaRPr sz="2650">
              <a:latin typeface="Times New Roman"/>
              <a:cs typeface="Times New Roman"/>
            </a:endParaRPr>
          </a:p>
          <a:p>
            <a:pPr marL="577850" indent="-565785">
              <a:lnSpc>
                <a:spcPct val="100000"/>
              </a:lnSpc>
              <a:spcBef>
                <a:spcPts val="280"/>
              </a:spcBef>
              <a:buClr>
                <a:srgbClr val="D34816"/>
              </a:buClr>
              <a:buSzPct val="84905"/>
              <a:buAutoNum type="arabicPeriod"/>
              <a:tabLst>
                <a:tab pos="577850" algn="l"/>
                <a:tab pos="578485" algn="l"/>
              </a:tabLst>
            </a:pPr>
            <a:r>
              <a:rPr sz="2650" spc="-80" dirty="0">
                <a:latin typeface="Times New Roman"/>
                <a:cs typeface="Times New Roman"/>
              </a:rPr>
              <a:t>W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65" dirty="0">
                <a:latin typeface="Times New Roman"/>
                <a:cs typeface="Times New Roman"/>
              </a:rPr>
              <a:t>r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nd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0" dirty="0">
                <a:latin typeface="Times New Roman"/>
                <a:cs typeface="Times New Roman"/>
              </a:rPr>
              <a:t>o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pu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c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b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270" dirty="0">
                <a:latin typeface="Times New Roman"/>
                <a:cs typeface="Times New Roman"/>
              </a:rPr>
              <a:t>s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577850" indent="-565785">
              <a:lnSpc>
                <a:spcPct val="100000"/>
              </a:lnSpc>
              <a:spcBef>
                <a:spcPts val="335"/>
              </a:spcBef>
              <a:buClr>
                <a:srgbClr val="D34816"/>
              </a:buClr>
              <a:buSzPct val="84905"/>
              <a:buAutoNum type="arabicPeriod"/>
              <a:tabLst>
                <a:tab pos="577850" algn="l"/>
                <a:tab pos="578485" algn="l"/>
              </a:tabLst>
            </a:pPr>
            <a:r>
              <a:rPr sz="2650" spc="-80" dirty="0">
                <a:latin typeface="Times New Roman"/>
                <a:cs typeface="Times New Roman"/>
              </a:rPr>
              <a:t>W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50" dirty="0">
                <a:latin typeface="Times New Roman"/>
                <a:cs typeface="Times New Roman"/>
              </a:rPr>
              <a:t>e</a:t>
            </a:r>
            <a:r>
              <a:rPr sz="2650" spc="-155" dirty="0">
                <a:latin typeface="Times New Roman"/>
                <a:cs typeface="Times New Roman"/>
              </a:rPr>
              <a:t>w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45" dirty="0">
                <a:latin typeface="Times New Roman"/>
                <a:cs typeface="Times New Roman"/>
              </a:rPr>
              <a:t>n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w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0" dirty="0">
                <a:latin typeface="Times New Roman"/>
                <a:cs typeface="Times New Roman"/>
              </a:rPr>
              <a:t>o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Times New Roman"/>
                <a:cs typeface="Times New Roman"/>
              </a:rPr>
              <a:t>p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c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90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unn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5" dirty="0">
                <a:latin typeface="Times New Roman"/>
                <a:cs typeface="Times New Roman"/>
              </a:rPr>
              <a:t>g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b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90" dirty="0">
                <a:latin typeface="Times New Roman"/>
                <a:cs typeface="Times New Roman"/>
              </a:rPr>
              <a:t>r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577850" marR="5080" indent="-565785">
              <a:lnSpc>
                <a:spcPts val="2860"/>
              </a:lnSpc>
              <a:spcBef>
                <a:spcPts val="685"/>
              </a:spcBef>
              <a:buClr>
                <a:srgbClr val="D34816"/>
              </a:buClr>
              <a:buSzPct val="84905"/>
              <a:buAutoNum type="arabicPeriod"/>
              <a:tabLst>
                <a:tab pos="577850" algn="l"/>
                <a:tab pos="578485" algn="l"/>
                <a:tab pos="1482725" algn="l"/>
                <a:tab pos="1764664" algn="l"/>
                <a:tab pos="2747010" algn="l"/>
                <a:tab pos="3729354" algn="l"/>
                <a:tab pos="4141470" algn="l"/>
                <a:tab pos="4939665" algn="l"/>
                <a:tab pos="5580380" algn="l"/>
                <a:tab pos="5861685" algn="l"/>
                <a:tab pos="7417434" algn="l"/>
                <a:tab pos="8104505" algn="l"/>
                <a:tab pos="8493760" algn="l"/>
                <a:tab pos="8775065" algn="l"/>
              </a:tabLst>
            </a:pPr>
            <a:r>
              <a:rPr sz="2650" spc="-80" dirty="0">
                <a:latin typeface="Times New Roman"/>
                <a:cs typeface="Times New Roman"/>
              </a:rPr>
              <a:t>W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65" dirty="0">
                <a:latin typeface="Times New Roman"/>
                <a:cs typeface="Times New Roman"/>
              </a:rPr>
              <a:t>r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5" dirty="0">
                <a:latin typeface="Times New Roman"/>
                <a:cs typeface="Times New Roman"/>
              </a:rPr>
              <a:t>r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50" dirty="0">
                <a:latin typeface="Times New Roman"/>
                <a:cs typeface="Times New Roman"/>
              </a:rPr>
              <a:t>t</a:t>
            </a:r>
            <a:r>
              <a:rPr sz="2650" spc="-120" dirty="0">
                <a:latin typeface="Times New Roman"/>
                <a:cs typeface="Times New Roman"/>
              </a:rPr>
              <a:t>o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0" dirty="0">
                <a:latin typeface="Times New Roman"/>
                <a:cs typeface="Times New Roman"/>
              </a:rPr>
              <a:t>o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114" dirty="0">
                <a:latin typeface="Times New Roman"/>
                <a:cs typeface="Times New Roman"/>
              </a:rPr>
              <a:t>r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45" dirty="0">
                <a:latin typeface="Times New Roman"/>
                <a:cs typeface="Times New Roman"/>
              </a:rPr>
              <a:t>n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65" dirty="0">
                <a:latin typeface="Times New Roman"/>
                <a:cs typeface="Times New Roman"/>
              </a:rPr>
              <a:t>r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20" dirty="0">
                <a:latin typeface="Times New Roman"/>
                <a:cs typeface="Times New Roman"/>
              </a:rPr>
              <a:t>p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29" dirty="0">
                <a:latin typeface="Times New Roman"/>
                <a:cs typeface="Times New Roman"/>
              </a:rPr>
              <a:t>f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114" dirty="0">
                <a:latin typeface="Times New Roman"/>
                <a:cs typeface="Times New Roman"/>
              </a:rPr>
              <a:t>r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04" dirty="0">
                <a:latin typeface="Times New Roman"/>
                <a:cs typeface="Times New Roman"/>
              </a:rPr>
              <a:t>as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50" dirty="0">
                <a:latin typeface="Times New Roman"/>
                <a:cs typeface="Times New Roman"/>
              </a:rPr>
              <a:t>e</a:t>
            </a:r>
            <a:r>
              <a:rPr sz="2650" spc="-90" dirty="0">
                <a:latin typeface="Times New Roman"/>
                <a:cs typeface="Times New Roman"/>
              </a:rPr>
              <a:t>w  </a:t>
            </a:r>
            <a:r>
              <a:rPr sz="2650" spc="-65" dirty="0">
                <a:latin typeface="Times New Roman"/>
                <a:cs typeface="Times New Roman"/>
              </a:rPr>
              <a:t>partner.</a:t>
            </a:r>
            <a:endParaRPr sz="2650">
              <a:latin typeface="Times New Roman"/>
              <a:cs typeface="Times New Roman"/>
            </a:endParaRPr>
          </a:p>
          <a:p>
            <a:pPr marL="577850" marR="6985" indent="-565785">
              <a:lnSpc>
                <a:spcPts val="2840"/>
              </a:lnSpc>
              <a:spcBef>
                <a:spcPts val="670"/>
              </a:spcBef>
              <a:buClr>
                <a:srgbClr val="D34816"/>
              </a:buClr>
              <a:buSzPct val="84905"/>
              <a:buAutoNum type="arabicPeriod"/>
              <a:tabLst>
                <a:tab pos="577850" algn="l"/>
                <a:tab pos="578485" algn="l"/>
              </a:tabLst>
            </a:pPr>
            <a:r>
              <a:rPr sz="2650" spc="-120" dirty="0">
                <a:latin typeface="Times New Roman"/>
                <a:cs typeface="Times New Roman"/>
              </a:rPr>
              <a:t>When</a:t>
            </a:r>
            <a:r>
              <a:rPr sz="2650" spc="8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80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person</a:t>
            </a:r>
            <a:r>
              <a:rPr sz="2650" spc="80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wishes</a:t>
            </a:r>
            <a:r>
              <a:rPr sz="2650" spc="85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</a:t>
            </a:r>
            <a:r>
              <a:rPr sz="2650" spc="7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lend</a:t>
            </a:r>
            <a:r>
              <a:rPr sz="2650" spc="100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money</a:t>
            </a:r>
            <a:r>
              <a:rPr sz="2650" spc="90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</a:t>
            </a:r>
            <a:r>
              <a:rPr sz="2650" spc="9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60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business</a:t>
            </a:r>
            <a:r>
              <a:rPr sz="2650" spc="9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9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wants</a:t>
            </a:r>
            <a:r>
              <a:rPr sz="2650" spc="90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</a:t>
            </a:r>
            <a:r>
              <a:rPr sz="2650" spc="90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know </a:t>
            </a:r>
            <a:r>
              <a:rPr sz="2650" spc="-65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05" dirty="0">
                <a:latin typeface="Times New Roman"/>
                <a:cs typeface="Times New Roman"/>
              </a:rPr>
              <a:t>l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po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45" dirty="0">
                <a:latin typeface="Times New Roman"/>
                <a:cs typeface="Times New Roman"/>
              </a:rPr>
              <a:t>o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  <a:p>
            <a:pPr marL="577850" indent="-565785">
              <a:lnSpc>
                <a:spcPct val="100000"/>
              </a:lnSpc>
              <a:spcBef>
                <a:spcPts val="300"/>
              </a:spcBef>
              <a:buClr>
                <a:srgbClr val="D34816"/>
              </a:buClr>
              <a:buSzPct val="84905"/>
              <a:buAutoNum type="arabicPeriod"/>
              <a:tabLst>
                <a:tab pos="577850" algn="l"/>
                <a:tab pos="578485" algn="l"/>
              </a:tabLst>
            </a:pPr>
            <a:r>
              <a:rPr sz="2650" spc="-120" dirty="0">
                <a:latin typeface="Times New Roman"/>
                <a:cs typeface="Times New Roman"/>
              </a:rPr>
              <a:t>When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person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seeks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75" dirty="0">
                <a:latin typeface="Times New Roman"/>
                <a:cs typeface="Times New Roman"/>
              </a:rPr>
              <a:t>avenues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investments.</a:t>
            </a:r>
            <a:endParaRPr sz="2650">
              <a:latin typeface="Times New Roman"/>
              <a:cs typeface="Times New Roman"/>
            </a:endParaRPr>
          </a:p>
          <a:p>
            <a:pPr marL="577850" marR="7620" indent="-565785">
              <a:lnSpc>
                <a:spcPts val="2860"/>
              </a:lnSpc>
              <a:spcBef>
                <a:spcPts val="685"/>
              </a:spcBef>
              <a:buClr>
                <a:srgbClr val="D34816"/>
              </a:buClr>
              <a:buSzPct val="84905"/>
              <a:buAutoNum type="arabicPeriod"/>
              <a:tabLst>
                <a:tab pos="577850" algn="l"/>
                <a:tab pos="578485" algn="l"/>
                <a:tab pos="1482725" algn="l"/>
                <a:tab pos="1764664" algn="l"/>
                <a:tab pos="2750185" algn="l"/>
                <a:tab pos="3702685" algn="l"/>
                <a:tab pos="4114800" algn="l"/>
                <a:tab pos="4916170" algn="l"/>
                <a:tab pos="5198110" algn="l"/>
                <a:tab pos="6448425" algn="l"/>
                <a:tab pos="6851015" algn="l"/>
                <a:tab pos="7736205" algn="l"/>
                <a:tab pos="8138159" algn="l"/>
                <a:tab pos="8420100" algn="l"/>
              </a:tabLst>
            </a:pPr>
            <a:r>
              <a:rPr sz="2650" spc="-80" dirty="0">
                <a:latin typeface="Times New Roman"/>
                <a:cs typeface="Times New Roman"/>
              </a:rPr>
              <a:t>W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90" dirty="0">
                <a:latin typeface="Times New Roman"/>
                <a:cs typeface="Times New Roman"/>
              </a:rPr>
              <a:t>r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50" dirty="0">
                <a:latin typeface="Times New Roman"/>
                <a:cs typeface="Times New Roman"/>
              </a:rPr>
              <a:t>w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0" dirty="0">
                <a:latin typeface="Times New Roman"/>
                <a:cs typeface="Times New Roman"/>
              </a:rPr>
              <a:t>o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220" dirty="0">
                <a:latin typeface="Times New Roman"/>
                <a:cs typeface="Times New Roman"/>
              </a:rPr>
              <a:t>k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70" dirty="0">
                <a:latin typeface="Times New Roman"/>
                <a:cs typeface="Times New Roman"/>
              </a:rPr>
              <a:t>v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260" dirty="0">
                <a:latin typeface="Times New Roman"/>
                <a:cs typeface="Times New Roman"/>
              </a:rPr>
              <a:t>a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50" dirty="0">
                <a:latin typeface="Times New Roman"/>
                <a:cs typeface="Times New Roman"/>
              </a:rPr>
              <a:t>t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80" dirty="0">
                <a:latin typeface="Times New Roman"/>
                <a:cs typeface="Times New Roman"/>
              </a:rPr>
              <a:t>d  </a:t>
            </a:r>
            <a:r>
              <a:rPr sz="2650" spc="-165" dirty="0">
                <a:latin typeface="Times New Roman"/>
                <a:cs typeface="Times New Roman"/>
              </a:rPr>
              <a:t>company.</a:t>
            </a:r>
            <a:endParaRPr sz="2650">
              <a:latin typeface="Times New Roman"/>
              <a:cs typeface="Times New Roman"/>
            </a:endParaRPr>
          </a:p>
          <a:p>
            <a:pPr marL="577850" indent="-565785">
              <a:lnSpc>
                <a:spcPct val="100000"/>
              </a:lnSpc>
              <a:spcBef>
                <a:spcPts val="290"/>
              </a:spcBef>
              <a:buClr>
                <a:srgbClr val="D34816"/>
              </a:buClr>
              <a:buSzPct val="84905"/>
              <a:buAutoNum type="arabicPeriod"/>
              <a:tabLst>
                <a:tab pos="577850" algn="l"/>
                <a:tab pos="578485" algn="l"/>
              </a:tabLst>
            </a:pPr>
            <a:r>
              <a:rPr sz="2650" spc="-120" dirty="0">
                <a:latin typeface="Times New Roman"/>
                <a:cs typeface="Times New Roman"/>
              </a:rPr>
              <a:t>When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the</a:t>
            </a:r>
            <a:r>
              <a:rPr sz="2650" spc="-40" dirty="0">
                <a:latin typeface="Times New Roman"/>
                <a:cs typeface="Times New Roman"/>
              </a:rPr>
              <a:t> </a:t>
            </a:r>
            <a:r>
              <a:rPr sz="2650" spc="-65" dirty="0">
                <a:latin typeface="Times New Roman"/>
                <a:cs typeface="Times New Roman"/>
              </a:rPr>
              <a:t>proprietor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business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suspects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fraud.</a:t>
            </a:r>
            <a:endParaRPr sz="2650">
              <a:latin typeface="Times New Roman"/>
              <a:cs typeface="Times New Roman"/>
            </a:endParaRPr>
          </a:p>
          <a:p>
            <a:pPr marL="577850" marR="5080" indent="-565785">
              <a:lnSpc>
                <a:spcPts val="2850"/>
              </a:lnSpc>
              <a:spcBef>
                <a:spcPts val="695"/>
              </a:spcBef>
              <a:buClr>
                <a:srgbClr val="D34816"/>
              </a:buClr>
              <a:buSzPct val="84905"/>
              <a:buAutoNum type="arabicPeriod"/>
              <a:tabLst>
                <a:tab pos="577850" algn="l"/>
                <a:tab pos="578485" algn="l"/>
                <a:tab pos="1466215" algn="l"/>
                <a:tab pos="1784985" algn="l"/>
                <a:tab pos="2110105" algn="l"/>
                <a:tab pos="3427729" algn="l"/>
                <a:tab pos="4030979" algn="l"/>
                <a:tab pos="4554220" algn="l"/>
                <a:tab pos="5422265" algn="l"/>
                <a:tab pos="5808345" algn="l"/>
                <a:tab pos="6330950" algn="l"/>
                <a:tab pos="7564755" algn="l"/>
                <a:tab pos="8077834" algn="l"/>
                <a:tab pos="8627745" algn="l"/>
              </a:tabLst>
            </a:pPr>
            <a:r>
              <a:rPr sz="2650" spc="-80" dirty="0">
                <a:latin typeface="Times New Roman"/>
                <a:cs typeface="Times New Roman"/>
              </a:rPr>
              <a:t>W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229" dirty="0">
                <a:latin typeface="Times New Roman"/>
                <a:cs typeface="Times New Roman"/>
              </a:rPr>
              <a:t>f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65" dirty="0">
                <a:latin typeface="Times New Roman"/>
                <a:cs typeface="Times New Roman"/>
              </a:rPr>
              <a:t>r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45" dirty="0">
                <a:latin typeface="Times New Roman"/>
                <a:cs typeface="Times New Roman"/>
              </a:rPr>
              <a:t>o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70" dirty="0">
                <a:latin typeface="Times New Roman"/>
                <a:cs typeface="Times New Roman"/>
              </a:rPr>
              <a:t>n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4" dirty="0">
                <a:latin typeface="Times New Roman"/>
                <a:cs typeface="Times New Roman"/>
              </a:rPr>
              <a:t>no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50" dirty="0">
                <a:latin typeface="Times New Roman"/>
                <a:cs typeface="Times New Roman"/>
              </a:rPr>
              <a:t>g  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45" dirty="0">
                <a:latin typeface="Times New Roman"/>
                <a:cs typeface="Times New Roman"/>
              </a:rPr>
              <a:t>o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35" dirty="0">
                <a:latin typeface="Times New Roman"/>
                <a:cs typeface="Times New Roman"/>
              </a:rPr>
              <a:t>l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spc="-130" dirty="0">
                <a:latin typeface="Times New Roman"/>
                <a:cs typeface="Times New Roman"/>
              </a:rPr>
              <a:t> 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45" dirty="0">
                <a:latin typeface="Times New Roman"/>
                <a:cs typeface="Times New Roman"/>
              </a:rPr>
              <a:t>n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220" dirty="0">
                <a:latin typeface="Times New Roman"/>
                <a:cs typeface="Times New Roman"/>
              </a:rPr>
              <a:t>g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105" dirty="0"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20" dirty="0"/>
              <a:t>48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4465" y="654754"/>
            <a:ext cx="539940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25" dirty="0"/>
              <a:t>I</a:t>
            </a:r>
            <a:r>
              <a:rPr sz="4400" spc="-360" dirty="0"/>
              <a:t>n</a:t>
            </a:r>
            <a:r>
              <a:rPr sz="4400" spc="-555" dirty="0"/>
              <a:t>v</a:t>
            </a:r>
            <a:r>
              <a:rPr sz="4400" spc="-114" dirty="0"/>
              <a:t>e</a:t>
            </a:r>
            <a:r>
              <a:rPr sz="4400" spc="-425" dirty="0"/>
              <a:t>s</a:t>
            </a:r>
            <a:r>
              <a:rPr sz="4400" spc="-105" dirty="0"/>
              <a:t>t</a:t>
            </a:r>
            <a:r>
              <a:rPr sz="4400" spc="-215" dirty="0"/>
              <a:t>i</a:t>
            </a:r>
            <a:r>
              <a:rPr sz="4400" spc="-535" dirty="0"/>
              <a:t>g</a:t>
            </a:r>
            <a:r>
              <a:rPr sz="4400" spc="-114" dirty="0"/>
              <a:t>a</a:t>
            </a:r>
            <a:r>
              <a:rPr sz="4400" spc="-105" dirty="0"/>
              <a:t>t</a:t>
            </a:r>
            <a:r>
              <a:rPr sz="4400" spc="-215" dirty="0"/>
              <a:t>i</a:t>
            </a:r>
            <a:r>
              <a:rPr sz="4400" spc="-400" dirty="0"/>
              <a:t>o</a:t>
            </a:r>
            <a:r>
              <a:rPr sz="4400" spc="-305" dirty="0"/>
              <a:t>n</a:t>
            </a:r>
            <a:r>
              <a:rPr sz="4400" spc="-175" dirty="0"/>
              <a:t> </a:t>
            </a:r>
            <a:r>
              <a:rPr sz="4400" spc="-114" dirty="0"/>
              <a:t>a</a:t>
            </a:r>
            <a:r>
              <a:rPr sz="4400" spc="-270" dirty="0"/>
              <a:t>n</a:t>
            </a:r>
            <a:r>
              <a:rPr sz="4400" spc="-320" dirty="0"/>
              <a:t>d</a:t>
            </a:r>
            <a:r>
              <a:rPr sz="4400" spc="-160" dirty="0"/>
              <a:t> </a:t>
            </a:r>
            <a:r>
              <a:rPr sz="4400" spc="-890" dirty="0"/>
              <a:t>A</a:t>
            </a:r>
            <a:r>
              <a:rPr sz="4400" spc="-270" dirty="0"/>
              <a:t>u</a:t>
            </a:r>
            <a:r>
              <a:rPr sz="4400" spc="-315" dirty="0"/>
              <a:t>d</a:t>
            </a:r>
            <a:r>
              <a:rPr sz="4400" spc="-215" dirty="0"/>
              <a:t>i</a:t>
            </a:r>
            <a:r>
              <a:rPr sz="4400" spc="-114" dirty="0"/>
              <a:t>t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2257044" y="1269491"/>
            <a:ext cx="5377180" cy="27940"/>
          </a:xfrm>
          <a:custGeom>
            <a:avLst/>
            <a:gdLst/>
            <a:ahLst/>
            <a:cxnLst/>
            <a:rect l="l" t="t" r="r" b="b"/>
            <a:pathLst>
              <a:path w="5377180" h="27940">
                <a:moveTo>
                  <a:pt x="5376671" y="27432"/>
                </a:moveTo>
                <a:lnTo>
                  <a:pt x="0" y="27432"/>
                </a:lnTo>
                <a:lnTo>
                  <a:pt x="0" y="0"/>
                </a:lnTo>
                <a:lnTo>
                  <a:pt x="5376671" y="0"/>
                </a:lnTo>
                <a:lnTo>
                  <a:pt x="5376671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5" name="object 5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23109" y="1792149"/>
            <a:ext cx="4602480" cy="226060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sz="2650" b="1" spc="-175" dirty="0">
                <a:latin typeface="Arial"/>
                <a:cs typeface="Arial"/>
              </a:rPr>
              <a:t>Investigation</a:t>
            </a:r>
            <a:endParaRPr sz="2650">
              <a:latin typeface="Arial"/>
              <a:cs typeface="Arial"/>
            </a:endParaRPr>
          </a:p>
          <a:p>
            <a:pPr marL="577850" marR="5080" indent="-565785">
              <a:lnSpc>
                <a:spcPts val="3100"/>
              </a:lnSpc>
              <a:spcBef>
                <a:spcPts val="590"/>
              </a:spcBef>
              <a:buClr>
                <a:srgbClr val="D34816"/>
              </a:buClr>
              <a:buSzPct val="84210"/>
              <a:buAutoNum type="arabicPeriod"/>
              <a:tabLst>
                <a:tab pos="577850" algn="l"/>
                <a:tab pos="578485" algn="l"/>
                <a:tab pos="2133600" algn="l"/>
                <a:tab pos="3007995" algn="l"/>
                <a:tab pos="4328160" algn="l"/>
              </a:tabLst>
            </a:pP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75" dirty="0">
                <a:latin typeface="Times New Roman"/>
                <a:cs typeface="Times New Roman"/>
              </a:rPr>
              <a:t>r</a:t>
            </a:r>
            <a:r>
              <a:rPr sz="2850" spc="100" dirty="0">
                <a:latin typeface="Times New Roman"/>
                <a:cs typeface="Times New Roman"/>
              </a:rPr>
              <a:t>r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75" dirty="0">
                <a:latin typeface="Times New Roman"/>
                <a:cs typeface="Times New Roman"/>
              </a:rPr>
              <a:t>b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l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75" dirty="0">
                <a:latin typeface="Times New Roman"/>
                <a:cs typeface="Times New Roman"/>
              </a:rPr>
              <a:t>f  </a:t>
            </a:r>
            <a:r>
              <a:rPr sz="2850" spc="-60" dirty="0">
                <a:latin typeface="Times New Roman"/>
                <a:cs typeface="Times New Roman"/>
              </a:rPr>
              <a:t>proprietor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40" dirty="0">
                <a:latin typeface="Times New Roman"/>
                <a:cs typeface="Times New Roman"/>
              </a:rPr>
              <a:t>or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70" dirty="0">
                <a:latin typeface="Times New Roman"/>
                <a:cs typeface="Times New Roman"/>
              </a:rPr>
              <a:t>third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75" dirty="0">
                <a:latin typeface="Times New Roman"/>
                <a:cs typeface="Times New Roman"/>
              </a:rPr>
              <a:t>parties.</a:t>
            </a:r>
            <a:endParaRPr sz="2850">
              <a:latin typeface="Times New Roman"/>
              <a:cs typeface="Times New Roman"/>
            </a:endParaRPr>
          </a:p>
          <a:p>
            <a:pPr marL="577850" indent="-565785">
              <a:lnSpc>
                <a:spcPct val="100000"/>
              </a:lnSpc>
              <a:spcBef>
                <a:spcPts val="270"/>
              </a:spcBef>
              <a:buClr>
                <a:srgbClr val="D34816"/>
              </a:buClr>
              <a:buSzPct val="84210"/>
              <a:buAutoNum type="arabicPeriod"/>
              <a:tabLst>
                <a:tab pos="577850" algn="l"/>
                <a:tab pos="578485" algn="l"/>
              </a:tabLst>
            </a:pPr>
            <a:r>
              <a:rPr sz="2850" spc="-150" dirty="0">
                <a:latin typeface="Times New Roman"/>
                <a:cs typeface="Times New Roman"/>
              </a:rPr>
              <a:t>N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l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29" dirty="0">
                <a:latin typeface="Times New Roman"/>
                <a:cs typeface="Times New Roman"/>
              </a:rPr>
              <a:t>g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l</a:t>
            </a:r>
            <a:r>
              <a:rPr sz="2850" spc="-170" dirty="0">
                <a:latin typeface="Times New Roman"/>
                <a:cs typeface="Times New Roman"/>
              </a:rPr>
              <a:t>l</a:t>
            </a:r>
            <a:r>
              <a:rPr sz="2850" spc="-235" dirty="0">
                <a:latin typeface="Times New Roman"/>
                <a:cs typeface="Times New Roman"/>
              </a:rPr>
              <a:t>y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165" dirty="0">
                <a:latin typeface="Times New Roman"/>
                <a:cs typeface="Times New Roman"/>
              </a:rPr>
              <a:t>m</a:t>
            </a:r>
            <a:r>
              <a:rPr sz="2850" spc="-114" dirty="0">
                <a:latin typeface="Times New Roman"/>
                <a:cs typeface="Times New Roman"/>
              </a:rPr>
              <a:t>pul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45" dirty="0">
                <a:latin typeface="Times New Roman"/>
                <a:cs typeface="Times New Roman"/>
              </a:rPr>
              <a:t>r</a:t>
            </a:r>
            <a:r>
              <a:rPr sz="2850" spc="-515" dirty="0">
                <a:latin typeface="Times New Roman"/>
                <a:cs typeface="Times New Roman"/>
              </a:rPr>
              <a:t>y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577850" indent="-565785">
              <a:lnSpc>
                <a:spcPct val="100000"/>
              </a:lnSpc>
              <a:spcBef>
                <a:spcPts val="325"/>
              </a:spcBef>
              <a:buClr>
                <a:srgbClr val="D34816"/>
              </a:buClr>
              <a:buSzPct val="84210"/>
              <a:buAutoNum type="arabicPeriod"/>
              <a:tabLst>
                <a:tab pos="577850" algn="l"/>
                <a:tab pos="578485" algn="l"/>
              </a:tabLst>
            </a:pPr>
            <a:r>
              <a:rPr sz="2850" spc="-180" dirty="0">
                <a:latin typeface="Times New Roman"/>
                <a:cs typeface="Times New Roman"/>
              </a:rPr>
              <a:t>Usually</a:t>
            </a:r>
            <a:r>
              <a:rPr sz="2850" dirty="0">
                <a:latin typeface="Times New Roman"/>
                <a:cs typeface="Times New Roman"/>
              </a:rPr>
              <a:t> </a:t>
            </a:r>
            <a:r>
              <a:rPr sz="2850" spc="-80" dirty="0">
                <a:latin typeface="Times New Roman"/>
                <a:cs typeface="Times New Roman"/>
              </a:rPr>
              <a:t>carried</a:t>
            </a:r>
            <a:r>
              <a:rPr sz="2850" spc="-2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when</a:t>
            </a:r>
            <a:r>
              <a:rPr sz="2850" spc="-1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books</a:t>
            </a:r>
            <a:r>
              <a:rPr sz="2850" spc="-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3109" y="5773970"/>
            <a:ext cx="258445" cy="3968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400" spc="-85" dirty="0">
                <a:solidFill>
                  <a:srgbClr val="D34816"/>
                </a:solidFill>
                <a:latin typeface="Times New Roman"/>
                <a:cs typeface="Times New Roman"/>
              </a:rPr>
              <a:t>5</a:t>
            </a:r>
            <a:r>
              <a:rPr sz="2400" spc="110" dirty="0">
                <a:solidFill>
                  <a:srgbClr val="D34816"/>
                </a:solidFill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3109" y="3984749"/>
            <a:ext cx="4601845" cy="259016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577850" marR="5080">
              <a:lnSpc>
                <a:spcPts val="3080"/>
              </a:lnSpc>
              <a:spcBef>
                <a:spcPts val="490"/>
              </a:spcBef>
            </a:pPr>
            <a:r>
              <a:rPr sz="2850" spc="-140" dirty="0">
                <a:latin typeface="Times New Roman"/>
                <a:cs typeface="Times New Roman"/>
              </a:rPr>
              <a:t>accounts</a:t>
            </a:r>
            <a:r>
              <a:rPr sz="2850" spc="80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are</a:t>
            </a:r>
            <a:r>
              <a:rPr sz="2850" spc="100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already</a:t>
            </a:r>
            <a:r>
              <a:rPr sz="2850" spc="70" dirty="0">
                <a:latin typeface="Times New Roman"/>
                <a:cs typeface="Times New Roman"/>
              </a:rPr>
              <a:t> </a:t>
            </a:r>
            <a:r>
              <a:rPr sz="2850" spc="-120" dirty="0">
                <a:latin typeface="Times New Roman"/>
                <a:cs typeface="Times New Roman"/>
              </a:rPr>
              <a:t>subjected </a:t>
            </a:r>
            <a:r>
              <a:rPr sz="2850" spc="-695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20" dirty="0">
                <a:latin typeface="Times New Roman"/>
                <a:cs typeface="Times New Roman"/>
              </a:rPr>
              <a:t>o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54" dirty="0">
                <a:latin typeface="Times New Roman"/>
                <a:cs typeface="Times New Roman"/>
              </a:rPr>
              <a:t>g</a:t>
            </a:r>
            <a:r>
              <a:rPr sz="2850" spc="-114" dirty="0">
                <a:latin typeface="Times New Roman"/>
                <a:cs typeface="Times New Roman"/>
              </a:rPr>
              <a:t>ul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30" dirty="0">
                <a:latin typeface="Times New Roman"/>
                <a:cs typeface="Times New Roman"/>
              </a:rPr>
              <a:t>r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ud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577850" marR="5715" indent="-565785">
              <a:lnSpc>
                <a:spcPts val="3080"/>
              </a:lnSpc>
              <a:spcBef>
                <a:spcPts val="680"/>
              </a:spcBef>
              <a:tabLst>
                <a:tab pos="577850" algn="l"/>
              </a:tabLst>
            </a:pPr>
            <a:r>
              <a:rPr sz="2400" spc="10" dirty="0">
                <a:solidFill>
                  <a:srgbClr val="D34816"/>
                </a:solidFill>
                <a:latin typeface="Times New Roman"/>
                <a:cs typeface="Times New Roman"/>
              </a:rPr>
              <a:t>4.	</a:t>
            </a:r>
            <a:r>
              <a:rPr sz="2850" spc="-80" dirty="0">
                <a:latin typeface="Times New Roman"/>
                <a:cs typeface="Times New Roman"/>
              </a:rPr>
              <a:t>Certain</a:t>
            </a:r>
            <a:r>
              <a:rPr sz="2850" spc="145" dirty="0">
                <a:latin typeface="Times New Roman"/>
                <a:cs typeface="Times New Roman"/>
              </a:rPr>
              <a:t> </a:t>
            </a:r>
            <a:r>
              <a:rPr sz="2850" spc="-120" dirty="0">
                <a:latin typeface="Times New Roman"/>
                <a:cs typeface="Times New Roman"/>
              </a:rPr>
              <a:t>adjustments</a:t>
            </a:r>
            <a:r>
              <a:rPr sz="2850" spc="130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are</a:t>
            </a:r>
            <a:r>
              <a:rPr sz="2850" spc="155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made </a:t>
            </a:r>
            <a:r>
              <a:rPr sz="2850" spc="-69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114" dirty="0">
                <a:latin typeface="Times New Roman"/>
                <a:cs typeface="Times New Roman"/>
              </a:rPr>
              <a:t>nu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10" dirty="0">
                <a:latin typeface="Times New Roman"/>
                <a:cs typeface="Times New Roman"/>
              </a:rPr>
              <a:t>l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85" dirty="0">
                <a:latin typeface="Times New Roman"/>
                <a:cs typeface="Times New Roman"/>
              </a:rPr>
              <a:t>c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14" dirty="0">
                <a:latin typeface="Times New Roman"/>
                <a:cs typeface="Times New Roman"/>
              </a:rPr>
              <a:t>oun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90" dirty="0">
                <a:latin typeface="Times New Roman"/>
                <a:cs typeface="Times New Roman"/>
              </a:rPr>
              <a:t>s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577850" marR="5715">
              <a:lnSpc>
                <a:spcPts val="3100"/>
              </a:lnSpc>
              <a:spcBef>
                <a:spcPts val="650"/>
              </a:spcBef>
              <a:tabLst>
                <a:tab pos="1139825" algn="l"/>
                <a:tab pos="2834005" algn="l"/>
                <a:tab pos="3660775" algn="l"/>
                <a:tab pos="4277360" algn="l"/>
              </a:tabLst>
            </a:pPr>
            <a:r>
              <a:rPr sz="2850" spc="-380" dirty="0">
                <a:latin typeface="Times New Roman"/>
                <a:cs typeface="Times New Roman"/>
              </a:rPr>
              <a:t>A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75" dirty="0">
                <a:latin typeface="Times New Roman"/>
                <a:cs typeface="Times New Roman"/>
              </a:rPr>
              <a:t>n</a:t>
            </a:r>
            <a:r>
              <a:rPr sz="2850" spc="-315" dirty="0">
                <a:latin typeface="Times New Roman"/>
                <a:cs typeface="Times New Roman"/>
              </a:rPr>
              <a:t>v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10" dirty="0">
                <a:latin typeface="Times New Roman"/>
                <a:cs typeface="Times New Roman"/>
              </a:rPr>
              <a:t>i</a:t>
            </a:r>
            <a:r>
              <a:rPr sz="2850" spc="-229" dirty="0">
                <a:latin typeface="Times New Roman"/>
                <a:cs typeface="Times New Roman"/>
              </a:rPr>
              <a:t>g</a:t>
            </a:r>
            <a:r>
              <a:rPr sz="2850" spc="-270" dirty="0">
                <a:latin typeface="Times New Roman"/>
                <a:cs typeface="Times New Roman"/>
              </a:rPr>
              <a:t>a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30" dirty="0">
                <a:latin typeface="Times New Roman"/>
                <a:cs typeface="Times New Roman"/>
              </a:rPr>
              <a:t>r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95" dirty="0">
                <a:latin typeface="Times New Roman"/>
                <a:cs typeface="Times New Roman"/>
              </a:rPr>
              <a:t>m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-200" dirty="0">
                <a:latin typeface="Times New Roman"/>
                <a:cs typeface="Times New Roman"/>
              </a:rPr>
              <a:t>s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45" dirty="0">
                <a:latin typeface="Times New Roman"/>
                <a:cs typeface="Times New Roman"/>
              </a:rPr>
              <a:t>b</a:t>
            </a:r>
            <a:r>
              <a:rPr sz="2850" spc="-80" dirty="0">
                <a:latin typeface="Times New Roman"/>
                <a:cs typeface="Times New Roman"/>
              </a:rPr>
              <a:t>e  </a:t>
            </a:r>
            <a:r>
              <a:rPr sz="2850" spc="-170" dirty="0">
                <a:latin typeface="Times New Roman"/>
                <a:cs typeface="Times New Roman"/>
              </a:rPr>
              <a:t>C.A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36201" y="1901410"/>
            <a:ext cx="3931285" cy="3790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160655" algn="ctr">
              <a:lnSpc>
                <a:spcPts val="3090"/>
              </a:lnSpc>
              <a:spcBef>
                <a:spcPts val="90"/>
              </a:spcBef>
            </a:pPr>
            <a:r>
              <a:rPr sz="2650" b="1" spc="-225" dirty="0">
                <a:latin typeface="Arial"/>
                <a:cs typeface="Arial"/>
              </a:rPr>
              <a:t>Audit</a:t>
            </a:r>
            <a:endParaRPr sz="2650">
              <a:latin typeface="Arial"/>
              <a:cs typeface="Arial"/>
            </a:endParaRPr>
          </a:p>
          <a:p>
            <a:pPr marL="577850" marR="5080" indent="-565785">
              <a:lnSpc>
                <a:spcPts val="3429"/>
              </a:lnSpc>
              <a:spcBef>
                <a:spcPts val="15"/>
              </a:spcBef>
              <a:buClr>
                <a:srgbClr val="D34816"/>
              </a:buClr>
              <a:buSzPct val="84210"/>
              <a:buAutoNum type="arabicPeriod"/>
              <a:tabLst>
                <a:tab pos="577850" algn="l"/>
                <a:tab pos="578485" algn="l"/>
                <a:tab pos="1912620" algn="l"/>
                <a:tab pos="2557780" algn="l"/>
                <a:tab pos="3656965" algn="l"/>
              </a:tabLst>
            </a:pP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75" dirty="0">
                <a:latin typeface="Times New Roman"/>
                <a:cs typeface="Times New Roman"/>
              </a:rPr>
              <a:t>r</a:t>
            </a:r>
            <a:r>
              <a:rPr sz="2850" spc="100" dirty="0">
                <a:latin typeface="Times New Roman"/>
                <a:cs typeface="Times New Roman"/>
              </a:rPr>
              <a:t>r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45" dirty="0">
                <a:latin typeface="Times New Roman"/>
                <a:cs typeface="Times New Roman"/>
              </a:rPr>
              <a:t>b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l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75" dirty="0">
                <a:latin typeface="Times New Roman"/>
                <a:cs typeface="Times New Roman"/>
              </a:rPr>
              <a:t>f  </a:t>
            </a:r>
            <a:r>
              <a:rPr sz="2850" spc="-65" dirty="0">
                <a:latin typeface="Times New Roman"/>
                <a:cs typeface="Times New Roman"/>
              </a:rPr>
              <a:t>proprietor.</a:t>
            </a:r>
            <a:endParaRPr sz="2850">
              <a:latin typeface="Times New Roman"/>
              <a:cs typeface="Times New Roman"/>
            </a:endParaRPr>
          </a:p>
          <a:p>
            <a:pPr marL="577850" indent="-565785">
              <a:lnSpc>
                <a:spcPct val="100000"/>
              </a:lnSpc>
              <a:spcBef>
                <a:spcPts val="560"/>
              </a:spcBef>
              <a:buClr>
                <a:srgbClr val="D34816"/>
              </a:buClr>
              <a:buSzPct val="84210"/>
              <a:buAutoNum type="arabicPeriod"/>
              <a:tabLst>
                <a:tab pos="577850" algn="l"/>
                <a:tab pos="578485" algn="l"/>
              </a:tabLst>
            </a:pPr>
            <a:r>
              <a:rPr sz="2850" spc="-130" dirty="0">
                <a:latin typeface="Times New Roman"/>
                <a:cs typeface="Times New Roman"/>
              </a:rPr>
              <a:t>Compulsory</a:t>
            </a:r>
            <a:endParaRPr sz="2850">
              <a:latin typeface="Times New Roman"/>
              <a:cs typeface="Times New Roman"/>
            </a:endParaRPr>
          </a:p>
          <a:p>
            <a:pPr marL="577850" indent="-565785">
              <a:lnSpc>
                <a:spcPct val="100000"/>
              </a:lnSpc>
              <a:spcBef>
                <a:spcPts val="670"/>
              </a:spcBef>
              <a:buClr>
                <a:srgbClr val="D34816"/>
              </a:buClr>
              <a:buSzPct val="84210"/>
              <a:buAutoNum type="arabicPeriod"/>
              <a:tabLst>
                <a:tab pos="577850" algn="l"/>
                <a:tab pos="578485" algn="l"/>
              </a:tabLst>
            </a:pPr>
            <a:r>
              <a:rPr sz="2850" spc="-150" dirty="0">
                <a:latin typeface="Times New Roman"/>
                <a:cs typeface="Times New Roman"/>
              </a:rPr>
              <a:t>N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-145" dirty="0">
                <a:latin typeface="Times New Roman"/>
                <a:cs typeface="Times New Roman"/>
              </a:rPr>
              <a:t>q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35" dirty="0">
                <a:latin typeface="Times New Roman"/>
                <a:cs typeface="Times New Roman"/>
              </a:rPr>
              <a:t>d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577850" indent="-565785">
              <a:lnSpc>
                <a:spcPct val="100000"/>
              </a:lnSpc>
              <a:spcBef>
                <a:spcPts val="675"/>
              </a:spcBef>
              <a:buClr>
                <a:srgbClr val="D34816"/>
              </a:buClr>
              <a:buSzPct val="84210"/>
              <a:buAutoNum type="arabicPeriod"/>
              <a:tabLst>
                <a:tab pos="577850" algn="l"/>
                <a:tab pos="578485" algn="l"/>
              </a:tabLst>
            </a:pPr>
            <a:r>
              <a:rPr sz="2850" spc="-150" dirty="0">
                <a:latin typeface="Times New Roman"/>
                <a:cs typeface="Times New Roman"/>
              </a:rPr>
              <a:t>N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190" dirty="0">
                <a:latin typeface="Times New Roman"/>
                <a:cs typeface="Times New Roman"/>
              </a:rPr>
              <a:t>R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-145" dirty="0">
                <a:latin typeface="Times New Roman"/>
                <a:cs typeface="Times New Roman"/>
              </a:rPr>
              <a:t>q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45" dirty="0">
                <a:latin typeface="Times New Roman"/>
                <a:cs typeface="Times New Roman"/>
              </a:rPr>
              <a:t>d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577850" marR="5715" indent="-565785">
              <a:lnSpc>
                <a:spcPct val="100299"/>
              </a:lnSpc>
              <a:spcBef>
                <a:spcPts val="660"/>
              </a:spcBef>
              <a:buClr>
                <a:srgbClr val="D34816"/>
              </a:buClr>
              <a:buSzPct val="84210"/>
              <a:buAutoNum type="arabicPeriod"/>
              <a:tabLst>
                <a:tab pos="577850" algn="l"/>
                <a:tab pos="578485" algn="l"/>
                <a:tab pos="1473835" algn="l"/>
                <a:tab pos="2017395" algn="l"/>
                <a:tab pos="3609975" algn="l"/>
              </a:tabLst>
            </a:pPr>
            <a:r>
              <a:rPr sz="2850" spc="-340" dirty="0">
                <a:latin typeface="Times New Roman"/>
                <a:cs typeface="Times New Roman"/>
              </a:rPr>
              <a:t>M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45" dirty="0">
                <a:latin typeface="Times New Roman"/>
                <a:cs typeface="Times New Roman"/>
              </a:rPr>
              <a:t>b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85" dirty="0">
                <a:latin typeface="Times New Roman"/>
                <a:cs typeface="Times New Roman"/>
              </a:rPr>
              <a:t>c</a:t>
            </a:r>
            <a:r>
              <a:rPr sz="2850" spc="-114" dirty="0">
                <a:latin typeface="Times New Roman"/>
                <a:cs typeface="Times New Roman"/>
              </a:rPr>
              <a:t>ondu</a:t>
            </a:r>
            <a:r>
              <a:rPr sz="2850" spc="-185" dirty="0">
                <a:latin typeface="Times New Roman"/>
                <a:cs typeface="Times New Roman"/>
              </a:rPr>
              <a:t>c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204" dirty="0">
                <a:latin typeface="Times New Roman"/>
                <a:cs typeface="Times New Roman"/>
              </a:rPr>
              <a:t>b</a:t>
            </a:r>
            <a:r>
              <a:rPr sz="2850" spc="-160" dirty="0">
                <a:latin typeface="Times New Roman"/>
                <a:cs typeface="Times New Roman"/>
              </a:rPr>
              <a:t>y  </a:t>
            </a:r>
            <a:r>
              <a:rPr sz="2850" spc="-114" dirty="0">
                <a:latin typeface="Times New Roman"/>
                <a:cs typeface="Times New Roman"/>
              </a:rPr>
              <a:t>p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85" dirty="0">
                <a:latin typeface="Times New Roman"/>
                <a:cs typeface="Times New Roman"/>
              </a:rPr>
              <a:t>c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10" dirty="0">
                <a:latin typeface="Times New Roman"/>
                <a:cs typeface="Times New Roman"/>
              </a:rPr>
              <a:t>i</a:t>
            </a:r>
            <a:r>
              <a:rPr sz="2850" spc="-185" dirty="0">
                <a:latin typeface="Times New Roman"/>
                <a:cs typeface="Times New Roman"/>
              </a:rPr>
              <a:t>c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110" dirty="0">
                <a:latin typeface="Times New Roman"/>
                <a:cs typeface="Times New Roman"/>
              </a:rPr>
              <a:t>i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235" dirty="0">
                <a:latin typeface="Times New Roman"/>
                <a:cs typeface="Times New Roman"/>
              </a:rPr>
              <a:t>g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250" dirty="0">
                <a:latin typeface="Times New Roman"/>
                <a:cs typeface="Times New Roman"/>
              </a:rPr>
              <a:t>C</a:t>
            </a:r>
            <a:r>
              <a:rPr sz="2850" spc="110" dirty="0">
                <a:latin typeface="Times New Roman"/>
                <a:cs typeface="Times New Roman"/>
              </a:rPr>
              <a:t>.</a:t>
            </a:r>
            <a:r>
              <a:rPr sz="2850" spc="-365" dirty="0">
                <a:latin typeface="Times New Roman"/>
                <a:cs typeface="Times New Roman"/>
              </a:rPr>
              <a:t>A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20" dirty="0"/>
              <a:t>49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74035" y="1101852"/>
            <a:ext cx="4476115" cy="27940"/>
          </a:xfrm>
          <a:custGeom>
            <a:avLst/>
            <a:gdLst/>
            <a:ahLst/>
            <a:cxnLst/>
            <a:rect l="l" t="t" r="r" b="b"/>
            <a:pathLst>
              <a:path w="4476115" h="27940">
                <a:moveTo>
                  <a:pt x="4475987" y="27431"/>
                </a:moveTo>
                <a:lnTo>
                  <a:pt x="0" y="27431"/>
                </a:lnTo>
                <a:lnTo>
                  <a:pt x="0" y="0"/>
                </a:lnTo>
                <a:lnTo>
                  <a:pt x="4475987" y="0"/>
                </a:lnTo>
                <a:lnTo>
                  <a:pt x="4475987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59895" y="487071"/>
            <a:ext cx="468566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320" dirty="0"/>
              <a:t>D</a:t>
            </a:r>
            <a:r>
              <a:rPr sz="4400" spc="-315" dirty="0"/>
              <a:t>u</a:t>
            </a:r>
            <a:r>
              <a:rPr sz="4400" spc="-105" dirty="0"/>
              <a:t>t</a:t>
            </a:r>
            <a:r>
              <a:rPr sz="4400" spc="-170" dirty="0"/>
              <a:t>i</a:t>
            </a:r>
            <a:r>
              <a:rPr sz="4400" spc="-160" dirty="0"/>
              <a:t>e</a:t>
            </a:r>
            <a:r>
              <a:rPr sz="4400" spc="-405" dirty="0"/>
              <a:t>s</a:t>
            </a:r>
            <a:r>
              <a:rPr sz="4400" spc="-185" dirty="0"/>
              <a:t> </a:t>
            </a:r>
            <a:r>
              <a:rPr sz="4400" spc="-400" dirty="0"/>
              <a:t>o</a:t>
            </a:r>
            <a:r>
              <a:rPr sz="4400" spc="-145" dirty="0"/>
              <a:t>f</a:t>
            </a:r>
            <a:r>
              <a:rPr sz="4400" spc="-125" dirty="0"/>
              <a:t> </a:t>
            </a:r>
            <a:r>
              <a:rPr sz="4400" spc="-114" dirty="0"/>
              <a:t>a</a:t>
            </a:r>
            <a:r>
              <a:rPr sz="4400" spc="-305" dirty="0"/>
              <a:t>n</a:t>
            </a:r>
            <a:r>
              <a:rPr sz="4400" spc="-135" dirty="0"/>
              <a:t> </a:t>
            </a:r>
            <a:r>
              <a:rPr sz="4400" spc="-890" dirty="0"/>
              <a:t>A</a:t>
            </a:r>
            <a:r>
              <a:rPr sz="4400" spc="-270" dirty="0"/>
              <a:t>u</a:t>
            </a:r>
            <a:r>
              <a:rPr sz="4400" spc="-315" dirty="0"/>
              <a:t>d</a:t>
            </a:r>
            <a:r>
              <a:rPr sz="4400" spc="-215" dirty="0"/>
              <a:t>i</a:t>
            </a:r>
            <a:r>
              <a:rPr sz="4400" spc="-195" dirty="0"/>
              <a:t>t</a:t>
            </a:r>
            <a:r>
              <a:rPr sz="4400" spc="-390" dirty="0"/>
              <a:t>o</a:t>
            </a:r>
            <a:r>
              <a:rPr sz="4400" b="0" spc="-10" dirty="0">
                <a:solidFill>
                  <a:srgbClr val="696464"/>
                </a:solidFill>
                <a:latin typeface="Franklin Gothic Medium"/>
                <a:cs typeface="Franklin Gothic Medium"/>
              </a:rPr>
              <a:t>r</a:t>
            </a:r>
            <a:endParaRPr sz="4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06947" y="1106842"/>
            <a:ext cx="8550910" cy="297624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14325" indent="-302260">
              <a:lnSpc>
                <a:spcPct val="100000"/>
              </a:lnSpc>
              <a:spcBef>
                <a:spcPts val="770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  <a:tab pos="5007610" algn="l"/>
              </a:tabLst>
            </a:pPr>
            <a:r>
              <a:rPr sz="2850" spc="-515" dirty="0">
                <a:latin typeface="Times New Roman"/>
                <a:cs typeface="Times New Roman"/>
              </a:rPr>
              <a:t>T</a:t>
            </a:r>
            <a:r>
              <a:rPr sz="2850" spc="-120" dirty="0">
                <a:latin typeface="Times New Roman"/>
                <a:cs typeface="Times New Roman"/>
              </a:rPr>
              <a:t>o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c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30" dirty="0">
                <a:latin typeface="Times New Roman"/>
                <a:cs typeface="Times New Roman"/>
              </a:rPr>
              <a:t>c</a:t>
            </a:r>
            <a:r>
              <a:rPr sz="2850" spc="-175" dirty="0">
                <a:latin typeface="Times New Roman"/>
                <a:cs typeface="Times New Roman"/>
              </a:rPr>
              <a:t>k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100" dirty="0">
                <a:latin typeface="Times New Roman"/>
                <a:cs typeface="Times New Roman"/>
              </a:rPr>
              <a:t>r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00" dirty="0">
                <a:latin typeface="Times New Roman"/>
                <a:cs typeface="Times New Roman"/>
              </a:rPr>
              <a:t>h</a:t>
            </a:r>
            <a:r>
              <a:rPr sz="2850" spc="-165" dirty="0">
                <a:latin typeface="Times New Roman"/>
                <a:cs typeface="Times New Roman"/>
              </a:rPr>
              <a:t>m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0" dirty="0">
                <a:latin typeface="Times New Roman"/>
                <a:cs typeface="Times New Roman"/>
              </a:rPr>
              <a:t>l</a:t>
            </a:r>
            <a:r>
              <a:rPr sz="2850" spc="-30" dirty="0">
                <a:latin typeface="Times New Roman"/>
                <a:cs typeface="Times New Roman"/>
              </a:rPr>
              <a:t> 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60" dirty="0">
                <a:latin typeface="Times New Roman"/>
                <a:cs typeface="Times New Roman"/>
              </a:rPr>
              <a:t>cc</a:t>
            </a:r>
            <a:r>
              <a:rPr sz="2850" spc="-145" dirty="0">
                <a:latin typeface="Times New Roman"/>
                <a:cs typeface="Times New Roman"/>
              </a:rPr>
              <a:t>u</a:t>
            </a:r>
            <a:r>
              <a:rPr sz="2850" spc="45" dirty="0">
                <a:latin typeface="Times New Roman"/>
                <a:cs typeface="Times New Roman"/>
              </a:rPr>
              <a:t>r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00" dirty="0">
                <a:latin typeface="Times New Roman"/>
                <a:cs typeface="Times New Roman"/>
              </a:rPr>
              <a:t>c</a:t>
            </a:r>
            <a:r>
              <a:rPr sz="2850" spc="-235" dirty="0">
                <a:latin typeface="Times New Roman"/>
                <a:cs typeface="Times New Roman"/>
              </a:rPr>
              <a:t>y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00" dirty="0">
                <a:latin typeface="Times New Roman"/>
                <a:cs typeface="Times New Roman"/>
              </a:rPr>
              <a:t>h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60" dirty="0">
                <a:latin typeface="Times New Roman"/>
                <a:cs typeface="Times New Roman"/>
              </a:rPr>
              <a:t>cc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45" dirty="0">
                <a:latin typeface="Times New Roman"/>
                <a:cs typeface="Times New Roman"/>
              </a:rPr>
              <a:t>u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90" dirty="0">
                <a:latin typeface="Times New Roman"/>
                <a:cs typeface="Times New Roman"/>
              </a:rPr>
              <a:t>s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314325" marR="5080" indent="-302260">
              <a:lnSpc>
                <a:spcPct val="100400"/>
              </a:lnSpc>
              <a:spcBef>
                <a:spcPts val="655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315" dirty="0">
                <a:latin typeface="Times New Roman"/>
                <a:cs typeface="Times New Roman"/>
              </a:rPr>
              <a:t>To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check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books</a:t>
            </a:r>
            <a:r>
              <a:rPr sz="2850" spc="-9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accounts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with</a:t>
            </a:r>
            <a:r>
              <a:rPr sz="2850" spc="-25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the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help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all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20" dirty="0">
                <a:latin typeface="Times New Roman"/>
                <a:cs typeface="Times New Roman"/>
              </a:rPr>
              <a:t>relevant </a:t>
            </a:r>
            <a:r>
              <a:rPr sz="2850" spc="-695" dirty="0">
                <a:latin typeface="Times New Roman"/>
                <a:cs typeface="Times New Roman"/>
              </a:rPr>
              <a:t> </a:t>
            </a:r>
            <a:r>
              <a:rPr sz="2850" spc="-105" dirty="0">
                <a:latin typeface="Times New Roman"/>
                <a:cs typeface="Times New Roman"/>
              </a:rPr>
              <a:t>vouchers,</a:t>
            </a:r>
            <a:r>
              <a:rPr sz="2850" spc="-18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invoices,</a:t>
            </a:r>
            <a:r>
              <a:rPr sz="2850" spc="-204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correspondence,</a:t>
            </a:r>
            <a:r>
              <a:rPr sz="2850" spc="-204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minute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books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35" dirty="0">
                <a:latin typeface="Times New Roman"/>
                <a:cs typeface="Times New Roman"/>
              </a:rPr>
              <a:t>etc.</a:t>
            </a:r>
            <a:endParaRPr sz="2850">
              <a:latin typeface="Times New Roman"/>
              <a:cs typeface="Times New Roman"/>
            </a:endParaRPr>
          </a:p>
          <a:p>
            <a:pPr marL="314325" marR="195580" indent="-302260">
              <a:lnSpc>
                <a:spcPct val="100400"/>
              </a:lnSpc>
              <a:spcBef>
                <a:spcPts val="660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315" dirty="0">
                <a:latin typeface="Times New Roman"/>
                <a:cs typeface="Times New Roman"/>
              </a:rPr>
              <a:t>To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verify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Profit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459" dirty="0">
                <a:latin typeface="Times New Roman"/>
                <a:cs typeface="Times New Roman"/>
              </a:rPr>
              <a:t>&amp;</a:t>
            </a:r>
            <a:r>
              <a:rPr sz="2850" spc="-290" dirty="0">
                <a:latin typeface="Times New Roman"/>
                <a:cs typeface="Times New Roman"/>
              </a:rPr>
              <a:t> </a:t>
            </a:r>
            <a:r>
              <a:rPr sz="2850" spc="-220" dirty="0">
                <a:latin typeface="Times New Roman"/>
                <a:cs typeface="Times New Roman"/>
              </a:rPr>
              <a:t>Loss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75" dirty="0">
                <a:latin typeface="Times New Roman"/>
                <a:cs typeface="Times New Roman"/>
              </a:rPr>
              <a:t>a/c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and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assets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and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liabilities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in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balance </a:t>
            </a:r>
            <a:r>
              <a:rPr sz="2850" spc="-700" dirty="0">
                <a:latin typeface="Times New Roman"/>
                <a:cs typeface="Times New Roman"/>
              </a:rPr>
              <a:t> 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200" dirty="0">
                <a:latin typeface="Times New Roman"/>
                <a:cs typeface="Times New Roman"/>
              </a:rPr>
              <a:t>ho</a:t>
            </a:r>
            <a:r>
              <a:rPr sz="2850" spc="-155" dirty="0">
                <a:latin typeface="Times New Roman"/>
                <a:cs typeface="Times New Roman"/>
              </a:rPr>
              <a:t>w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100" dirty="0">
                <a:latin typeface="Times New Roman"/>
                <a:cs typeface="Times New Roman"/>
              </a:rPr>
              <a:t>r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30" dirty="0">
                <a:latin typeface="Times New Roman"/>
                <a:cs typeface="Times New Roman"/>
              </a:rPr>
              <a:t>r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254" dirty="0">
                <a:latin typeface="Times New Roman"/>
                <a:cs typeface="Times New Roman"/>
              </a:rPr>
              <a:t>v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-520" dirty="0">
                <a:latin typeface="Times New Roman"/>
                <a:cs typeface="Times New Roman"/>
              </a:rPr>
              <a:t>w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314325" indent="-302260">
              <a:lnSpc>
                <a:spcPct val="100000"/>
              </a:lnSpc>
              <a:spcBef>
                <a:spcPts val="675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315" dirty="0">
                <a:latin typeface="Times New Roman"/>
                <a:cs typeface="Times New Roman"/>
              </a:rPr>
              <a:t>To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30" dirty="0">
                <a:latin typeface="Times New Roman"/>
                <a:cs typeface="Times New Roman"/>
              </a:rPr>
              <a:t>report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45" dirty="0">
                <a:latin typeface="Times New Roman"/>
                <a:cs typeface="Times New Roman"/>
              </a:rPr>
              <a:t>to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the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client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on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90" dirty="0">
                <a:latin typeface="Times New Roman"/>
                <a:cs typeface="Times New Roman"/>
              </a:rPr>
              <a:t>basis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-175" dirty="0">
                <a:latin typeface="Times New Roman"/>
                <a:cs typeface="Times New Roman"/>
              </a:rPr>
              <a:t>his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findings.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404627" y="7035311"/>
            <a:ext cx="330835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937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5</a:t>
            </a:fld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32356" y="487071"/>
            <a:ext cx="382206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890" dirty="0"/>
              <a:t>A</a:t>
            </a:r>
            <a:r>
              <a:rPr sz="4400" spc="-270" dirty="0"/>
              <a:t>u</a:t>
            </a:r>
            <a:r>
              <a:rPr sz="4400" spc="-315" dirty="0"/>
              <a:t>d</a:t>
            </a:r>
            <a:r>
              <a:rPr sz="4400" spc="-215" dirty="0"/>
              <a:t>i</a:t>
            </a:r>
            <a:r>
              <a:rPr sz="4400" spc="-195" dirty="0"/>
              <a:t>t</a:t>
            </a:r>
            <a:r>
              <a:rPr sz="4400" spc="-400" dirty="0"/>
              <a:t>o</a:t>
            </a:r>
            <a:r>
              <a:rPr sz="4400" spc="-265" dirty="0"/>
              <a:t>r</a:t>
            </a:r>
            <a:r>
              <a:rPr sz="4400" spc="-125" dirty="0"/>
              <a:t>’</a:t>
            </a:r>
            <a:r>
              <a:rPr sz="4400" spc="-405" dirty="0"/>
              <a:t>s</a:t>
            </a:r>
            <a:r>
              <a:rPr sz="4400" spc="-140" dirty="0"/>
              <a:t> </a:t>
            </a:r>
            <a:r>
              <a:rPr sz="4400" spc="-540" dirty="0"/>
              <a:t>R</a:t>
            </a:r>
            <a:r>
              <a:rPr sz="4400" spc="-160" dirty="0"/>
              <a:t>e</a:t>
            </a:r>
            <a:r>
              <a:rPr sz="4400" spc="-315" dirty="0"/>
              <a:t>p</a:t>
            </a:r>
            <a:r>
              <a:rPr sz="4400" spc="-400" dirty="0"/>
              <a:t>o</a:t>
            </a:r>
            <a:r>
              <a:rPr sz="4400" spc="-135" dirty="0"/>
              <a:t>r</a:t>
            </a:r>
            <a:r>
              <a:rPr sz="4400" spc="-114" dirty="0"/>
              <a:t>t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3046475" y="1101852"/>
            <a:ext cx="3797935" cy="27940"/>
          </a:xfrm>
          <a:custGeom>
            <a:avLst/>
            <a:gdLst/>
            <a:ahLst/>
            <a:cxnLst/>
            <a:rect l="l" t="t" r="r" b="b"/>
            <a:pathLst>
              <a:path w="3797934" h="27940">
                <a:moveTo>
                  <a:pt x="3797808" y="27431"/>
                </a:moveTo>
                <a:lnTo>
                  <a:pt x="0" y="27431"/>
                </a:lnTo>
                <a:lnTo>
                  <a:pt x="0" y="0"/>
                </a:lnTo>
                <a:lnTo>
                  <a:pt x="3797808" y="0"/>
                </a:lnTo>
                <a:lnTo>
                  <a:pt x="3797808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23109" y="1191235"/>
            <a:ext cx="9045575" cy="54229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14325" marR="5080" indent="-302260" algn="just">
              <a:lnSpc>
                <a:spcPct val="100400"/>
              </a:lnSpc>
              <a:spcBef>
                <a:spcPts val="90"/>
              </a:spcBef>
              <a:buClr>
                <a:srgbClr val="D34816"/>
              </a:buClr>
              <a:buSzPct val="84210"/>
              <a:buChar char="●"/>
              <a:tabLst>
                <a:tab pos="314960" algn="l"/>
              </a:tabLst>
            </a:pPr>
            <a:r>
              <a:rPr sz="2850" spc="-95" dirty="0">
                <a:latin typeface="Times New Roman"/>
                <a:cs typeface="Times New Roman"/>
              </a:rPr>
              <a:t>Under </a:t>
            </a:r>
            <a:r>
              <a:rPr sz="2850" spc="-145" dirty="0">
                <a:latin typeface="Times New Roman"/>
                <a:cs typeface="Times New Roman"/>
              </a:rPr>
              <a:t>Section </a:t>
            </a:r>
            <a:r>
              <a:rPr sz="2850" spc="-100" dirty="0">
                <a:latin typeface="Times New Roman"/>
                <a:cs typeface="Times New Roman"/>
              </a:rPr>
              <a:t>227(2)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50" dirty="0">
                <a:latin typeface="Times New Roman"/>
                <a:cs typeface="Times New Roman"/>
              </a:rPr>
              <a:t>Companies </a:t>
            </a:r>
            <a:r>
              <a:rPr sz="2850" spc="-90" dirty="0">
                <a:latin typeface="Times New Roman"/>
                <a:cs typeface="Times New Roman"/>
              </a:rPr>
              <a:t>Act, </a:t>
            </a:r>
            <a:r>
              <a:rPr sz="2850" spc="-75" dirty="0">
                <a:latin typeface="Times New Roman"/>
                <a:cs typeface="Times New Roman"/>
              </a:rPr>
              <a:t>1956, </a:t>
            </a:r>
            <a:r>
              <a:rPr sz="2850" spc="-95" dirty="0">
                <a:latin typeface="Times New Roman"/>
                <a:cs typeface="Times New Roman"/>
              </a:rPr>
              <a:t>the auditor </a:t>
            </a:r>
            <a:r>
              <a:rPr sz="2850" spc="-180" dirty="0">
                <a:latin typeface="Times New Roman"/>
                <a:cs typeface="Times New Roman"/>
              </a:rPr>
              <a:t>is </a:t>
            </a:r>
            <a:r>
              <a:rPr sz="2850" spc="-175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required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180" dirty="0">
                <a:latin typeface="Times New Roman"/>
                <a:cs typeface="Times New Roman"/>
              </a:rPr>
              <a:t>make </a:t>
            </a:r>
            <a:r>
              <a:rPr sz="2850" spc="-225" dirty="0">
                <a:latin typeface="Times New Roman"/>
                <a:cs typeface="Times New Roman"/>
              </a:rPr>
              <a:t>a </a:t>
            </a:r>
            <a:r>
              <a:rPr sz="2850" spc="-30" dirty="0">
                <a:latin typeface="Times New Roman"/>
                <a:cs typeface="Times New Roman"/>
              </a:rPr>
              <a:t>report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95" dirty="0">
                <a:latin typeface="Times New Roman"/>
                <a:cs typeface="Times New Roman"/>
              </a:rPr>
              <a:t>the </a:t>
            </a:r>
            <a:r>
              <a:rPr sz="2850" spc="-114" dirty="0">
                <a:latin typeface="Times New Roman"/>
                <a:cs typeface="Times New Roman"/>
              </a:rPr>
              <a:t>members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95" dirty="0">
                <a:latin typeface="Times New Roman"/>
                <a:cs typeface="Times New Roman"/>
              </a:rPr>
              <a:t>the </a:t>
            </a:r>
            <a:r>
              <a:rPr sz="2850" spc="-175" dirty="0">
                <a:latin typeface="Times New Roman"/>
                <a:cs typeface="Times New Roman"/>
              </a:rPr>
              <a:t>company </a:t>
            </a:r>
            <a:r>
              <a:rPr sz="2850" spc="-114" dirty="0">
                <a:latin typeface="Times New Roman"/>
                <a:cs typeface="Times New Roman"/>
              </a:rPr>
              <a:t>on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accounts examined </a:t>
            </a:r>
            <a:r>
              <a:rPr sz="2850" spc="-220" dirty="0">
                <a:latin typeface="Times New Roman"/>
                <a:cs typeface="Times New Roman"/>
              </a:rPr>
              <a:t>by </a:t>
            </a:r>
            <a:r>
              <a:rPr sz="2850" spc="-160" dirty="0">
                <a:latin typeface="Times New Roman"/>
                <a:cs typeface="Times New Roman"/>
              </a:rPr>
              <a:t>him </a:t>
            </a:r>
            <a:r>
              <a:rPr sz="2850" spc="-150" dirty="0">
                <a:latin typeface="Times New Roman"/>
                <a:cs typeface="Times New Roman"/>
              </a:rPr>
              <a:t>and </a:t>
            </a:r>
            <a:r>
              <a:rPr sz="2850" spc="-114" dirty="0">
                <a:latin typeface="Times New Roman"/>
                <a:cs typeface="Times New Roman"/>
              </a:rPr>
              <a:t>on </a:t>
            </a:r>
            <a:r>
              <a:rPr sz="2850" spc="-150" dirty="0">
                <a:latin typeface="Times New Roman"/>
                <a:cs typeface="Times New Roman"/>
              </a:rPr>
              <a:t>every </a:t>
            </a:r>
            <a:r>
              <a:rPr sz="2850" spc="-200" dirty="0">
                <a:latin typeface="Times New Roman"/>
                <a:cs typeface="Times New Roman"/>
              </a:rPr>
              <a:t>Balance </a:t>
            </a:r>
            <a:r>
              <a:rPr sz="2850" spc="-150" dirty="0">
                <a:latin typeface="Times New Roman"/>
                <a:cs typeface="Times New Roman"/>
              </a:rPr>
              <a:t>Sheet </a:t>
            </a:r>
            <a:r>
              <a:rPr sz="2850" spc="-160" dirty="0">
                <a:latin typeface="Times New Roman"/>
                <a:cs typeface="Times New Roman"/>
              </a:rPr>
              <a:t>and </a:t>
            </a:r>
            <a:r>
              <a:rPr sz="2850" spc="-95" dirty="0">
                <a:latin typeface="Times New Roman"/>
                <a:cs typeface="Times New Roman"/>
              </a:rPr>
              <a:t>Profit 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and </a:t>
            </a:r>
            <a:r>
              <a:rPr sz="2850" spc="-220" dirty="0">
                <a:latin typeface="Times New Roman"/>
                <a:cs typeface="Times New Roman"/>
              </a:rPr>
              <a:t>Loss</a:t>
            </a:r>
            <a:r>
              <a:rPr sz="2850" spc="27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Account </a:t>
            </a:r>
            <a:r>
              <a:rPr sz="2850" spc="-160" dirty="0">
                <a:latin typeface="Times New Roman"/>
                <a:cs typeface="Times New Roman"/>
              </a:rPr>
              <a:t>and </a:t>
            </a:r>
            <a:r>
              <a:rPr sz="2850" spc="-114" dirty="0">
                <a:latin typeface="Times New Roman"/>
                <a:cs typeface="Times New Roman"/>
              </a:rPr>
              <a:t>on </a:t>
            </a:r>
            <a:r>
              <a:rPr sz="2850" spc="-150" dirty="0">
                <a:latin typeface="Times New Roman"/>
                <a:cs typeface="Times New Roman"/>
              </a:rPr>
              <a:t>every </a:t>
            </a:r>
            <a:r>
              <a:rPr sz="2850" spc="-70" dirty="0">
                <a:latin typeface="Times New Roman"/>
                <a:cs typeface="Times New Roman"/>
              </a:rPr>
              <a:t>other </a:t>
            </a:r>
            <a:r>
              <a:rPr sz="2850" spc="-110" dirty="0">
                <a:latin typeface="Times New Roman"/>
                <a:cs typeface="Times New Roman"/>
              </a:rPr>
              <a:t>document </a:t>
            </a:r>
            <a:r>
              <a:rPr sz="2850" spc="-120" dirty="0">
                <a:latin typeface="Times New Roman"/>
                <a:cs typeface="Times New Roman"/>
              </a:rPr>
              <a:t>declared </a:t>
            </a:r>
            <a:r>
              <a:rPr sz="2850" spc="-220" dirty="0">
                <a:latin typeface="Times New Roman"/>
                <a:cs typeface="Times New Roman"/>
              </a:rPr>
              <a:t>by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65" dirty="0">
                <a:latin typeface="Times New Roman"/>
                <a:cs typeface="Times New Roman"/>
              </a:rPr>
              <a:t>Act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125" dirty="0">
                <a:latin typeface="Times New Roman"/>
                <a:cs typeface="Times New Roman"/>
              </a:rPr>
              <a:t>be </a:t>
            </a:r>
            <a:r>
              <a:rPr sz="2850" spc="-140" dirty="0">
                <a:latin typeface="Times New Roman"/>
                <a:cs typeface="Times New Roman"/>
              </a:rPr>
              <a:t>annexed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200" dirty="0">
                <a:latin typeface="Times New Roman"/>
                <a:cs typeface="Times New Roman"/>
              </a:rPr>
              <a:t>Balance </a:t>
            </a:r>
            <a:r>
              <a:rPr sz="2850" spc="-155" dirty="0">
                <a:latin typeface="Times New Roman"/>
                <a:cs typeface="Times New Roman"/>
              </a:rPr>
              <a:t>Sheet </a:t>
            </a:r>
            <a:r>
              <a:rPr sz="2850" spc="-55" dirty="0">
                <a:latin typeface="Times New Roman"/>
                <a:cs typeface="Times New Roman"/>
              </a:rPr>
              <a:t>or </a:t>
            </a:r>
            <a:r>
              <a:rPr sz="2850" spc="-95" dirty="0">
                <a:latin typeface="Times New Roman"/>
                <a:cs typeface="Times New Roman"/>
              </a:rPr>
              <a:t>Profit </a:t>
            </a:r>
            <a:r>
              <a:rPr sz="2850" spc="-150" dirty="0">
                <a:latin typeface="Times New Roman"/>
                <a:cs typeface="Times New Roman"/>
              </a:rPr>
              <a:t>and </a:t>
            </a:r>
            <a:r>
              <a:rPr sz="2850" spc="-220" dirty="0">
                <a:latin typeface="Times New Roman"/>
                <a:cs typeface="Times New Roman"/>
              </a:rPr>
              <a:t>Loss </a:t>
            </a:r>
            <a:r>
              <a:rPr sz="2850" spc="-125" dirty="0">
                <a:latin typeface="Times New Roman"/>
                <a:cs typeface="Times New Roman"/>
              </a:rPr>
              <a:t>account </a:t>
            </a:r>
            <a:r>
              <a:rPr sz="2850" spc="-120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which </a:t>
            </a:r>
            <a:r>
              <a:rPr sz="2850" spc="-110" dirty="0">
                <a:latin typeface="Times New Roman"/>
                <a:cs typeface="Times New Roman"/>
              </a:rPr>
              <a:t>are </a:t>
            </a:r>
            <a:r>
              <a:rPr sz="2850" spc="-155" dirty="0">
                <a:latin typeface="Times New Roman"/>
                <a:cs typeface="Times New Roman"/>
              </a:rPr>
              <a:t>laid </a:t>
            </a:r>
            <a:r>
              <a:rPr sz="2850" spc="-120" dirty="0">
                <a:latin typeface="Times New Roman"/>
                <a:cs typeface="Times New Roman"/>
              </a:rPr>
              <a:t>before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75" dirty="0">
                <a:latin typeface="Times New Roman"/>
                <a:cs typeface="Times New Roman"/>
              </a:rPr>
              <a:t>company </a:t>
            </a:r>
            <a:r>
              <a:rPr sz="2850" spc="-130" dirty="0">
                <a:latin typeface="Times New Roman"/>
                <a:cs typeface="Times New Roman"/>
              </a:rPr>
              <a:t>in </a:t>
            </a:r>
            <a:r>
              <a:rPr sz="2850" spc="-120" dirty="0">
                <a:latin typeface="Times New Roman"/>
                <a:cs typeface="Times New Roman"/>
              </a:rPr>
              <a:t>General </a:t>
            </a:r>
            <a:r>
              <a:rPr sz="2850" spc="-145" dirty="0">
                <a:latin typeface="Times New Roman"/>
                <a:cs typeface="Times New Roman"/>
              </a:rPr>
              <a:t>Meeting </a:t>
            </a:r>
            <a:r>
              <a:rPr sz="2850" spc="-110" dirty="0">
                <a:latin typeface="Times New Roman"/>
                <a:cs typeface="Times New Roman"/>
              </a:rPr>
              <a:t>during </a:t>
            </a:r>
            <a:r>
              <a:rPr sz="2850" spc="-185" dirty="0">
                <a:latin typeface="Times New Roman"/>
                <a:cs typeface="Times New Roman"/>
              </a:rPr>
              <a:t>his </a:t>
            </a:r>
            <a:r>
              <a:rPr sz="2850" spc="-180" dirty="0">
                <a:latin typeface="Times New Roman"/>
                <a:cs typeface="Times New Roman"/>
              </a:rPr>
              <a:t> </a:t>
            </a:r>
            <a:r>
              <a:rPr sz="2850" spc="-70" dirty="0">
                <a:latin typeface="Times New Roman"/>
                <a:cs typeface="Times New Roman"/>
              </a:rPr>
              <a:t>tenure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office.</a:t>
            </a:r>
            <a:r>
              <a:rPr sz="2850" spc="-190" dirty="0">
                <a:latin typeface="Times New Roman"/>
                <a:cs typeface="Times New Roman"/>
              </a:rPr>
              <a:t> </a:t>
            </a:r>
            <a:r>
              <a:rPr sz="2850" spc="-204" dirty="0">
                <a:latin typeface="Times New Roman"/>
                <a:cs typeface="Times New Roman"/>
              </a:rPr>
              <a:t>Such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225" dirty="0">
                <a:latin typeface="Times New Roman"/>
                <a:cs typeface="Times New Roman"/>
              </a:rPr>
              <a:t>a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30" dirty="0">
                <a:latin typeface="Times New Roman"/>
                <a:cs typeface="Times New Roman"/>
              </a:rPr>
              <a:t>report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80" dirty="0">
                <a:latin typeface="Times New Roman"/>
                <a:cs typeface="Times New Roman"/>
              </a:rPr>
              <a:t>is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known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as</a:t>
            </a:r>
            <a:r>
              <a:rPr sz="2850" spc="-85" dirty="0">
                <a:latin typeface="Times New Roman"/>
                <a:cs typeface="Times New Roman"/>
              </a:rPr>
              <a:t> the</a:t>
            </a:r>
            <a:r>
              <a:rPr sz="2850" spc="-285" dirty="0">
                <a:latin typeface="Times New Roman"/>
                <a:cs typeface="Times New Roman"/>
              </a:rPr>
              <a:t> </a:t>
            </a:r>
            <a:r>
              <a:rPr sz="2850" spc="-165" dirty="0">
                <a:latin typeface="Times New Roman"/>
                <a:cs typeface="Times New Roman"/>
              </a:rPr>
              <a:t>Auditor’s</a:t>
            </a:r>
            <a:r>
              <a:rPr sz="2850" spc="-25" dirty="0">
                <a:latin typeface="Times New Roman"/>
                <a:cs typeface="Times New Roman"/>
              </a:rPr>
              <a:t> </a:t>
            </a:r>
            <a:r>
              <a:rPr sz="2850" spc="-10" dirty="0">
                <a:latin typeface="Times New Roman"/>
                <a:cs typeface="Times New Roman"/>
              </a:rPr>
              <a:t>report.</a:t>
            </a:r>
            <a:endParaRPr sz="2850">
              <a:latin typeface="Times New Roman"/>
              <a:cs typeface="Times New Roman"/>
            </a:endParaRPr>
          </a:p>
          <a:p>
            <a:pPr marL="314325" indent="-302260" algn="just">
              <a:lnSpc>
                <a:spcPct val="100000"/>
              </a:lnSpc>
              <a:spcBef>
                <a:spcPts val="675"/>
              </a:spcBef>
              <a:buClr>
                <a:srgbClr val="D34816"/>
              </a:buClr>
              <a:buSzPct val="84210"/>
              <a:buChar char="●"/>
              <a:tabLst>
                <a:tab pos="314960" algn="l"/>
              </a:tabLst>
            </a:pPr>
            <a:r>
              <a:rPr sz="2850" spc="-380" dirty="0">
                <a:latin typeface="Times New Roman"/>
                <a:cs typeface="Times New Roman"/>
              </a:rPr>
              <a:t>A</a:t>
            </a:r>
            <a:r>
              <a:rPr sz="2850" spc="-160" dirty="0">
                <a:latin typeface="Times New Roman"/>
                <a:cs typeface="Times New Roman"/>
              </a:rPr>
              <a:t>cc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45" dirty="0">
                <a:latin typeface="Times New Roman"/>
                <a:cs typeface="Times New Roman"/>
              </a:rPr>
              <a:t>r</a:t>
            </a:r>
            <a:r>
              <a:rPr sz="2850" spc="-114" dirty="0">
                <a:latin typeface="Times New Roman"/>
                <a:cs typeface="Times New Roman"/>
              </a:rPr>
              <a:t>d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235" dirty="0">
                <a:latin typeface="Times New Roman"/>
                <a:cs typeface="Times New Roman"/>
              </a:rPr>
              <a:t>g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20" dirty="0">
                <a:latin typeface="Times New Roman"/>
                <a:cs typeface="Times New Roman"/>
              </a:rPr>
              <a:t>o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b="1" i="1" spc="-260" dirty="0">
                <a:latin typeface="Times New Roman"/>
                <a:cs typeface="Times New Roman"/>
              </a:rPr>
              <a:t>L</a:t>
            </a:r>
            <a:r>
              <a:rPr sz="2850" b="1" i="1" dirty="0">
                <a:latin typeface="Times New Roman"/>
                <a:cs typeface="Times New Roman"/>
              </a:rPr>
              <a:t>a</a:t>
            </a:r>
            <a:r>
              <a:rPr sz="2850" b="1" i="1" spc="-130" dirty="0">
                <a:latin typeface="Times New Roman"/>
                <a:cs typeface="Times New Roman"/>
              </a:rPr>
              <a:t>n</a:t>
            </a:r>
            <a:r>
              <a:rPr sz="2850" b="1" i="1" spc="-270" dirty="0">
                <a:latin typeface="Times New Roman"/>
                <a:cs typeface="Times New Roman"/>
              </a:rPr>
              <a:t>c</a:t>
            </a:r>
            <a:r>
              <a:rPr sz="2850" b="1" i="1" dirty="0">
                <a:latin typeface="Times New Roman"/>
                <a:cs typeface="Times New Roman"/>
              </a:rPr>
              <a:t>a</a:t>
            </a:r>
            <a:r>
              <a:rPr sz="2850" b="1" i="1" spc="-114" dirty="0">
                <a:latin typeface="Times New Roman"/>
                <a:cs typeface="Times New Roman"/>
              </a:rPr>
              <a:t>s</a:t>
            </a:r>
            <a:r>
              <a:rPr sz="2850" b="1" i="1" spc="145" dirty="0">
                <a:latin typeface="Times New Roman"/>
                <a:cs typeface="Times New Roman"/>
              </a:rPr>
              <a:t>t</a:t>
            </a:r>
            <a:r>
              <a:rPr sz="2850" b="1" i="1" spc="-100" dirty="0">
                <a:latin typeface="Times New Roman"/>
                <a:cs typeface="Times New Roman"/>
              </a:rPr>
              <a:t>e</a:t>
            </a:r>
            <a:r>
              <a:rPr sz="2850" b="1" i="1" spc="-15" dirty="0">
                <a:latin typeface="Times New Roman"/>
                <a:cs typeface="Times New Roman"/>
              </a:rPr>
              <a:t>r</a:t>
            </a:r>
            <a:endParaRPr sz="2850">
              <a:latin typeface="Times New Roman"/>
              <a:cs typeface="Times New Roman"/>
            </a:endParaRPr>
          </a:p>
          <a:p>
            <a:pPr marL="314325" marR="6985" indent="703580" algn="just">
              <a:lnSpc>
                <a:spcPct val="100299"/>
              </a:lnSpc>
              <a:spcBef>
                <a:spcPts val="660"/>
              </a:spcBef>
            </a:pPr>
            <a:r>
              <a:rPr sz="2850" spc="-360" dirty="0">
                <a:latin typeface="Times New Roman"/>
                <a:cs typeface="Times New Roman"/>
              </a:rPr>
              <a:t>“A</a:t>
            </a:r>
            <a:r>
              <a:rPr sz="2850" spc="-355" dirty="0">
                <a:latin typeface="Times New Roman"/>
                <a:cs typeface="Times New Roman"/>
              </a:rPr>
              <a:t> </a:t>
            </a:r>
            <a:r>
              <a:rPr sz="2850" spc="-30" dirty="0">
                <a:latin typeface="Times New Roman"/>
                <a:cs typeface="Times New Roman"/>
              </a:rPr>
              <a:t>report </a:t>
            </a:r>
            <a:r>
              <a:rPr sz="2850" spc="-180" dirty="0">
                <a:latin typeface="Times New Roman"/>
                <a:cs typeface="Times New Roman"/>
              </a:rPr>
              <a:t>is </a:t>
            </a:r>
            <a:r>
              <a:rPr sz="2850" spc="-225" dirty="0">
                <a:latin typeface="Times New Roman"/>
                <a:cs typeface="Times New Roman"/>
              </a:rPr>
              <a:t>a </a:t>
            </a:r>
            <a:r>
              <a:rPr sz="2850" spc="-95" dirty="0">
                <a:latin typeface="Times New Roman"/>
                <a:cs typeface="Times New Roman"/>
              </a:rPr>
              <a:t>statement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110" dirty="0">
                <a:latin typeface="Times New Roman"/>
                <a:cs typeface="Times New Roman"/>
              </a:rPr>
              <a:t>collected </a:t>
            </a:r>
            <a:r>
              <a:rPr sz="2850" spc="-150" dirty="0">
                <a:latin typeface="Times New Roman"/>
                <a:cs typeface="Times New Roman"/>
              </a:rPr>
              <a:t>and </a:t>
            </a:r>
            <a:r>
              <a:rPr sz="2850" spc="-125" dirty="0">
                <a:latin typeface="Times New Roman"/>
                <a:cs typeface="Times New Roman"/>
              </a:rPr>
              <a:t>considered </a:t>
            </a:r>
            <a:r>
              <a:rPr sz="2850" spc="-110" dirty="0">
                <a:latin typeface="Times New Roman"/>
                <a:cs typeface="Times New Roman"/>
              </a:rPr>
              <a:t>facts, </a:t>
            </a:r>
            <a:r>
              <a:rPr sz="2850" spc="-175" dirty="0">
                <a:latin typeface="Times New Roman"/>
                <a:cs typeface="Times New Roman"/>
              </a:rPr>
              <a:t>so </a:t>
            </a:r>
            <a:r>
              <a:rPr sz="2850" spc="-17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drawn </a:t>
            </a:r>
            <a:r>
              <a:rPr sz="2850" spc="-114" dirty="0">
                <a:latin typeface="Times New Roman"/>
                <a:cs typeface="Times New Roman"/>
              </a:rPr>
              <a:t>up </a:t>
            </a:r>
            <a:r>
              <a:rPr sz="2850" spc="-229" dirty="0">
                <a:latin typeface="Times New Roman"/>
                <a:cs typeface="Times New Roman"/>
              </a:rPr>
              <a:t>as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175" dirty="0">
                <a:latin typeface="Times New Roman"/>
                <a:cs typeface="Times New Roman"/>
              </a:rPr>
              <a:t>give </a:t>
            </a:r>
            <a:r>
              <a:rPr sz="2850" spc="-114" dirty="0">
                <a:latin typeface="Times New Roman"/>
                <a:cs typeface="Times New Roman"/>
              </a:rPr>
              <a:t>clear </a:t>
            </a:r>
            <a:r>
              <a:rPr sz="2850" spc="-150" dirty="0">
                <a:latin typeface="Times New Roman"/>
                <a:cs typeface="Times New Roman"/>
              </a:rPr>
              <a:t>and </a:t>
            </a:r>
            <a:r>
              <a:rPr sz="2850" spc="-155" dirty="0">
                <a:latin typeface="Times New Roman"/>
                <a:cs typeface="Times New Roman"/>
              </a:rPr>
              <a:t>concise </a:t>
            </a:r>
            <a:r>
              <a:rPr sz="2850" spc="-114" dirty="0">
                <a:latin typeface="Times New Roman"/>
                <a:cs typeface="Times New Roman"/>
              </a:rPr>
              <a:t>information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114" dirty="0">
                <a:latin typeface="Times New Roman"/>
                <a:cs typeface="Times New Roman"/>
              </a:rPr>
              <a:t>persons </a:t>
            </a:r>
            <a:r>
              <a:rPr sz="2850" spc="-145" dirty="0">
                <a:latin typeface="Times New Roman"/>
                <a:cs typeface="Times New Roman"/>
              </a:rPr>
              <a:t>who </a:t>
            </a:r>
            <a:r>
              <a:rPr sz="2850" spc="-140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are</a:t>
            </a:r>
            <a:r>
              <a:rPr sz="2850" spc="65" dirty="0">
                <a:latin typeface="Times New Roman"/>
                <a:cs typeface="Times New Roman"/>
              </a:rPr>
              <a:t> </a:t>
            </a:r>
            <a:r>
              <a:rPr sz="2850" spc="-75" dirty="0">
                <a:latin typeface="Times New Roman"/>
                <a:cs typeface="Times New Roman"/>
              </a:rPr>
              <a:t>not</a:t>
            </a:r>
            <a:r>
              <a:rPr sz="2850" spc="50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already</a:t>
            </a:r>
            <a:r>
              <a:rPr sz="2850" spc="35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in</a:t>
            </a:r>
            <a:r>
              <a:rPr sz="2850" spc="5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possession</a:t>
            </a:r>
            <a:r>
              <a:rPr sz="2850" spc="6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55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</a:t>
            </a:r>
            <a:r>
              <a:rPr sz="2850" spc="35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full</a:t>
            </a:r>
            <a:r>
              <a:rPr sz="2850" spc="5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facts</a:t>
            </a:r>
            <a:r>
              <a:rPr sz="2850" spc="5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5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the</a:t>
            </a:r>
            <a:r>
              <a:rPr sz="2850" spc="7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subject-matter </a:t>
            </a:r>
            <a:r>
              <a:rPr sz="2850" spc="-70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45" dirty="0">
                <a:latin typeface="Times New Roman"/>
                <a:cs typeface="Times New Roman"/>
              </a:rPr>
              <a:t>p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130" dirty="0">
                <a:latin typeface="Times New Roman"/>
                <a:cs typeface="Times New Roman"/>
              </a:rPr>
              <a:t>r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14" dirty="0">
                <a:latin typeface="Times New Roman"/>
                <a:cs typeface="Times New Roman"/>
              </a:rPr>
              <a:t>.</a:t>
            </a:r>
            <a:r>
              <a:rPr sz="2850" spc="-375" dirty="0">
                <a:latin typeface="Times New Roman"/>
                <a:cs typeface="Times New Roman"/>
              </a:rPr>
              <a:t>”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428480" y="7035311"/>
            <a:ext cx="255270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5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0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2031" y="570912"/>
            <a:ext cx="670814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630" dirty="0"/>
              <a:t>C</a:t>
            </a:r>
            <a:r>
              <a:rPr sz="4400" spc="-400" dirty="0"/>
              <a:t>o</a:t>
            </a:r>
            <a:r>
              <a:rPr sz="4400" spc="-270" dirty="0"/>
              <a:t>n</a:t>
            </a:r>
            <a:r>
              <a:rPr sz="4400" spc="-195" dirty="0"/>
              <a:t>t</a:t>
            </a:r>
            <a:r>
              <a:rPr sz="4400" spc="-160" dirty="0"/>
              <a:t>e</a:t>
            </a:r>
            <a:r>
              <a:rPr sz="4400" spc="-315" dirty="0"/>
              <a:t>n</a:t>
            </a:r>
            <a:r>
              <a:rPr sz="4400" spc="-105" dirty="0"/>
              <a:t>t</a:t>
            </a:r>
            <a:r>
              <a:rPr sz="4400" spc="-405" dirty="0"/>
              <a:t>s</a:t>
            </a:r>
            <a:r>
              <a:rPr sz="4400" spc="-140" dirty="0"/>
              <a:t> </a:t>
            </a:r>
            <a:r>
              <a:rPr sz="4400" spc="-400" dirty="0"/>
              <a:t>o</a:t>
            </a:r>
            <a:r>
              <a:rPr sz="4400" spc="-145" dirty="0"/>
              <a:t>f</a:t>
            </a:r>
            <a:r>
              <a:rPr sz="4400" spc="-165" dirty="0"/>
              <a:t> </a:t>
            </a:r>
            <a:r>
              <a:rPr sz="4400" spc="-65" dirty="0"/>
              <a:t>t</a:t>
            </a:r>
            <a:r>
              <a:rPr sz="4400" spc="-315" dirty="0"/>
              <a:t>h</a:t>
            </a:r>
            <a:r>
              <a:rPr sz="4400" spc="-155" dirty="0"/>
              <a:t>e</a:t>
            </a:r>
            <a:r>
              <a:rPr sz="4400" spc="-125" dirty="0"/>
              <a:t> </a:t>
            </a:r>
            <a:r>
              <a:rPr sz="4400" spc="-890" dirty="0"/>
              <a:t>A</a:t>
            </a:r>
            <a:r>
              <a:rPr sz="4400" spc="-315" dirty="0"/>
              <a:t>u</a:t>
            </a:r>
            <a:r>
              <a:rPr sz="4400" spc="-270" dirty="0"/>
              <a:t>d</a:t>
            </a:r>
            <a:r>
              <a:rPr sz="4400" spc="-215" dirty="0"/>
              <a:t>i</a:t>
            </a:r>
            <a:r>
              <a:rPr sz="4400" spc="-114" dirty="0"/>
              <a:t>t</a:t>
            </a:r>
            <a:r>
              <a:rPr sz="4400" spc="-155" dirty="0"/>
              <a:t> </a:t>
            </a:r>
            <a:r>
              <a:rPr sz="4400" spc="-585" dirty="0"/>
              <a:t>R</a:t>
            </a:r>
            <a:r>
              <a:rPr sz="4400" spc="-114" dirty="0"/>
              <a:t>e</a:t>
            </a:r>
            <a:r>
              <a:rPr sz="4400" spc="-360" dirty="0"/>
              <a:t>p</a:t>
            </a:r>
            <a:r>
              <a:rPr sz="4400" spc="-355" dirty="0"/>
              <a:t>o</a:t>
            </a:r>
            <a:r>
              <a:rPr sz="4400" spc="-135" dirty="0"/>
              <a:t>r</a:t>
            </a:r>
            <a:r>
              <a:rPr sz="4400" spc="-114" dirty="0"/>
              <a:t>t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604772" y="1185672"/>
            <a:ext cx="6682740" cy="27940"/>
          </a:xfrm>
          <a:custGeom>
            <a:avLst/>
            <a:gdLst/>
            <a:ahLst/>
            <a:cxnLst/>
            <a:rect l="l" t="t" r="r" b="b"/>
            <a:pathLst>
              <a:path w="6682740" h="27940">
                <a:moveTo>
                  <a:pt x="6682740" y="27431"/>
                </a:moveTo>
                <a:lnTo>
                  <a:pt x="0" y="27431"/>
                </a:lnTo>
                <a:lnTo>
                  <a:pt x="0" y="0"/>
                </a:lnTo>
                <a:lnTo>
                  <a:pt x="6682740" y="0"/>
                </a:lnTo>
                <a:lnTo>
                  <a:pt x="6682740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5" name="object 5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39278" y="1361982"/>
            <a:ext cx="9130665" cy="568833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314325" marR="568960" indent="-302260" algn="just">
              <a:lnSpc>
                <a:spcPts val="3170"/>
              </a:lnSpc>
              <a:spcBef>
                <a:spcPts val="204"/>
              </a:spcBef>
            </a:pPr>
            <a:r>
              <a:rPr sz="2650" spc="-150" dirty="0">
                <a:latin typeface="Times New Roman"/>
                <a:cs typeface="Times New Roman"/>
              </a:rPr>
              <a:t>According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140" dirty="0">
                <a:latin typeface="Times New Roman"/>
                <a:cs typeface="Times New Roman"/>
              </a:rPr>
              <a:t>Section </a:t>
            </a:r>
            <a:r>
              <a:rPr sz="2650" spc="-95" dirty="0">
                <a:latin typeface="Times New Roman"/>
                <a:cs typeface="Times New Roman"/>
              </a:rPr>
              <a:t>227(3)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50" dirty="0">
                <a:latin typeface="Times New Roman"/>
                <a:cs typeface="Times New Roman"/>
              </a:rPr>
              <a:t>Companies </a:t>
            </a:r>
            <a:r>
              <a:rPr sz="2650" spc="-95" dirty="0">
                <a:latin typeface="Times New Roman"/>
                <a:cs typeface="Times New Roman"/>
              </a:rPr>
              <a:t>Act, </a:t>
            </a:r>
            <a:r>
              <a:rPr sz="2650" spc="-70" dirty="0">
                <a:latin typeface="Times New Roman"/>
                <a:cs typeface="Times New Roman"/>
              </a:rPr>
              <a:t>1956,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40" dirty="0">
                <a:latin typeface="Times New Roman"/>
                <a:cs typeface="Times New Roman"/>
              </a:rPr>
              <a:t>auditor’s </a:t>
            </a:r>
            <a:r>
              <a:rPr sz="2650" spc="-650" dirty="0">
                <a:latin typeface="Times New Roman"/>
                <a:cs typeface="Times New Roman"/>
              </a:rPr>
              <a:t> 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po</a:t>
            </a:r>
            <a:r>
              <a:rPr sz="2650" spc="114" dirty="0">
                <a:latin typeface="Times New Roman"/>
                <a:cs typeface="Times New Roman"/>
              </a:rPr>
              <a:t>r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05" dirty="0">
                <a:latin typeface="Times New Roman"/>
                <a:cs typeface="Times New Roman"/>
              </a:rPr>
              <a:t>l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60" dirty="0">
                <a:latin typeface="Times New Roman"/>
                <a:cs typeface="Times New Roman"/>
              </a:rPr>
              <a:t>a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30" dirty="0">
                <a:latin typeface="Times New Roman"/>
                <a:cs typeface="Times New Roman"/>
              </a:rPr>
              <a:t>:</a:t>
            </a:r>
            <a:endParaRPr sz="2650">
              <a:latin typeface="Times New Roman"/>
              <a:cs typeface="Times New Roman"/>
            </a:endParaRPr>
          </a:p>
          <a:p>
            <a:pPr marL="515620" marR="5080" indent="-502920" algn="just">
              <a:lnSpc>
                <a:spcPts val="3170"/>
              </a:lnSpc>
              <a:spcBef>
                <a:spcPts val="655"/>
              </a:spcBef>
            </a:pPr>
            <a:r>
              <a:rPr sz="2250" spc="-5" dirty="0">
                <a:solidFill>
                  <a:srgbClr val="D34816"/>
                </a:solidFill>
                <a:latin typeface="Times New Roman"/>
                <a:cs typeface="Times New Roman"/>
              </a:rPr>
              <a:t>1.</a:t>
            </a:r>
            <a:r>
              <a:rPr sz="2250" dirty="0">
                <a:solidFill>
                  <a:srgbClr val="D34816"/>
                </a:solidFill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“Whether,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in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180" dirty="0">
                <a:latin typeface="Times New Roman"/>
                <a:cs typeface="Times New Roman"/>
              </a:rPr>
              <a:t>his</a:t>
            </a:r>
            <a:r>
              <a:rPr sz="2650" spc="-175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opinion</a:t>
            </a:r>
            <a:r>
              <a:rPr sz="2650" spc="-12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to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the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best</a:t>
            </a:r>
            <a:r>
              <a:rPr sz="2650" spc="450" dirty="0">
                <a:latin typeface="Times New Roman"/>
                <a:cs typeface="Times New Roman"/>
              </a:rPr>
              <a:t> </a:t>
            </a:r>
            <a:r>
              <a:rPr sz="2650" spc="-170" dirty="0">
                <a:latin typeface="Times New Roman"/>
                <a:cs typeface="Times New Roman"/>
              </a:rPr>
              <a:t>of</a:t>
            </a:r>
            <a:r>
              <a:rPr sz="2650" spc="325" dirty="0">
                <a:latin typeface="Times New Roman"/>
                <a:cs typeface="Times New Roman"/>
              </a:rPr>
              <a:t> </a:t>
            </a:r>
            <a:r>
              <a:rPr sz="2650" spc="-180" dirty="0">
                <a:latin typeface="Times New Roman"/>
                <a:cs typeface="Times New Roman"/>
              </a:rPr>
              <a:t>his</a:t>
            </a:r>
            <a:r>
              <a:rPr sz="2650" spc="30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information</a:t>
            </a:r>
            <a:r>
              <a:rPr sz="2650" spc="434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according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30" dirty="0">
                <a:latin typeface="Times New Roman"/>
                <a:cs typeface="Times New Roman"/>
              </a:rPr>
              <a:t>explanations </a:t>
            </a:r>
            <a:r>
              <a:rPr sz="2650" spc="-165" dirty="0">
                <a:latin typeface="Times New Roman"/>
                <a:cs typeface="Times New Roman"/>
              </a:rPr>
              <a:t>given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95" dirty="0">
                <a:latin typeface="Times New Roman"/>
                <a:cs typeface="Times New Roman"/>
              </a:rPr>
              <a:t>him,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70" dirty="0">
                <a:latin typeface="Times New Roman"/>
                <a:cs typeface="Times New Roman"/>
              </a:rPr>
              <a:t>said </a:t>
            </a:r>
            <a:r>
              <a:rPr sz="2650" spc="-135" dirty="0">
                <a:latin typeface="Times New Roman"/>
                <a:cs typeface="Times New Roman"/>
              </a:rPr>
              <a:t>accounts </a:t>
            </a:r>
            <a:r>
              <a:rPr sz="2650" spc="-175" dirty="0">
                <a:latin typeface="Times New Roman"/>
                <a:cs typeface="Times New Roman"/>
              </a:rPr>
              <a:t>give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information </a:t>
            </a:r>
            <a:r>
              <a:rPr sz="2650" spc="-90" dirty="0">
                <a:latin typeface="Times New Roman"/>
                <a:cs typeface="Times New Roman"/>
              </a:rPr>
              <a:t>required </a:t>
            </a:r>
            <a:r>
              <a:rPr sz="2650" spc="-200" dirty="0">
                <a:latin typeface="Times New Roman"/>
                <a:cs typeface="Times New Roman"/>
              </a:rPr>
              <a:t>by </a:t>
            </a:r>
            <a:r>
              <a:rPr sz="2650" spc="-130" dirty="0">
                <a:latin typeface="Times New Roman"/>
                <a:cs typeface="Times New Roman"/>
              </a:rPr>
              <a:t>this </a:t>
            </a:r>
            <a:r>
              <a:rPr sz="2650" spc="-114" dirty="0">
                <a:latin typeface="Times New Roman"/>
                <a:cs typeface="Times New Roman"/>
              </a:rPr>
              <a:t>act </a:t>
            </a:r>
            <a:r>
              <a:rPr sz="2650" spc="-125" dirty="0">
                <a:latin typeface="Times New Roman"/>
                <a:cs typeface="Times New Roman"/>
              </a:rPr>
              <a:t>in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20" dirty="0">
                <a:latin typeface="Times New Roman"/>
                <a:cs typeface="Times New Roman"/>
              </a:rPr>
              <a:t>manner </a:t>
            </a:r>
            <a:r>
              <a:rPr sz="2650" spc="-170" dirty="0">
                <a:latin typeface="Times New Roman"/>
                <a:cs typeface="Times New Roman"/>
              </a:rPr>
              <a:t>so </a:t>
            </a:r>
            <a:r>
              <a:rPr sz="2650" spc="-95" dirty="0">
                <a:latin typeface="Times New Roman"/>
                <a:cs typeface="Times New Roman"/>
              </a:rPr>
              <a:t>required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175" dirty="0">
                <a:latin typeface="Times New Roman"/>
                <a:cs typeface="Times New Roman"/>
              </a:rPr>
              <a:t>give </a:t>
            </a:r>
            <a:r>
              <a:rPr sz="2650" spc="-215" dirty="0">
                <a:latin typeface="Times New Roman"/>
                <a:cs typeface="Times New Roman"/>
              </a:rPr>
              <a:t>a </a:t>
            </a:r>
            <a:r>
              <a:rPr sz="2650" spc="-210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90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f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220" dirty="0">
                <a:latin typeface="Times New Roman"/>
                <a:cs typeface="Times New Roman"/>
              </a:rPr>
              <a:t>v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50" dirty="0">
                <a:latin typeface="Times New Roman"/>
                <a:cs typeface="Times New Roman"/>
              </a:rPr>
              <a:t>e</a:t>
            </a:r>
            <a:r>
              <a:rPr sz="2650" spc="-165" dirty="0">
                <a:latin typeface="Times New Roman"/>
                <a:cs typeface="Times New Roman"/>
              </a:rPr>
              <a:t>w</a:t>
            </a:r>
            <a:r>
              <a:rPr sz="2650" spc="30" dirty="0">
                <a:latin typeface="Times New Roman"/>
                <a:cs typeface="Times New Roman"/>
              </a:rPr>
              <a:t>:</a:t>
            </a:r>
            <a:endParaRPr sz="2650">
              <a:latin typeface="Times New Roman"/>
              <a:cs typeface="Times New Roman"/>
            </a:endParaRPr>
          </a:p>
          <a:p>
            <a:pPr marL="314325" marR="5080" indent="-302260" algn="just">
              <a:lnSpc>
                <a:spcPts val="3170"/>
              </a:lnSpc>
              <a:spcBef>
                <a:spcPts val="650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160" dirty="0">
                <a:latin typeface="Times New Roman"/>
                <a:cs typeface="Times New Roman"/>
              </a:rPr>
              <a:t>In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75" dirty="0">
                <a:latin typeface="Times New Roman"/>
                <a:cs typeface="Times New Roman"/>
              </a:rPr>
              <a:t>case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95" dirty="0">
                <a:latin typeface="Times New Roman"/>
                <a:cs typeface="Times New Roman"/>
              </a:rPr>
              <a:t>Balance </a:t>
            </a:r>
            <a:r>
              <a:rPr sz="2650" spc="-110" dirty="0">
                <a:latin typeface="Times New Roman"/>
                <a:cs typeface="Times New Roman"/>
              </a:rPr>
              <a:t>Sheet,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00" dirty="0">
                <a:latin typeface="Times New Roman"/>
                <a:cs typeface="Times New Roman"/>
              </a:rPr>
              <a:t>state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95" dirty="0">
                <a:latin typeface="Times New Roman"/>
                <a:cs typeface="Times New Roman"/>
              </a:rPr>
              <a:t>company’s </a:t>
            </a:r>
            <a:r>
              <a:rPr sz="2650" spc="-160" dirty="0">
                <a:latin typeface="Times New Roman"/>
                <a:cs typeface="Times New Roman"/>
              </a:rPr>
              <a:t>affairs </a:t>
            </a:r>
            <a:r>
              <a:rPr sz="2650" spc="-204" dirty="0">
                <a:latin typeface="Times New Roman"/>
                <a:cs typeface="Times New Roman"/>
              </a:rPr>
              <a:t>as </a:t>
            </a:r>
            <a:r>
              <a:rPr sz="2650" spc="-114" dirty="0">
                <a:latin typeface="Times New Roman"/>
                <a:cs typeface="Times New Roman"/>
              </a:rPr>
              <a:t>at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05" dirty="0">
                <a:latin typeface="Times New Roman"/>
                <a:cs typeface="Times New Roman"/>
              </a:rPr>
              <a:t>l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245" dirty="0">
                <a:latin typeface="Times New Roman"/>
                <a:cs typeface="Times New Roman"/>
              </a:rPr>
              <a:t>y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5" dirty="0">
                <a:latin typeface="Times New Roman"/>
                <a:cs typeface="Times New Roman"/>
              </a:rPr>
              <a:t>r</a:t>
            </a:r>
            <a:r>
              <a:rPr sz="2650" spc="30" dirty="0">
                <a:latin typeface="Times New Roman"/>
                <a:cs typeface="Times New Roman"/>
              </a:rPr>
              <a:t>;</a:t>
            </a:r>
            <a:r>
              <a:rPr sz="2650" spc="-170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endParaRPr sz="2650">
              <a:latin typeface="Times New Roman"/>
              <a:cs typeface="Times New Roman"/>
            </a:endParaRPr>
          </a:p>
          <a:p>
            <a:pPr marL="314325" marR="5715" indent="-302260" algn="just">
              <a:lnSpc>
                <a:spcPts val="3170"/>
              </a:lnSpc>
              <a:spcBef>
                <a:spcPts val="655"/>
              </a:spcBef>
              <a:buClr>
                <a:srgbClr val="D34816"/>
              </a:buClr>
              <a:buSzPct val="84905"/>
              <a:buFont typeface="Wingdings"/>
              <a:buChar char=""/>
              <a:tabLst>
                <a:tab pos="314960" algn="l"/>
              </a:tabLst>
            </a:pPr>
            <a:r>
              <a:rPr sz="2650" spc="-160" dirty="0">
                <a:latin typeface="Times New Roman"/>
                <a:cs typeface="Times New Roman"/>
              </a:rPr>
              <a:t>In</a:t>
            </a:r>
            <a:r>
              <a:rPr sz="2650" spc="-15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175" dirty="0">
                <a:latin typeface="Times New Roman"/>
                <a:cs typeface="Times New Roman"/>
              </a:rPr>
              <a:t>case</a:t>
            </a:r>
            <a:r>
              <a:rPr sz="2650" spc="-17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85" dirty="0">
                <a:latin typeface="Times New Roman"/>
                <a:cs typeface="Times New Roman"/>
              </a:rPr>
              <a:t>the profit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170" dirty="0">
                <a:latin typeface="Times New Roman"/>
                <a:cs typeface="Times New Roman"/>
              </a:rPr>
              <a:t>loss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account,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90" dirty="0">
                <a:latin typeface="Times New Roman"/>
                <a:cs typeface="Times New Roman"/>
              </a:rPr>
              <a:t>profit </a:t>
            </a:r>
            <a:r>
              <a:rPr sz="2650" spc="-60" dirty="0">
                <a:latin typeface="Times New Roman"/>
                <a:cs typeface="Times New Roman"/>
              </a:rPr>
              <a:t>or </a:t>
            </a:r>
            <a:r>
              <a:rPr sz="2650" spc="-160" dirty="0">
                <a:latin typeface="Times New Roman"/>
                <a:cs typeface="Times New Roman"/>
              </a:rPr>
              <a:t>loss </a:t>
            </a:r>
            <a:r>
              <a:rPr sz="2650" spc="-105" dirty="0">
                <a:latin typeface="Times New Roman"/>
                <a:cs typeface="Times New Roman"/>
              </a:rPr>
              <a:t>for its </a:t>
            </a:r>
            <a:r>
              <a:rPr sz="2650" spc="-100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04" dirty="0">
                <a:latin typeface="Times New Roman"/>
                <a:cs typeface="Times New Roman"/>
              </a:rPr>
              <a:t>a</a:t>
            </a:r>
            <a:r>
              <a:rPr sz="2650" spc="-105" dirty="0">
                <a:latin typeface="Times New Roman"/>
                <a:cs typeface="Times New Roman"/>
              </a:rPr>
              <a:t>l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270" dirty="0">
                <a:latin typeface="Times New Roman"/>
                <a:cs typeface="Times New Roman"/>
              </a:rPr>
              <a:t>y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200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.</a:t>
            </a:r>
            <a:r>
              <a:rPr sz="2650" spc="-350" dirty="0">
                <a:latin typeface="Times New Roman"/>
                <a:cs typeface="Times New Roman"/>
              </a:rPr>
              <a:t>”</a:t>
            </a:r>
            <a:endParaRPr sz="2650">
              <a:latin typeface="Times New Roman"/>
              <a:cs typeface="Times New Roman"/>
            </a:endParaRPr>
          </a:p>
          <a:p>
            <a:pPr marL="577850" marR="8255" indent="-565785" algn="just">
              <a:lnSpc>
                <a:spcPct val="100299"/>
              </a:lnSpc>
              <a:spcBef>
                <a:spcPts val="525"/>
              </a:spcBef>
            </a:pPr>
            <a:r>
              <a:rPr sz="2850" dirty="0">
                <a:latin typeface="Times New Roman"/>
                <a:cs typeface="Times New Roman"/>
              </a:rPr>
              <a:t>2. </a:t>
            </a:r>
            <a:r>
              <a:rPr sz="2850" spc="-130" dirty="0">
                <a:latin typeface="Times New Roman"/>
                <a:cs typeface="Times New Roman"/>
              </a:rPr>
              <a:t>“whether</a:t>
            </a:r>
            <a:r>
              <a:rPr sz="2850" spc="-12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he</a:t>
            </a:r>
            <a:r>
              <a:rPr sz="2850" spc="-135" dirty="0">
                <a:latin typeface="Times New Roman"/>
                <a:cs typeface="Times New Roman"/>
              </a:rPr>
              <a:t> </a:t>
            </a:r>
            <a:r>
              <a:rPr sz="2850" spc="-210" dirty="0">
                <a:latin typeface="Times New Roman"/>
                <a:cs typeface="Times New Roman"/>
              </a:rPr>
              <a:t>has</a:t>
            </a:r>
            <a:r>
              <a:rPr sz="2850" spc="-204" dirty="0">
                <a:latin typeface="Times New Roman"/>
                <a:cs typeface="Times New Roman"/>
              </a:rPr>
              <a:t> </a:t>
            </a:r>
            <a:r>
              <a:rPr sz="2850" spc="-120" dirty="0">
                <a:latin typeface="Times New Roman"/>
                <a:cs typeface="Times New Roman"/>
              </a:rPr>
              <a:t>obtained</a:t>
            </a:r>
            <a:r>
              <a:rPr sz="2850" spc="-114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all</a:t>
            </a:r>
            <a:r>
              <a:rPr sz="2850" spc="-15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the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information</a:t>
            </a:r>
            <a:r>
              <a:rPr sz="2850" spc="-10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and</a:t>
            </a:r>
            <a:r>
              <a:rPr sz="2850" spc="390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explanations </a:t>
            </a:r>
            <a:r>
              <a:rPr sz="2850" spc="-130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which </a:t>
            </a:r>
            <a:r>
              <a:rPr sz="2850" spc="-45" dirty="0">
                <a:latin typeface="Times New Roman"/>
                <a:cs typeface="Times New Roman"/>
              </a:rPr>
              <a:t>to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10" dirty="0">
                <a:latin typeface="Times New Roman"/>
                <a:cs typeface="Times New Roman"/>
              </a:rPr>
              <a:t>best </a:t>
            </a:r>
            <a:r>
              <a:rPr sz="2850" spc="-145" dirty="0">
                <a:latin typeface="Times New Roman"/>
                <a:cs typeface="Times New Roman"/>
              </a:rPr>
              <a:t>oh </a:t>
            </a:r>
            <a:r>
              <a:rPr sz="2850" spc="-175" dirty="0">
                <a:latin typeface="Times New Roman"/>
                <a:cs typeface="Times New Roman"/>
              </a:rPr>
              <a:t>his </a:t>
            </a:r>
            <a:r>
              <a:rPr sz="2850" spc="-150" dirty="0">
                <a:latin typeface="Times New Roman"/>
                <a:cs typeface="Times New Roman"/>
              </a:rPr>
              <a:t>knowledge and </a:t>
            </a:r>
            <a:r>
              <a:rPr sz="2850" spc="-140" dirty="0">
                <a:latin typeface="Times New Roman"/>
                <a:cs typeface="Times New Roman"/>
              </a:rPr>
              <a:t>belief </a:t>
            </a:r>
            <a:r>
              <a:rPr sz="2850" spc="-120" dirty="0">
                <a:latin typeface="Times New Roman"/>
                <a:cs typeface="Times New Roman"/>
              </a:rPr>
              <a:t>were </a:t>
            </a:r>
            <a:r>
              <a:rPr sz="2850" spc="-150" dirty="0">
                <a:latin typeface="Times New Roman"/>
                <a:cs typeface="Times New Roman"/>
              </a:rPr>
              <a:t>necessary </a:t>
            </a:r>
            <a:r>
              <a:rPr sz="2850" spc="-95" dirty="0">
                <a:latin typeface="Times New Roman"/>
                <a:cs typeface="Times New Roman"/>
              </a:rPr>
              <a:t>for 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p</a:t>
            </a:r>
            <a:r>
              <a:rPr sz="2850" spc="-145" dirty="0">
                <a:latin typeface="Times New Roman"/>
                <a:cs typeface="Times New Roman"/>
              </a:rPr>
              <a:t>u</a:t>
            </a:r>
            <a:r>
              <a:rPr sz="2850" spc="100" dirty="0">
                <a:latin typeface="Times New Roman"/>
                <a:cs typeface="Times New Roman"/>
              </a:rPr>
              <a:t>r</a:t>
            </a:r>
            <a:r>
              <a:rPr sz="2850" spc="-114" dirty="0">
                <a:latin typeface="Times New Roman"/>
                <a:cs typeface="Times New Roman"/>
              </a:rPr>
              <a:t>p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200" dirty="0">
                <a:latin typeface="Times New Roman"/>
                <a:cs typeface="Times New Roman"/>
              </a:rPr>
              <a:t>s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-145" dirty="0">
                <a:latin typeface="Times New Roman"/>
                <a:cs typeface="Times New Roman"/>
              </a:rPr>
              <a:t>d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14" dirty="0">
                <a:latin typeface="Times New Roman"/>
                <a:cs typeface="Times New Roman"/>
              </a:rPr>
              <a:t>.</a:t>
            </a:r>
            <a:r>
              <a:rPr sz="2850" spc="-375" dirty="0">
                <a:latin typeface="Times New Roman"/>
                <a:cs typeface="Times New Roman"/>
              </a:rPr>
              <a:t>”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434552" y="7035311"/>
            <a:ext cx="243204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-7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5</a:t>
            </a:r>
            <a:r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1</a:t>
            </a:r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2031" y="570912"/>
            <a:ext cx="670814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630" dirty="0"/>
              <a:t>C</a:t>
            </a:r>
            <a:r>
              <a:rPr sz="4400" spc="-400" dirty="0"/>
              <a:t>o</a:t>
            </a:r>
            <a:r>
              <a:rPr sz="4400" spc="-270" dirty="0"/>
              <a:t>n</a:t>
            </a:r>
            <a:r>
              <a:rPr sz="4400" spc="-195" dirty="0"/>
              <a:t>t</a:t>
            </a:r>
            <a:r>
              <a:rPr sz="4400" spc="-160" dirty="0"/>
              <a:t>e</a:t>
            </a:r>
            <a:r>
              <a:rPr sz="4400" spc="-315" dirty="0"/>
              <a:t>n</a:t>
            </a:r>
            <a:r>
              <a:rPr sz="4400" spc="-105" dirty="0"/>
              <a:t>t</a:t>
            </a:r>
            <a:r>
              <a:rPr sz="4400" spc="-405" dirty="0"/>
              <a:t>s</a:t>
            </a:r>
            <a:r>
              <a:rPr sz="4400" spc="-140" dirty="0"/>
              <a:t> </a:t>
            </a:r>
            <a:r>
              <a:rPr sz="4400" spc="-400" dirty="0"/>
              <a:t>o</a:t>
            </a:r>
            <a:r>
              <a:rPr sz="4400" spc="-145" dirty="0"/>
              <a:t>f</a:t>
            </a:r>
            <a:r>
              <a:rPr sz="4400" spc="-165" dirty="0"/>
              <a:t> </a:t>
            </a:r>
            <a:r>
              <a:rPr sz="4400" spc="-65" dirty="0"/>
              <a:t>t</a:t>
            </a:r>
            <a:r>
              <a:rPr sz="4400" spc="-315" dirty="0"/>
              <a:t>h</a:t>
            </a:r>
            <a:r>
              <a:rPr sz="4400" spc="-155" dirty="0"/>
              <a:t>e</a:t>
            </a:r>
            <a:r>
              <a:rPr sz="4400" spc="-125" dirty="0"/>
              <a:t> </a:t>
            </a:r>
            <a:r>
              <a:rPr sz="4400" spc="-890" dirty="0"/>
              <a:t>A</a:t>
            </a:r>
            <a:r>
              <a:rPr sz="4400" spc="-315" dirty="0"/>
              <a:t>u</a:t>
            </a:r>
            <a:r>
              <a:rPr sz="4400" spc="-270" dirty="0"/>
              <a:t>d</a:t>
            </a:r>
            <a:r>
              <a:rPr sz="4400" spc="-215" dirty="0"/>
              <a:t>i</a:t>
            </a:r>
            <a:r>
              <a:rPr sz="4400" spc="-114" dirty="0"/>
              <a:t>t</a:t>
            </a:r>
            <a:r>
              <a:rPr sz="4400" spc="-155" dirty="0"/>
              <a:t> </a:t>
            </a:r>
            <a:r>
              <a:rPr sz="4400" spc="-585" dirty="0"/>
              <a:t>R</a:t>
            </a:r>
            <a:r>
              <a:rPr sz="4400" spc="-114" dirty="0"/>
              <a:t>e</a:t>
            </a:r>
            <a:r>
              <a:rPr sz="4400" spc="-360" dirty="0"/>
              <a:t>p</a:t>
            </a:r>
            <a:r>
              <a:rPr sz="4400" spc="-355" dirty="0"/>
              <a:t>o</a:t>
            </a:r>
            <a:r>
              <a:rPr sz="4400" spc="-135" dirty="0"/>
              <a:t>r</a:t>
            </a:r>
            <a:r>
              <a:rPr sz="4400" spc="-114" dirty="0"/>
              <a:t>t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604772" y="1185672"/>
            <a:ext cx="6682740" cy="27940"/>
          </a:xfrm>
          <a:custGeom>
            <a:avLst/>
            <a:gdLst/>
            <a:ahLst/>
            <a:cxnLst/>
            <a:rect l="l" t="t" r="r" b="b"/>
            <a:pathLst>
              <a:path w="6682740" h="27940">
                <a:moveTo>
                  <a:pt x="6682740" y="27431"/>
                </a:moveTo>
                <a:lnTo>
                  <a:pt x="0" y="27431"/>
                </a:lnTo>
                <a:lnTo>
                  <a:pt x="0" y="0"/>
                </a:lnTo>
                <a:lnTo>
                  <a:pt x="6682740" y="0"/>
                </a:lnTo>
                <a:lnTo>
                  <a:pt x="6682740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3886200"/>
            <a:ext cx="10058400" cy="3771900"/>
            <a:chOff x="0" y="3886200"/>
            <a:chExt cx="10058400" cy="3771900"/>
          </a:xfrm>
        </p:grpSpPr>
        <p:sp>
          <p:nvSpPr>
            <p:cNvPr id="5" name="object 5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008" y="3886200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23099" y="1352764"/>
            <a:ext cx="9297035" cy="539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314325" marR="6985" indent="-302260" algn="just">
              <a:lnSpc>
                <a:spcPct val="90100"/>
              </a:lnSpc>
              <a:spcBef>
                <a:spcPts val="225"/>
              </a:spcBef>
              <a:buSzPct val="107547"/>
              <a:buFont typeface="Times New Roman"/>
              <a:buAutoNum type="arabicPeriod" startAt="3"/>
              <a:tabLst>
                <a:tab pos="387350" algn="l"/>
              </a:tabLst>
            </a:pPr>
            <a:r>
              <a:rPr dirty="0"/>
              <a:t>	</a:t>
            </a:r>
            <a:r>
              <a:rPr sz="2650" spc="-120" dirty="0">
                <a:latin typeface="Times New Roman"/>
                <a:cs typeface="Times New Roman"/>
              </a:rPr>
              <a:t>“Whether </a:t>
            </a:r>
            <a:r>
              <a:rPr sz="2650" spc="-140" dirty="0">
                <a:latin typeface="Times New Roman"/>
                <a:cs typeface="Times New Roman"/>
              </a:rPr>
              <a:t>in </a:t>
            </a:r>
            <a:r>
              <a:rPr sz="2650" spc="-170" dirty="0">
                <a:latin typeface="Times New Roman"/>
                <a:cs typeface="Times New Roman"/>
              </a:rPr>
              <a:t>his</a:t>
            </a:r>
            <a:r>
              <a:rPr sz="2650" spc="-16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opinion, </a:t>
            </a:r>
            <a:r>
              <a:rPr sz="2650" spc="-70" dirty="0">
                <a:latin typeface="Times New Roman"/>
                <a:cs typeface="Times New Roman"/>
              </a:rPr>
              <a:t>proper </a:t>
            </a:r>
            <a:r>
              <a:rPr sz="2650" spc="-155" dirty="0">
                <a:latin typeface="Times New Roman"/>
                <a:cs typeface="Times New Roman"/>
              </a:rPr>
              <a:t>books</a:t>
            </a:r>
            <a:r>
              <a:rPr sz="2650" spc="35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35" dirty="0">
                <a:latin typeface="Times New Roman"/>
                <a:cs typeface="Times New Roman"/>
              </a:rPr>
              <a:t>accounts </a:t>
            </a:r>
            <a:r>
              <a:rPr sz="2650" spc="-220" dirty="0">
                <a:latin typeface="Times New Roman"/>
                <a:cs typeface="Times New Roman"/>
              </a:rPr>
              <a:t>as</a:t>
            </a:r>
            <a:r>
              <a:rPr sz="2650" spc="225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required </a:t>
            </a:r>
            <a:r>
              <a:rPr sz="2650" spc="-210" dirty="0">
                <a:latin typeface="Times New Roman"/>
                <a:cs typeface="Times New Roman"/>
              </a:rPr>
              <a:t>by</a:t>
            </a:r>
            <a:r>
              <a:rPr sz="2650" spc="240" dirty="0">
                <a:latin typeface="Times New Roman"/>
                <a:cs typeface="Times New Roman"/>
              </a:rPr>
              <a:t> </a:t>
            </a:r>
            <a:r>
              <a:rPr sz="2650" spc="-190" dirty="0">
                <a:latin typeface="Times New Roman"/>
                <a:cs typeface="Times New Roman"/>
              </a:rPr>
              <a:t>law </a:t>
            </a:r>
            <a:r>
              <a:rPr sz="2650" spc="-185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have </a:t>
            </a:r>
            <a:r>
              <a:rPr sz="2650" spc="-120" dirty="0">
                <a:latin typeface="Times New Roman"/>
                <a:cs typeface="Times New Roman"/>
              </a:rPr>
              <a:t>been </a:t>
            </a:r>
            <a:r>
              <a:rPr sz="2650" spc="-105" dirty="0">
                <a:latin typeface="Times New Roman"/>
                <a:cs typeface="Times New Roman"/>
              </a:rPr>
              <a:t>kept </a:t>
            </a:r>
            <a:r>
              <a:rPr sz="2650" spc="-210" dirty="0">
                <a:latin typeface="Times New Roman"/>
                <a:cs typeface="Times New Roman"/>
              </a:rPr>
              <a:t>by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170" dirty="0">
                <a:latin typeface="Times New Roman"/>
                <a:cs typeface="Times New Roman"/>
              </a:rPr>
              <a:t>company so </a:t>
            </a:r>
            <a:r>
              <a:rPr sz="2650" spc="-135" dirty="0">
                <a:latin typeface="Times New Roman"/>
                <a:cs typeface="Times New Roman"/>
              </a:rPr>
              <a:t>far </a:t>
            </a:r>
            <a:r>
              <a:rPr sz="2650" spc="-220" dirty="0">
                <a:latin typeface="Times New Roman"/>
                <a:cs typeface="Times New Roman"/>
              </a:rPr>
              <a:t>as </a:t>
            </a:r>
            <a:r>
              <a:rPr sz="2650" spc="-130" dirty="0">
                <a:latin typeface="Times New Roman"/>
                <a:cs typeface="Times New Roman"/>
              </a:rPr>
              <a:t>appears </a:t>
            </a:r>
            <a:r>
              <a:rPr sz="2650" spc="-125" dirty="0">
                <a:latin typeface="Times New Roman"/>
                <a:cs typeface="Times New Roman"/>
              </a:rPr>
              <a:t>from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135" dirty="0">
                <a:latin typeface="Times New Roman"/>
                <a:cs typeface="Times New Roman"/>
              </a:rPr>
              <a:t>examination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those </a:t>
            </a:r>
            <a:r>
              <a:rPr sz="2650" spc="-150" dirty="0">
                <a:latin typeface="Times New Roman"/>
                <a:cs typeface="Times New Roman"/>
              </a:rPr>
              <a:t>books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75" dirty="0">
                <a:latin typeface="Times New Roman"/>
                <a:cs typeface="Times New Roman"/>
              </a:rPr>
              <a:t>proper </a:t>
            </a:r>
            <a:r>
              <a:rPr sz="2650" spc="-60" dirty="0">
                <a:latin typeface="Times New Roman"/>
                <a:cs typeface="Times New Roman"/>
              </a:rPr>
              <a:t>returns </a:t>
            </a:r>
            <a:r>
              <a:rPr sz="2650" spc="-130" dirty="0">
                <a:latin typeface="Times New Roman"/>
                <a:cs typeface="Times New Roman"/>
              </a:rPr>
              <a:t>adequate </a:t>
            </a:r>
            <a:r>
              <a:rPr sz="2650" spc="-95" dirty="0">
                <a:latin typeface="Times New Roman"/>
                <a:cs typeface="Times New Roman"/>
              </a:rPr>
              <a:t>for the </a:t>
            </a:r>
            <a:r>
              <a:rPr sz="2650" spc="-100" dirty="0">
                <a:latin typeface="Times New Roman"/>
                <a:cs typeface="Times New Roman"/>
              </a:rPr>
              <a:t>purpose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80" dirty="0">
                <a:latin typeface="Times New Roman"/>
                <a:cs typeface="Times New Roman"/>
              </a:rPr>
              <a:t>his </a:t>
            </a:r>
            <a:r>
              <a:rPr sz="2650" spc="-114" dirty="0">
                <a:latin typeface="Times New Roman"/>
                <a:cs typeface="Times New Roman"/>
              </a:rPr>
              <a:t>audit </a:t>
            </a:r>
            <a:r>
              <a:rPr sz="2650" spc="-215" dirty="0">
                <a:latin typeface="Times New Roman"/>
                <a:cs typeface="Times New Roman"/>
              </a:rPr>
              <a:t>have </a:t>
            </a:r>
            <a:r>
              <a:rPr sz="2650" spc="-21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been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received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from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branches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65" dirty="0">
                <a:latin typeface="Times New Roman"/>
                <a:cs typeface="Times New Roman"/>
              </a:rPr>
              <a:t>not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visited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10" dirty="0">
                <a:latin typeface="Times New Roman"/>
                <a:cs typeface="Times New Roman"/>
              </a:rPr>
              <a:t>by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90" dirty="0">
                <a:latin typeface="Times New Roman"/>
                <a:cs typeface="Times New Roman"/>
              </a:rPr>
              <a:t>him.”</a:t>
            </a:r>
            <a:endParaRPr sz="2650">
              <a:latin typeface="Times New Roman"/>
              <a:cs typeface="Times New Roman"/>
            </a:endParaRPr>
          </a:p>
          <a:p>
            <a:pPr marL="314325" marR="5715" indent="-302260" algn="just">
              <a:lnSpc>
                <a:spcPct val="89700"/>
              </a:lnSpc>
              <a:spcBef>
                <a:spcPts val="655"/>
              </a:spcBef>
              <a:buFont typeface="Times New Roman"/>
              <a:buAutoNum type="arabicPeriod" startAt="3"/>
              <a:tabLst>
                <a:tab pos="344805" algn="l"/>
              </a:tabLst>
            </a:pPr>
            <a:r>
              <a:rPr dirty="0"/>
              <a:t>	</a:t>
            </a:r>
            <a:r>
              <a:rPr sz="2650" spc="-125" dirty="0">
                <a:latin typeface="Times New Roman"/>
                <a:cs typeface="Times New Roman"/>
              </a:rPr>
              <a:t>“Whether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35" dirty="0">
                <a:latin typeface="Times New Roman"/>
                <a:cs typeface="Times New Roman"/>
              </a:rPr>
              <a:t>report </a:t>
            </a:r>
            <a:r>
              <a:rPr sz="2650" spc="-114" dirty="0">
                <a:latin typeface="Times New Roman"/>
                <a:cs typeface="Times New Roman"/>
              </a:rPr>
              <a:t>on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35" dirty="0">
                <a:latin typeface="Times New Roman"/>
                <a:cs typeface="Times New Roman"/>
              </a:rPr>
              <a:t>accounts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210" dirty="0">
                <a:latin typeface="Times New Roman"/>
                <a:cs typeface="Times New Roman"/>
              </a:rPr>
              <a:t>any </a:t>
            </a:r>
            <a:r>
              <a:rPr sz="2650" spc="-125" dirty="0">
                <a:latin typeface="Times New Roman"/>
                <a:cs typeface="Times New Roman"/>
              </a:rPr>
              <a:t>branch </a:t>
            </a:r>
            <a:r>
              <a:rPr sz="2650" spc="-135" dirty="0">
                <a:latin typeface="Times New Roman"/>
                <a:cs typeface="Times New Roman"/>
              </a:rPr>
              <a:t>Office </a:t>
            </a:r>
            <a:r>
              <a:rPr sz="2650" spc="-114" dirty="0">
                <a:latin typeface="Times New Roman"/>
                <a:cs typeface="Times New Roman"/>
              </a:rPr>
              <a:t>audited </a:t>
            </a:r>
            <a:r>
              <a:rPr sz="2650" spc="-90" dirty="0">
                <a:latin typeface="Times New Roman"/>
                <a:cs typeface="Times New Roman"/>
              </a:rPr>
              <a:t>under 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section</a:t>
            </a:r>
            <a:r>
              <a:rPr sz="2650" spc="-114" dirty="0">
                <a:latin typeface="Times New Roman"/>
                <a:cs typeface="Times New Roman"/>
              </a:rPr>
              <a:t> 228</a:t>
            </a:r>
            <a:r>
              <a:rPr sz="2650" spc="-110" dirty="0">
                <a:latin typeface="Times New Roman"/>
                <a:cs typeface="Times New Roman"/>
              </a:rPr>
              <a:t> </a:t>
            </a:r>
            <a:r>
              <a:rPr sz="2650" spc="-210" dirty="0">
                <a:latin typeface="Times New Roman"/>
                <a:cs typeface="Times New Roman"/>
              </a:rPr>
              <a:t>by</a:t>
            </a:r>
            <a:r>
              <a:rPr sz="2650" spc="-204" dirty="0">
                <a:latin typeface="Times New Roman"/>
                <a:cs typeface="Times New Roman"/>
              </a:rPr>
              <a:t> </a:t>
            </a:r>
            <a:r>
              <a:rPr sz="2650" spc="-215" dirty="0">
                <a:latin typeface="Times New Roman"/>
                <a:cs typeface="Times New Roman"/>
              </a:rPr>
              <a:t>a</a:t>
            </a:r>
            <a:r>
              <a:rPr sz="2650" spc="-210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person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70" dirty="0">
                <a:latin typeface="Times New Roman"/>
                <a:cs typeface="Times New Roman"/>
              </a:rPr>
              <a:t>other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30" dirty="0">
                <a:latin typeface="Times New Roman"/>
                <a:cs typeface="Times New Roman"/>
              </a:rPr>
              <a:t>than</a:t>
            </a:r>
            <a:r>
              <a:rPr sz="2650" spc="-12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95" dirty="0">
                <a:latin typeface="Times New Roman"/>
                <a:cs typeface="Times New Roman"/>
              </a:rPr>
              <a:t>company’s</a:t>
            </a:r>
            <a:r>
              <a:rPr sz="2650" spc="-19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auditor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has</a:t>
            </a:r>
            <a:r>
              <a:rPr sz="2650" spc="-195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been 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forwarded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165" dirty="0">
                <a:latin typeface="Times New Roman"/>
                <a:cs typeface="Times New Roman"/>
              </a:rPr>
              <a:t>him</a:t>
            </a:r>
            <a:r>
              <a:rPr sz="2650" spc="-160" dirty="0">
                <a:latin typeface="Times New Roman"/>
                <a:cs typeface="Times New Roman"/>
              </a:rPr>
              <a:t> </a:t>
            </a:r>
            <a:r>
              <a:rPr sz="2650" spc="-220" dirty="0">
                <a:latin typeface="Times New Roman"/>
                <a:cs typeface="Times New Roman"/>
              </a:rPr>
              <a:t>as</a:t>
            </a:r>
            <a:r>
              <a:rPr sz="2650" spc="-215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required </a:t>
            </a:r>
            <a:r>
              <a:rPr sz="2650" spc="-210" dirty="0">
                <a:latin typeface="Times New Roman"/>
                <a:cs typeface="Times New Roman"/>
              </a:rPr>
              <a:t>by</a:t>
            </a:r>
            <a:r>
              <a:rPr sz="2650" spc="-204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clause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(c)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sub-section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80" dirty="0">
                <a:latin typeface="Times New Roman"/>
                <a:cs typeface="Times New Roman"/>
              </a:rPr>
              <a:t>(3)</a:t>
            </a:r>
            <a:r>
              <a:rPr sz="2650" spc="50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35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that 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section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he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has</a:t>
            </a:r>
            <a:r>
              <a:rPr sz="2650" spc="-60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dealt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with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75" dirty="0">
                <a:latin typeface="Times New Roman"/>
                <a:cs typeface="Times New Roman"/>
              </a:rPr>
              <a:t>same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in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preparing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the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85" dirty="0">
                <a:latin typeface="Times New Roman"/>
                <a:cs typeface="Times New Roman"/>
              </a:rPr>
              <a:t>report.”</a:t>
            </a:r>
            <a:endParaRPr sz="2650">
              <a:latin typeface="Times New Roman"/>
              <a:cs typeface="Times New Roman"/>
            </a:endParaRPr>
          </a:p>
          <a:p>
            <a:pPr marL="314325" marR="5080" indent="-302260" algn="just">
              <a:lnSpc>
                <a:spcPct val="89600"/>
              </a:lnSpc>
              <a:spcBef>
                <a:spcPts val="665"/>
              </a:spcBef>
              <a:buAutoNum type="arabicPeriod" startAt="3"/>
              <a:tabLst>
                <a:tab pos="338455" algn="l"/>
              </a:tabLst>
            </a:pPr>
            <a:r>
              <a:rPr sz="2650" spc="-125" dirty="0">
                <a:latin typeface="Times New Roman"/>
                <a:cs typeface="Times New Roman"/>
              </a:rPr>
              <a:t>“Whether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195" dirty="0">
                <a:latin typeface="Times New Roman"/>
                <a:cs typeface="Times New Roman"/>
              </a:rPr>
              <a:t>company’s Balance </a:t>
            </a:r>
            <a:r>
              <a:rPr sz="2650" spc="-150" dirty="0">
                <a:latin typeface="Times New Roman"/>
                <a:cs typeface="Times New Roman"/>
              </a:rPr>
              <a:t>Sheet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105" dirty="0">
                <a:latin typeface="Times New Roman"/>
                <a:cs typeface="Times New Roman"/>
              </a:rPr>
              <a:t>Profit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210" dirty="0">
                <a:latin typeface="Times New Roman"/>
                <a:cs typeface="Times New Roman"/>
              </a:rPr>
              <a:t>Loss </a:t>
            </a:r>
            <a:r>
              <a:rPr sz="2650" spc="-140" dirty="0">
                <a:latin typeface="Times New Roman"/>
                <a:cs typeface="Times New Roman"/>
              </a:rPr>
              <a:t>Account </a:t>
            </a:r>
            <a:r>
              <a:rPr sz="2650" spc="-110" dirty="0">
                <a:latin typeface="Times New Roman"/>
                <a:cs typeface="Times New Roman"/>
              </a:rPr>
              <a:t>dealt 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with </a:t>
            </a:r>
            <a:r>
              <a:rPr sz="2650" spc="-225" dirty="0">
                <a:latin typeface="Times New Roman"/>
                <a:cs typeface="Times New Roman"/>
              </a:rPr>
              <a:t>by</a:t>
            </a:r>
            <a:r>
              <a:rPr sz="2650" spc="-22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the </a:t>
            </a:r>
            <a:r>
              <a:rPr sz="2650" spc="-35" dirty="0">
                <a:latin typeface="Times New Roman"/>
                <a:cs typeface="Times New Roman"/>
              </a:rPr>
              <a:t>report </a:t>
            </a:r>
            <a:r>
              <a:rPr sz="2650" spc="-110" dirty="0">
                <a:latin typeface="Times New Roman"/>
                <a:cs typeface="Times New Roman"/>
              </a:rPr>
              <a:t>are </a:t>
            </a:r>
            <a:r>
              <a:rPr sz="2650" spc="-125" dirty="0">
                <a:latin typeface="Times New Roman"/>
                <a:cs typeface="Times New Roman"/>
              </a:rPr>
              <a:t>in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agreement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with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55" dirty="0">
                <a:latin typeface="Times New Roman"/>
                <a:cs typeface="Times New Roman"/>
              </a:rPr>
              <a:t>books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accounts</a:t>
            </a:r>
            <a:r>
              <a:rPr sz="2650" spc="-130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05" dirty="0">
                <a:latin typeface="Times New Roman"/>
                <a:cs typeface="Times New Roman"/>
              </a:rPr>
              <a:t>returns.”</a:t>
            </a:r>
            <a:endParaRPr sz="2650">
              <a:latin typeface="Times New Roman"/>
              <a:cs typeface="Times New Roman"/>
            </a:endParaRPr>
          </a:p>
          <a:p>
            <a:pPr marL="314325" marR="5715" indent="-302260" algn="just">
              <a:lnSpc>
                <a:spcPts val="2860"/>
              </a:lnSpc>
              <a:spcBef>
                <a:spcPts val="685"/>
              </a:spcBef>
              <a:buFont typeface="Times New Roman"/>
              <a:buAutoNum type="arabicPeriod" startAt="3"/>
              <a:tabLst>
                <a:tab pos="347980" algn="l"/>
              </a:tabLst>
            </a:pPr>
            <a:r>
              <a:rPr dirty="0"/>
              <a:t>	</a:t>
            </a:r>
            <a:r>
              <a:rPr sz="2650" spc="-125" dirty="0">
                <a:latin typeface="Times New Roman"/>
                <a:cs typeface="Times New Roman"/>
              </a:rPr>
              <a:t>“Whether, in </a:t>
            </a:r>
            <a:r>
              <a:rPr sz="2650" spc="-180" dirty="0">
                <a:latin typeface="Times New Roman"/>
                <a:cs typeface="Times New Roman"/>
              </a:rPr>
              <a:t>his </a:t>
            </a:r>
            <a:r>
              <a:rPr sz="2650" spc="-95" dirty="0">
                <a:latin typeface="Times New Roman"/>
                <a:cs typeface="Times New Roman"/>
              </a:rPr>
              <a:t>opinion,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95" dirty="0">
                <a:latin typeface="Times New Roman"/>
                <a:cs typeface="Times New Roman"/>
              </a:rPr>
              <a:t>profit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160" dirty="0">
                <a:latin typeface="Times New Roman"/>
                <a:cs typeface="Times New Roman"/>
              </a:rPr>
              <a:t>loss </a:t>
            </a:r>
            <a:r>
              <a:rPr sz="2650" spc="-125" dirty="0">
                <a:latin typeface="Times New Roman"/>
                <a:cs typeface="Times New Roman"/>
              </a:rPr>
              <a:t>account </a:t>
            </a:r>
            <a:r>
              <a:rPr sz="2650" spc="-155" dirty="0">
                <a:latin typeface="Times New Roman"/>
                <a:cs typeface="Times New Roman"/>
              </a:rPr>
              <a:t>and </a:t>
            </a:r>
            <a:r>
              <a:rPr sz="2650" spc="-160" dirty="0">
                <a:latin typeface="Times New Roman"/>
                <a:cs typeface="Times New Roman"/>
              </a:rPr>
              <a:t>balance </a:t>
            </a:r>
            <a:r>
              <a:rPr sz="2650" spc="-165" dirty="0">
                <a:latin typeface="Times New Roman"/>
                <a:cs typeface="Times New Roman"/>
              </a:rPr>
              <a:t>comply </a:t>
            </a:r>
            <a:r>
              <a:rPr sz="2650" spc="-16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with </a:t>
            </a:r>
            <a:r>
              <a:rPr sz="2650" spc="-85" dirty="0">
                <a:latin typeface="Times New Roman"/>
                <a:cs typeface="Times New Roman"/>
              </a:rPr>
              <a:t>the </a:t>
            </a:r>
            <a:r>
              <a:rPr sz="2650" spc="-140" dirty="0">
                <a:latin typeface="Times New Roman"/>
                <a:cs typeface="Times New Roman"/>
              </a:rPr>
              <a:t>accounting </a:t>
            </a:r>
            <a:r>
              <a:rPr sz="2650" spc="-130" dirty="0">
                <a:latin typeface="Times New Roman"/>
                <a:cs typeface="Times New Roman"/>
              </a:rPr>
              <a:t>standards </a:t>
            </a:r>
            <a:r>
              <a:rPr sz="2650" spc="-75" dirty="0">
                <a:latin typeface="Times New Roman"/>
                <a:cs typeface="Times New Roman"/>
              </a:rPr>
              <a:t>referred </a:t>
            </a:r>
            <a:r>
              <a:rPr sz="2650" spc="-50" dirty="0">
                <a:latin typeface="Times New Roman"/>
                <a:cs typeface="Times New Roman"/>
              </a:rPr>
              <a:t>to </a:t>
            </a:r>
            <a:r>
              <a:rPr sz="2650" spc="-125" dirty="0">
                <a:latin typeface="Times New Roman"/>
                <a:cs typeface="Times New Roman"/>
              </a:rPr>
              <a:t>in sub-section </a:t>
            </a:r>
            <a:r>
              <a:rPr sz="2650" spc="-100" dirty="0">
                <a:latin typeface="Times New Roman"/>
                <a:cs typeface="Times New Roman"/>
              </a:rPr>
              <a:t>(3C) </a:t>
            </a:r>
            <a:r>
              <a:rPr sz="2650" spc="-155" dirty="0">
                <a:latin typeface="Times New Roman"/>
                <a:cs typeface="Times New Roman"/>
              </a:rPr>
              <a:t>of </a:t>
            </a:r>
            <a:r>
              <a:rPr sz="2650" spc="-120" dirty="0">
                <a:latin typeface="Times New Roman"/>
                <a:cs typeface="Times New Roman"/>
              </a:rPr>
              <a:t>section 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160" dirty="0">
                <a:latin typeface="Times New Roman"/>
                <a:cs typeface="Times New Roman"/>
              </a:rPr>
              <a:t>211.”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755" dirty="0"/>
              <a:t>T</a:t>
            </a:r>
            <a:r>
              <a:rPr spc="-540" dirty="0"/>
              <a:t>y</a:t>
            </a:r>
            <a:r>
              <a:rPr spc="-280" dirty="0"/>
              <a:t>p</a:t>
            </a:r>
            <a:r>
              <a:rPr spc="-145" dirty="0"/>
              <a:t>e</a:t>
            </a:r>
            <a:r>
              <a:rPr spc="-360" dirty="0"/>
              <a:t>s</a:t>
            </a:r>
            <a:r>
              <a:rPr spc="-125" dirty="0"/>
              <a:t> </a:t>
            </a:r>
            <a:r>
              <a:rPr spc="-360" dirty="0"/>
              <a:t>o</a:t>
            </a:r>
            <a:r>
              <a:rPr spc="-130" dirty="0"/>
              <a:t>f</a:t>
            </a:r>
            <a:r>
              <a:rPr spc="-110" dirty="0"/>
              <a:t> </a:t>
            </a:r>
            <a:r>
              <a:rPr spc="-800" dirty="0"/>
              <a:t>A</a:t>
            </a:r>
            <a:r>
              <a:rPr spc="-240" dirty="0"/>
              <a:t>u</a:t>
            </a:r>
            <a:r>
              <a:rPr spc="-320" dirty="0"/>
              <a:t>d</a:t>
            </a:r>
            <a:r>
              <a:rPr spc="-150" dirty="0"/>
              <a:t>i</a:t>
            </a:r>
            <a:r>
              <a:rPr spc="-170" dirty="0"/>
              <a:t>t</a:t>
            </a:r>
            <a:r>
              <a:rPr spc="-360" dirty="0"/>
              <a:t>o</a:t>
            </a:r>
            <a:r>
              <a:rPr spc="-235" dirty="0"/>
              <a:t>r</a:t>
            </a:r>
            <a:r>
              <a:rPr spc="-110" dirty="0"/>
              <a:t>’</a:t>
            </a:r>
            <a:r>
              <a:rPr spc="-360" dirty="0"/>
              <a:t>s</a:t>
            </a:r>
            <a:r>
              <a:rPr spc="-165" dirty="0"/>
              <a:t> </a:t>
            </a:r>
            <a:r>
              <a:rPr spc="-484" dirty="0"/>
              <a:t>R</a:t>
            </a:r>
            <a:r>
              <a:rPr spc="-145" dirty="0"/>
              <a:t>e</a:t>
            </a:r>
            <a:r>
              <a:rPr spc="-280" dirty="0"/>
              <a:t>p</a:t>
            </a:r>
            <a:r>
              <a:rPr spc="-360" dirty="0"/>
              <a:t>o</a:t>
            </a:r>
            <a:r>
              <a:rPr spc="-75" dirty="0"/>
              <a:t>r</a:t>
            </a:r>
            <a:r>
              <a:rPr spc="-100" dirty="0"/>
              <a:t>t</a:t>
            </a:r>
          </a:p>
        </p:txBody>
      </p:sp>
      <p:sp>
        <p:nvSpPr>
          <p:cNvPr id="3" name="object 3"/>
          <p:cNvSpPr/>
          <p:nvPr/>
        </p:nvSpPr>
        <p:spPr>
          <a:xfrm>
            <a:off x="2270760" y="690372"/>
            <a:ext cx="5265420" cy="24765"/>
          </a:xfrm>
          <a:custGeom>
            <a:avLst/>
            <a:gdLst/>
            <a:ahLst/>
            <a:cxnLst/>
            <a:rect l="l" t="t" r="r" b="b"/>
            <a:pathLst>
              <a:path w="5265420" h="24765">
                <a:moveTo>
                  <a:pt x="5265420" y="24383"/>
                </a:moveTo>
                <a:lnTo>
                  <a:pt x="0" y="24383"/>
                </a:lnTo>
                <a:lnTo>
                  <a:pt x="0" y="0"/>
                </a:lnTo>
                <a:lnTo>
                  <a:pt x="5265420" y="0"/>
                </a:lnTo>
                <a:lnTo>
                  <a:pt x="5265420" y="24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39341" y="695034"/>
            <a:ext cx="9378315" cy="594360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314325" indent="-302260">
              <a:lnSpc>
                <a:spcPct val="100000"/>
              </a:lnSpc>
              <a:spcBef>
                <a:spcPts val="780"/>
              </a:spcBef>
              <a:buClr>
                <a:srgbClr val="D34816"/>
              </a:buClr>
              <a:buSzPct val="85416"/>
              <a:buChar char="●"/>
              <a:tabLst>
                <a:tab pos="314325" algn="l"/>
                <a:tab pos="314960" algn="l"/>
              </a:tabLst>
            </a:pPr>
            <a:r>
              <a:rPr sz="2400" spc="-114" dirty="0">
                <a:latin typeface="Times New Roman"/>
                <a:cs typeface="Times New Roman"/>
              </a:rPr>
              <a:t>T</a:t>
            </a:r>
            <a:r>
              <a:rPr sz="2400" spc="-140" dirty="0">
                <a:latin typeface="Times New Roman"/>
                <a:cs typeface="Times New Roman"/>
              </a:rPr>
              <a:t>h</a:t>
            </a:r>
            <a:r>
              <a:rPr sz="2400" spc="-85" dirty="0">
                <a:latin typeface="Times New Roman"/>
                <a:cs typeface="Times New Roman"/>
              </a:rPr>
              <a:t>e </a:t>
            </a:r>
            <a:r>
              <a:rPr sz="2400" spc="-170" dirty="0">
                <a:latin typeface="Times New Roman"/>
                <a:cs typeface="Times New Roman"/>
              </a:rPr>
              <a:t>a</a:t>
            </a:r>
            <a:r>
              <a:rPr sz="2400" spc="-90" dirty="0">
                <a:latin typeface="Times New Roman"/>
                <a:cs typeface="Times New Roman"/>
              </a:rPr>
              <a:t>ud</a:t>
            </a:r>
            <a:r>
              <a:rPr sz="2400" spc="-114" dirty="0">
                <a:latin typeface="Times New Roman"/>
                <a:cs typeface="Times New Roman"/>
              </a:rPr>
              <a:t>i</a:t>
            </a:r>
            <a:r>
              <a:rPr sz="2400" spc="35" dirty="0">
                <a:latin typeface="Times New Roman"/>
                <a:cs typeface="Times New Roman"/>
              </a:rPr>
              <a:t>t</a:t>
            </a:r>
            <a:r>
              <a:rPr sz="2400" spc="-90" dirty="0">
                <a:latin typeface="Times New Roman"/>
                <a:cs typeface="Times New Roman"/>
              </a:rPr>
              <a:t>o</a:t>
            </a:r>
            <a:r>
              <a:rPr sz="2400" spc="45" dirty="0">
                <a:latin typeface="Times New Roman"/>
                <a:cs typeface="Times New Roman"/>
              </a:rPr>
              <a:t>r</a:t>
            </a:r>
            <a:r>
              <a:rPr sz="2400" spc="-320" dirty="0">
                <a:latin typeface="Times New Roman"/>
                <a:cs typeface="Times New Roman"/>
              </a:rPr>
              <a:t>’</a:t>
            </a:r>
            <a:r>
              <a:rPr sz="2400" spc="-180" dirty="0">
                <a:latin typeface="Times New Roman"/>
                <a:cs typeface="Times New Roman"/>
              </a:rPr>
              <a:t>s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</a:t>
            </a:r>
            <a:r>
              <a:rPr sz="2400" spc="-75" dirty="0">
                <a:latin typeface="Times New Roman"/>
                <a:cs typeface="Times New Roman"/>
              </a:rPr>
              <a:t>e</a:t>
            </a:r>
            <a:r>
              <a:rPr sz="2400" spc="-90" dirty="0">
                <a:latin typeface="Times New Roman"/>
                <a:cs typeface="Times New Roman"/>
              </a:rPr>
              <a:t>po</a:t>
            </a:r>
            <a:r>
              <a:rPr sz="2400" spc="120" dirty="0">
                <a:latin typeface="Times New Roman"/>
                <a:cs typeface="Times New Roman"/>
              </a:rPr>
              <a:t>r</a:t>
            </a:r>
            <a:r>
              <a:rPr sz="2400" spc="40" dirty="0">
                <a:latin typeface="Times New Roman"/>
                <a:cs typeface="Times New Roman"/>
              </a:rPr>
              <a:t>t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m</a:t>
            </a:r>
            <a:r>
              <a:rPr sz="2400" spc="-270" dirty="0">
                <a:latin typeface="Times New Roman"/>
                <a:cs typeface="Times New Roman"/>
              </a:rPr>
              <a:t>a</a:t>
            </a:r>
            <a:r>
              <a:rPr sz="2400" spc="-190" dirty="0">
                <a:latin typeface="Times New Roman"/>
                <a:cs typeface="Times New Roman"/>
              </a:rPr>
              <a:t>y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b</a:t>
            </a:r>
            <a:r>
              <a:rPr sz="2400" spc="-85" dirty="0">
                <a:latin typeface="Times New Roman"/>
                <a:cs typeface="Times New Roman"/>
              </a:rPr>
              <a:t>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o</a:t>
            </a:r>
            <a:r>
              <a:rPr sz="2400" spc="-170" dirty="0">
                <a:latin typeface="Times New Roman"/>
                <a:cs typeface="Times New Roman"/>
              </a:rPr>
              <a:t>f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Times New Roman"/>
                <a:cs typeface="Times New Roman"/>
              </a:rPr>
              <a:t>t</a:t>
            </a:r>
            <a:r>
              <a:rPr sz="2400" spc="-190" dirty="0">
                <a:latin typeface="Times New Roman"/>
                <a:cs typeface="Times New Roman"/>
              </a:rPr>
              <a:t>w</a:t>
            </a:r>
            <a:r>
              <a:rPr sz="2400" spc="-90" dirty="0">
                <a:latin typeface="Times New Roman"/>
                <a:cs typeface="Times New Roman"/>
              </a:rPr>
              <a:t>o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Times New Roman"/>
                <a:cs typeface="Times New Roman"/>
              </a:rPr>
              <a:t>t</a:t>
            </a:r>
            <a:r>
              <a:rPr sz="2400" spc="-210" dirty="0">
                <a:latin typeface="Times New Roman"/>
                <a:cs typeface="Times New Roman"/>
              </a:rPr>
              <a:t>y</a:t>
            </a:r>
            <a:r>
              <a:rPr sz="2400" spc="-65" dirty="0">
                <a:latin typeface="Times New Roman"/>
                <a:cs typeface="Times New Roman"/>
              </a:rPr>
              <a:t>p</a:t>
            </a:r>
            <a:r>
              <a:rPr sz="2400" spc="-100" dirty="0">
                <a:latin typeface="Times New Roman"/>
                <a:cs typeface="Times New Roman"/>
              </a:rPr>
              <a:t>e</a:t>
            </a:r>
            <a:r>
              <a:rPr sz="2400" spc="-190" dirty="0">
                <a:latin typeface="Times New Roman"/>
                <a:cs typeface="Times New Roman"/>
              </a:rPr>
              <a:t>s</a:t>
            </a:r>
            <a:r>
              <a:rPr sz="2400" spc="40" dirty="0"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  <a:tabLst>
                <a:tab pos="577850" algn="l"/>
                <a:tab pos="3902710" algn="l"/>
                <a:tab pos="4376420" algn="l"/>
              </a:tabLst>
            </a:pPr>
            <a:r>
              <a:rPr sz="2050" spc="-35" dirty="0">
                <a:solidFill>
                  <a:srgbClr val="D34816"/>
                </a:solidFill>
                <a:latin typeface="Times New Roman"/>
                <a:cs typeface="Times New Roman"/>
              </a:rPr>
              <a:t>(</a:t>
            </a:r>
            <a:r>
              <a:rPr sz="2050" spc="-110" dirty="0">
                <a:solidFill>
                  <a:srgbClr val="D34816"/>
                </a:solidFill>
                <a:latin typeface="Times New Roman"/>
                <a:cs typeface="Times New Roman"/>
              </a:rPr>
              <a:t>1</a:t>
            </a:r>
            <a:r>
              <a:rPr sz="2050" spc="-45" dirty="0">
                <a:solidFill>
                  <a:srgbClr val="D34816"/>
                </a:solidFill>
                <a:latin typeface="Times New Roman"/>
                <a:cs typeface="Times New Roman"/>
              </a:rPr>
              <a:t>)</a:t>
            </a:r>
            <a:r>
              <a:rPr sz="2050" dirty="0">
                <a:solidFill>
                  <a:srgbClr val="D34816"/>
                </a:solidFill>
                <a:latin typeface="Times New Roman"/>
                <a:cs typeface="Times New Roman"/>
              </a:rPr>
              <a:t>	</a:t>
            </a:r>
            <a:r>
              <a:rPr sz="2400" spc="-125" dirty="0">
                <a:latin typeface="Times New Roman"/>
                <a:cs typeface="Times New Roman"/>
              </a:rPr>
              <a:t>C</a:t>
            </a:r>
            <a:r>
              <a:rPr sz="2400" spc="-65" dirty="0">
                <a:latin typeface="Times New Roman"/>
                <a:cs typeface="Times New Roman"/>
              </a:rPr>
              <a:t>l</a:t>
            </a:r>
            <a:r>
              <a:rPr sz="2400" spc="-100" dirty="0">
                <a:latin typeface="Times New Roman"/>
                <a:cs typeface="Times New Roman"/>
              </a:rPr>
              <a:t>e</a:t>
            </a:r>
            <a:r>
              <a:rPr sz="2400" spc="-170" dirty="0">
                <a:latin typeface="Times New Roman"/>
                <a:cs typeface="Times New Roman"/>
              </a:rPr>
              <a:t>a</a:t>
            </a:r>
            <a:r>
              <a:rPr sz="2400" spc="-90" dirty="0">
                <a:latin typeface="Times New Roman"/>
                <a:cs typeface="Times New Roman"/>
              </a:rPr>
              <a:t>n o</a:t>
            </a:r>
            <a:r>
              <a:rPr sz="2400" spc="35" dirty="0">
                <a:latin typeface="Times New Roman"/>
                <a:cs typeface="Times New Roman"/>
              </a:rPr>
              <a:t>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un</a:t>
            </a:r>
            <a:r>
              <a:rPr sz="2400" spc="-110" dirty="0">
                <a:latin typeface="Times New Roman"/>
                <a:cs typeface="Times New Roman"/>
              </a:rPr>
              <a:t>q</a:t>
            </a:r>
            <a:r>
              <a:rPr sz="2400" spc="-90" dirty="0">
                <a:latin typeface="Times New Roman"/>
                <a:cs typeface="Times New Roman"/>
              </a:rPr>
              <a:t>u</a:t>
            </a:r>
            <a:r>
              <a:rPr sz="2400" spc="-195" dirty="0">
                <a:latin typeface="Times New Roman"/>
                <a:cs typeface="Times New Roman"/>
              </a:rPr>
              <a:t>a</a:t>
            </a:r>
            <a:r>
              <a:rPr sz="2400" spc="-65" dirty="0">
                <a:latin typeface="Times New Roman"/>
                <a:cs typeface="Times New Roman"/>
              </a:rPr>
              <a:t>l</a:t>
            </a:r>
            <a:r>
              <a:rPr sz="2400" spc="-114" dirty="0">
                <a:latin typeface="Times New Roman"/>
                <a:cs typeface="Times New Roman"/>
              </a:rPr>
              <a:t>i</a:t>
            </a:r>
            <a:r>
              <a:rPr sz="2400" spc="-195" dirty="0">
                <a:latin typeface="Times New Roman"/>
                <a:cs typeface="Times New Roman"/>
              </a:rPr>
              <a:t>f</a:t>
            </a:r>
            <a:r>
              <a:rPr sz="2400" spc="-114" dirty="0">
                <a:latin typeface="Times New Roman"/>
                <a:cs typeface="Times New Roman"/>
              </a:rPr>
              <a:t>i</a:t>
            </a:r>
            <a:r>
              <a:rPr sz="2400" spc="-75" dirty="0">
                <a:latin typeface="Times New Roman"/>
                <a:cs typeface="Times New Roman"/>
              </a:rPr>
              <a:t>e</a:t>
            </a:r>
            <a:r>
              <a:rPr sz="2400" spc="-90" dirty="0">
                <a:latin typeface="Times New Roman"/>
                <a:cs typeface="Times New Roman"/>
              </a:rPr>
              <a:t>d </a:t>
            </a:r>
            <a:r>
              <a:rPr sz="2400" spc="20" dirty="0">
                <a:latin typeface="Times New Roman"/>
                <a:cs typeface="Times New Roman"/>
              </a:rPr>
              <a:t>r</a:t>
            </a:r>
            <a:r>
              <a:rPr sz="2400" spc="-75" dirty="0">
                <a:latin typeface="Times New Roman"/>
                <a:cs typeface="Times New Roman"/>
              </a:rPr>
              <a:t>e</a:t>
            </a:r>
            <a:r>
              <a:rPr sz="2400" spc="-90" dirty="0">
                <a:latin typeface="Times New Roman"/>
                <a:cs typeface="Times New Roman"/>
              </a:rPr>
              <a:t>po</a:t>
            </a:r>
            <a:r>
              <a:rPr sz="2400" spc="120" dirty="0">
                <a:latin typeface="Times New Roman"/>
                <a:cs typeface="Times New Roman"/>
              </a:rPr>
              <a:t>r</a:t>
            </a:r>
            <a:r>
              <a:rPr sz="2400" spc="40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5" dirty="0">
                <a:latin typeface="Times New Roman"/>
                <a:cs typeface="Times New Roman"/>
              </a:rPr>
              <a:t>(</a:t>
            </a:r>
            <a:r>
              <a:rPr sz="2400" spc="-90" dirty="0">
                <a:latin typeface="Times New Roman"/>
                <a:cs typeface="Times New Roman"/>
              </a:rPr>
              <a:t>2</a:t>
            </a:r>
            <a:r>
              <a:rPr sz="2400" spc="-45" dirty="0">
                <a:latin typeface="Times New Roman"/>
                <a:cs typeface="Times New Roman"/>
              </a:rPr>
              <a:t>)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5" dirty="0">
                <a:latin typeface="Times New Roman"/>
                <a:cs typeface="Times New Roman"/>
              </a:rPr>
              <a:t>Q</a:t>
            </a:r>
            <a:r>
              <a:rPr sz="2400" spc="-65" dirty="0">
                <a:latin typeface="Times New Roman"/>
                <a:cs typeface="Times New Roman"/>
              </a:rPr>
              <a:t>u</a:t>
            </a:r>
            <a:r>
              <a:rPr sz="2400" spc="-195" dirty="0">
                <a:latin typeface="Times New Roman"/>
                <a:cs typeface="Times New Roman"/>
              </a:rPr>
              <a:t>a</a:t>
            </a:r>
            <a:r>
              <a:rPr sz="2400" spc="-90" dirty="0">
                <a:latin typeface="Times New Roman"/>
                <a:cs typeface="Times New Roman"/>
              </a:rPr>
              <a:t>l</a:t>
            </a:r>
            <a:r>
              <a:rPr sz="2400" spc="-114" dirty="0">
                <a:latin typeface="Times New Roman"/>
                <a:cs typeface="Times New Roman"/>
              </a:rPr>
              <a:t>i</a:t>
            </a:r>
            <a:r>
              <a:rPr sz="2400" spc="-170" dirty="0">
                <a:latin typeface="Times New Roman"/>
                <a:cs typeface="Times New Roman"/>
              </a:rPr>
              <a:t>f</a:t>
            </a:r>
            <a:r>
              <a:rPr sz="2400" spc="-114" dirty="0">
                <a:latin typeface="Times New Roman"/>
                <a:cs typeface="Times New Roman"/>
              </a:rPr>
              <a:t>i</a:t>
            </a:r>
            <a:r>
              <a:rPr sz="2400" spc="-100" dirty="0">
                <a:latin typeface="Times New Roman"/>
                <a:cs typeface="Times New Roman"/>
              </a:rPr>
              <a:t>e</a:t>
            </a:r>
            <a:r>
              <a:rPr sz="2400" spc="-90" dirty="0">
                <a:latin typeface="Times New Roman"/>
                <a:cs typeface="Times New Roman"/>
              </a:rPr>
              <a:t>d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r</a:t>
            </a:r>
            <a:r>
              <a:rPr sz="2400" spc="-100" dirty="0">
                <a:latin typeface="Times New Roman"/>
                <a:cs typeface="Times New Roman"/>
              </a:rPr>
              <a:t>e</a:t>
            </a:r>
            <a:r>
              <a:rPr sz="2400" spc="-90" dirty="0">
                <a:latin typeface="Times New Roman"/>
                <a:cs typeface="Times New Roman"/>
              </a:rPr>
              <a:t>po</a:t>
            </a:r>
            <a:r>
              <a:rPr sz="2400" spc="145" dirty="0">
                <a:latin typeface="Times New Roman"/>
                <a:cs typeface="Times New Roman"/>
              </a:rPr>
              <a:t>r</a:t>
            </a:r>
            <a:r>
              <a:rPr sz="2400" spc="40" dirty="0"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  <a:p>
            <a:pPr marL="577850" marR="441325" indent="-565785">
              <a:lnSpc>
                <a:spcPct val="100899"/>
              </a:lnSpc>
              <a:spcBef>
                <a:spcPts val="660"/>
              </a:spcBef>
            </a:pPr>
            <a:r>
              <a:rPr sz="2400" b="1" i="1" spc="-95" dirty="0">
                <a:latin typeface="Times New Roman"/>
                <a:cs typeface="Times New Roman"/>
              </a:rPr>
              <a:t>Clean </a:t>
            </a:r>
            <a:r>
              <a:rPr sz="2400" b="1" i="1" spc="-85" dirty="0">
                <a:latin typeface="Times New Roman"/>
                <a:cs typeface="Times New Roman"/>
              </a:rPr>
              <a:t>or </a:t>
            </a:r>
            <a:r>
              <a:rPr sz="2400" b="1" i="1" spc="-45" dirty="0">
                <a:latin typeface="Times New Roman"/>
                <a:cs typeface="Times New Roman"/>
              </a:rPr>
              <a:t>unqualified </a:t>
            </a:r>
            <a:r>
              <a:rPr sz="2400" b="1" i="1" spc="-25" dirty="0">
                <a:latin typeface="Times New Roman"/>
                <a:cs typeface="Times New Roman"/>
              </a:rPr>
              <a:t>report </a:t>
            </a:r>
            <a:r>
              <a:rPr sz="2400" b="1" i="1" spc="-170" dirty="0">
                <a:latin typeface="Times New Roman"/>
                <a:cs typeface="Times New Roman"/>
              </a:rPr>
              <a:t>: </a:t>
            </a:r>
            <a:r>
              <a:rPr sz="2400" spc="-295" dirty="0">
                <a:latin typeface="Times New Roman"/>
                <a:cs typeface="Times New Roman"/>
              </a:rPr>
              <a:t>A</a:t>
            </a:r>
            <a:r>
              <a:rPr sz="2400" spc="-290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Clean </a:t>
            </a:r>
            <a:r>
              <a:rPr sz="2400" spc="-30" dirty="0">
                <a:latin typeface="Times New Roman"/>
                <a:cs typeface="Times New Roman"/>
              </a:rPr>
              <a:t>or </a:t>
            </a:r>
            <a:r>
              <a:rPr sz="2400" spc="-114" dirty="0">
                <a:latin typeface="Times New Roman"/>
                <a:cs typeface="Times New Roman"/>
              </a:rPr>
              <a:t>unqualified </a:t>
            </a:r>
            <a:r>
              <a:rPr sz="2400" spc="-15" dirty="0">
                <a:latin typeface="Times New Roman"/>
                <a:cs typeface="Times New Roman"/>
              </a:rPr>
              <a:t>report </a:t>
            </a:r>
            <a:r>
              <a:rPr sz="2400" spc="-145" dirty="0">
                <a:latin typeface="Times New Roman"/>
                <a:cs typeface="Times New Roman"/>
              </a:rPr>
              <a:t>is </a:t>
            </a:r>
            <a:r>
              <a:rPr sz="2400" spc="-90" dirty="0">
                <a:latin typeface="Times New Roman"/>
                <a:cs typeface="Times New Roman"/>
              </a:rPr>
              <a:t>one </a:t>
            </a:r>
            <a:r>
              <a:rPr sz="2400" spc="-105" dirty="0">
                <a:latin typeface="Times New Roman"/>
                <a:cs typeface="Times New Roman"/>
              </a:rPr>
              <a:t>in </a:t>
            </a:r>
            <a:r>
              <a:rPr sz="2400" spc="-120" dirty="0">
                <a:latin typeface="Times New Roman"/>
                <a:cs typeface="Times New Roman"/>
              </a:rPr>
              <a:t>which </a:t>
            </a:r>
            <a:r>
              <a:rPr sz="2400" spc="-65" dirty="0">
                <a:latin typeface="Times New Roman"/>
                <a:cs typeface="Times New Roman"/>
              </a:rPr>
              <a:t>the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auditor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does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not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insert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65" dirty="0">
                <a:latin typeface="Times New Roman"/>
                <a:cs typeface="Times New Roman"/>
              </a:rPr>
              <a:t>any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qualification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or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modification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or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reservation.</a:t>
            </a:r>
            <a:endParaRPr sz="2400">
              <a:latin typeface="Times New Roman"/>
              <a:cs typeface="Times New Roman"/>
            </a:endParaRPr>
          </a:p>
          <a:p>
            <a:pPr marL="577850" marR="8255" indent="-565785">
              <a:lnSpc>
                <a:spcPct val="100899"/>
              </a:lnSpc>
              <a:spcBef>
                <a:spcPts val="655"/>
              </a:spcBef>
            </a:pPr>
            <a:r>
              <a:rPr sz="2400" b="1" i="1" spc="-45" dirty="0">
                <a:latin typeface="Times New Roman"/>
                <a:cs typeface="Times New Roman"/>
              </a:rPr>
              <a:t>Qualified</a:t>
            </a:r>
            <a:r>
              <a:rPr sz="2400" b="1" i="1" spc="295" dirty="0">
                <a:latin typeface="Times New Roman"/>
                <a:cs typeface="Times New Roman"/>
              </a:rPr>
              <a:t> </a:t>
            </a:r>
            <a:r>
              <a:rPr sz="2400" b="1" i="1" spc="-55" dirty="0">
                <a:latin typeface="Times New Roman"/>
                <a:cs typeface="Times New Roman"/>
              </a:rPr>
              <a:t>Report:</a:t>
            </a:r>
            <a:r>
              <a:rPr sz="2400" b="1" i="1" spc="60" dirty="0">
                <a:latin typeface="Times New Roman"/>
                <a:cs typeface="Times New Roman"/>
              </a:rPr>
              <a:t> </a:t>
            </a:r>
            <a:r>
              <a:rPr sz="2400" spc="-295" dirty="0">
                <a:latin typeface="Times New Roman"/>
                <a:cs typeface="Times New Roman"/>
              </a:rPr>
              <a:t>A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qualified</a:t>
            </a:r>
            <a:r>
              <a:rPr sz="2400" spc="30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report</a:t>
            </a:r>
            <a:r>
              <a:rPr sz="2400" spc="290" dirty="0"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Times New Roman"/>
                <a:cs typeface="Times New Roman"/>
              </a:rPr>
              <a:t>is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one</a:t>
            </a:r>
            <a:r>
              <a:rPr sz="2400" spc="28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in</a:t>
            </a:r>
            <a:r>
              <a:rPr sz="2400" spc="30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which</a:t>
            </a:r>
            <a:r>
              <a:rPr sz="2400" spc="30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the</a:t>
            </a:r>
            <a:r>
              <a:rPr sz="2400" spc="31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matters</a:t>
            </a:r>
            <a:r>
              <a:rPr sz="2400" spc="28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referred</a:t>
            </a:r>
            <a:r>
              <a:rPr sz="2400" spc="30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to</a:t>
            </a:r>
            <a:r>
              <a:rPr sz="2400" spc="330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in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section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227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(2).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400" spc="-135" dirty="0">
                <a:latin typeface="Times New Roman"/>
                <a:cs typeface="Times New Roman"/>
              </a:rPr>
              <a:t>Before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giving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qualifications,</a:t>
            </a:r>
            <a:r>
              <a:rPr sz="2400" spc="-19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auditor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should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note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the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following:</a:t>
            </a:r>
            <a:endParaRPr sz="2400">
              <a:latin typeface="Times New Roman"/>
              <a:cs typeface="Times New Roman"/>
            </a:endParaRPr>
          </a:p>
          <a:p>
            <a:pPr marL="577850" indent="-565785">
              <a:lnSpc>
                <a:spcPct val="100000"/>
              </a:lnSpc>
              <a:spcBef>
                <a:spcPts val="685"/>
              </a:spcBef>
              <a:buClr>
                <a:srgbClr val="D34816"/>
              </a:buClr>
              <a:buSzPct val="85416"/>
              <a:buFont typeface="Wingdings"/>
              <a:buChar char=""/>
              <a:tabLst>
                <a:tab pos="577850" algn="l"/>
                <a:tab pos="578485" algn="l"/>
              </a:tabLst>
            </a:pPr>
            <a:r>
              <a:rPr sz="2400" spc="-120" dirty="0">
                <a:latin typeface="Times New Roman"/>
                <a:cs typeface="Times New Roman"/>
              </a:rPr>
              <a:t>For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which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item </a:t>
            </a:r>
            <a:r>
              <a:rPr sz="2400" spc="-145" dirty="0">
                <a:latin typeface="Times New Roman"/>
                <a:cs typeface="Times New Roman"/>
              </a:rPr>
              <a:t>is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it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necessary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to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qualify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report?</a:t>
            </a:r>
            <a:endParaRPr sz="2400">
              <a:latin typeface="Times New Roman"/>
              <a:cs typeface="Times New Roman"/>
            </a:endParaRPr>
          </a:p>
          <a:p>
            <a:pPr marL="577850" marR="7620" indent="-565785">
              <a:lnSpc>
                <a:spcPct val="100899"/>
              </a:lnSpc>
              <a:spcBef>
                <a:spcPts val="660"/>
              </a:spcBef>
              <a:buClr>
                <a:srgbClr val="D34816"/>
              </a:buClr>
              <a:buSzPct val="85416"/>
              <a:buFont typeface="Wingdings"/>
              <a:buChar char=""/>
              <a:tabLst>
                <a:tab pos="577850" algn="l"/>
                <a:tab pos="578485" algn="l"/>
                <a:tab pos="9114155" algn="l"/>
              </a:tabLst>
            </a:pPr>
            <a:r>
              <a:rPr sz="2400" spc="-40" dirty="0">
                <a:latin typeface="Times New Roman"/>
                <a:cs typeface="Times New Roman"/>
              </a:rPr>
              <a:t>W</a:t>
            </a:r>
            <a:r>
              <a:rPr sz="2400" spc="-160" dirty="0">
                <a:latin typeface="Times New Roman"/>
                <a:cs typeface="Times New Roman"/>
              </a:rPr>
              <a:t>h</a:t>
            </a:r>
            <a:r>
              <a:rPr sz="2400" spc="-100" dirty="0">
                <a:latin typeface="Times New Roman"/>
                <a:cs typeface="Times New Roman"/>
              </a:rPr>
              <a:t>e</a:t>
            </a:r>
            <a:r>
              <a:rPr sz="2400" spc="35" dirty="0">
                <a:latin typeface="Times New Roman"/>
                <a:cs typeface="Times New Roman"/>
              </a:rPr>
              <a:t>t</a:t>
            </a:r>
            <a:r>
              <a:rPr sz="2400" spc="-140" dirty="0">
                <a:latin typeface="Times New Roman"/>
                <a:cs typeface="Times New Roman"/>
              </a:rPr>
              <a:t>h</a:t>
            </a:r>
            <a:r>
              <a:rPr sz="2400" spc="-75" dirty="0">
                <a:latin typeface="Times New Roman"/>
                <a:cs typeface="Times New Roman"/>
              </a:rPr>
              <a:t>e</a:t>
            </a:r>
            <a:r>
              <a:rPr sz="2400" spc="35" dirty="0">
                <a:latin typeface="Times New Roman"/>
                <a:cs typeface="Times New Roman"/>
              </a:rPr>
              <a:t>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Times New Roman"/>
                <a:cs typeface="Times New Roman"/>
              </a:rPr>
              <a:t>t</a:t>
            </a:r>
            <a:r>
              <a:rPr sz="2400" spc="-160" dirty="0">
                <a:latin typeface="Times New Roman"/>
                <a:cs typeface="Times New Roman"/>
              </a:rPr>
              <a:t>h</a:t>
            </a:r>
            <a:r>
              <a:rPr sz="2400" spc="-85" dirty="0">
                <a:latin typeface="Times New Roman"/>
                <a:cs typeface="Times New Roman"/>
              </a:rPr>
              <a:t>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70" dirty="0">
                <a:latin typeface="Times New Roman"/>
                <a:cs typeface="Times New Roman"/>
              </a:rPr>
              <a:t>a</a:t>
            </a:r>
            <a:r>
              <a:rPr sz="2400" spc="-90" dirty="0">
                <a:latin typeface="Times New Roman"/>
                <a:cs typeface="Times New Roman"/>
              </a:rPr>
              <a:t>ud</a:t>
            </a:r>
            <a:r>
              <a:rPr sz="2400" spc="-140" dirty="0">
                <a:latin typeface="Times New Roman"/>
                <a:cs typeface="Times New Roman"/>
              </a:rPr>
              <a:t>i</a:t>
            </a:r>
            <a:r>
              <a:rPr sz="2400" spc="35" dirty="0">
                <a:latin typeface="Times New Roman"/>
                <a:cs typeface="Times New Roman"/>
              </a:rPr>
              <a:t>t</a:t>
            </a:r>
            <a:r>
              <a:rPr sz="2400" spc="-90" dirty="0">
                <a:latin typeface="Times New Roman"/>
                <a:cs typeface="Times New Roman"/>
              </a:rPr>
              <a:t>o</a:t>
            </a:r>
            <a:r>
              <a:rPr sz="2400" spc="35" dirty="0">
                <a:latin typeface="Times New Roman"/>
                <a:cs typeface="Times New Roman"/>
              </a:rPr>
              <a:t>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i</a:t>
            </a:r>
            <a:r>
              <a:rPr sz="2400" spc="-180" dirty="0">
                <a:latin typeface="Times New Roman"/>
                <a:cs typeface="Times New Roman"/>
              </a:rPr>
              <a:t>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no</a:t>
            </a:r>
            <a:r>
              <a:rPr sz="2400" spc="40" dirty="0">
                <a:latin typeface="Times New Roman"/>
                <a:cs typeface="Times New Roman"/>
              </a:rPr>
              <a:t>t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90" dirty="0">
                <a:latin typeface="Times New Roman"/>
                <a:cs typeface="Times New Roman"/>
              </a:rPr>
              <a:t>s</a:t>
            </a:r>
            <a:r>
              <a:rPr sz="2400" spc="-195" dirty="0">
                <a:latin typeface="Times New Roman"/>
                <a:cs typeface="Times New Roman"/>
              </a:rPr>
              <a:t>a</a:t>
            </a:r>
            <a:r>
              <a:rPr sz="2400" spc="35" dirty="0">
                <a:latin typeface="Times New Roman"/>
                <a:cs typeface="Times New Roman"/>
              </a:rPr>
              <a:t>t</a:t>
            </a:r>
            <a:r>
              <a:rPr sz="2400" spc="-140" dirty="0">
                <a:latin typeface="Times New Roman"/>
                <a:cs typeface="Times New Roman"/>
              </a:rPr>
              <a:t>i</a:t>
            </a:r>
            <a:r>
              <a:rPr sz="2400" spc="-165" dirty="0">
                <a:latin typeface="Times New Roman"/>
                <a:cs typeface="Times New Roman"/>
              </a:rPr>
              <a:t>s</a:t>
            </a:r>
            <a:r>
              <a:rPr sz="2400" spc="-195" dirty="0">
                <a:latin typeface="Times New Roman"/>
                <a:cs typeface="Times New Roman"/>
              </a:rPr>
              <a:t>f</a:t>
            </a:r>
            <a:r>
              <a:rPr sz="2400" spc="-114" dirty="0">
                <a:latin typeface="Times New Roman"/>
                <a:cs typeface="Times New Roman"/>
              </a:rPr>
              <a:t>i</a:t>
            </a:r>
            <a:r>
              <a:rPr sz="2400" spc="-100" dirty="0">
                <a:latin typeface="Times New Roman"/>
                <a:cs typeface="Times New Roman"/>
              </a:rPr>
              <a:t>e</a:t>
            </a:r>
            <a:r>
              <a:rPr sz="2400" spc="-90" dirty="0">
                <a:latin typeface="Times New Roman"/>
                <a:cs typeface="Times New Roman"/>
              </a:rPr>
              <a:t>d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w</a:t>
            </a:r>
            <a:r>
              <a:rPr sz="2400" spc="-114" dirty="0">
                <a:latin typeface="Times New Roman"/>
                <a:cs typeface="Times New Roman"/>
              </a:rPr>
              <a:t>i</a:t>
            </a:r>
            <a:r>
              <a:rPr sz="2400" spc="35" dirty="0">
                <a:latin typeface="Times New Roman"/>
                <a:cs typeface="Times New Roman"/>
              </a:rPr>
              <a:t>t</a:t>
            </a:r>
            <a:r>
              <a:rPr sz="2400" spc="-140" dirty="0">
                <a:latin typeface="Times New Roman"/>
                <a:cs typeface="Times New Roman"/>
              </a:rPr>
              <a:t>h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80" dirty="0">
                <a:latin typeface="Times New Roman"/>
                <a:cs typeface="Times New Roman"/>
              </a:rPr>
              <a:t>a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p</a:t>
            </a:r>
            <a:r>
              <a:rPr sz="2400" spc="-170" dirty="0">
                <a:latin typeface="Times New Roman"/>
                <a:cs typeface="Times New Roman"/>
              </a:rPr>
              <a:t>a</a:t>
            </a:r>
            <a:r>
              <a:rPr sz="2400" spc="120" dirty="0">
                <a:latin typeface="Times New Roman"/>
                <a:cs typeface="Times New Roman"/>
              </a:rPr>
              <a:t>r</a:t>
            </a:r>
            <a:r>
              <a:rPr sz="2400" spc="35" dirty="0">
                <a:latin typeface="Times New Roman"/>
                <a:cs typeface="Times New Roman"/>
              </a:rPr>
              <a:t>t</a:t>
            </a:r>
            <a:r>
              <a:rPr sz="2400" spc="-114" dirty="0">
                <a:latin typeface="Times New Roman"/>
                <a:cs typeface="Times New Roman"/>
              </a:rPr>
              <a:t>i</a:t>
            </a:r>
            <a:r>
              <a:rPr sz="2400" spc="-125" dirty="0">
                <a:latin typeface="Times New Roman"/>
                <a:cs typeface="Times New Roman"/>
              </a:rPr>
              <a:t>c</a:t>
            </a:r>
            <a:r>
              <a:rPr sz="2400" spc="-110" dirty="0">
                <a:latin typeface="Times New Roman"/>
                <a:cs typeface="Times New Roman"/>
              </a:rPr>
              <a:t>u</a:t>
            </a:r>
            <a:r>
              <a:rPr sz="2400" spc="-90" dirty="0">
                <a:latin typeface="Times New Roman"/>
                <a:cs typeface="Times New Roman"/>
              </a:rPr>
              <a:t>l</a:t>
            </a:r>
            <a:r>
              <a:rPr sz="2400" spc="-195" dirty="0">
                <a:latin typeface="Times New Roman"/>
                <a:cs typeface="Times New Roman"/>
              </a:rPr>
              <a:t>a</a:t>
            </a:r>
            <a:r>
              <a:rPr sz="2400" spc="35" dirty="0">
                <a:latin typeface="Times New Roman"/>
                <a:cs typeface="Times New Roman"/>
              </a:rPr>
              <a:t>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m</a:t>
            </a:r>
            <a:r>
              <a:rPr sz="2400" spc="-220" dirty="0">
                <a:latin typeface="Times New Roman"/>
                <a:cs typeface="Times New Roman"/>
              </a:rPr>
              <a:t>a</a:t>
            </a:r>
            <a:r>
              <a:rPr sz="2400" spc="35" dirty="0">
                <a:latin typeface="Times New Roman"/>
                <a:cs typeface="Times New Roman"/>
              </a:rPr>
              <a:t>tt</a:t>
            </a:r>
            <a:r>
              <a:rPr sz="2400" spc="-100" dirty="0">
                <a:latin typeface="Times New Roman"/>
                <a:cs typeface="Times New Roman"/>
              </a:rPr>
              <a:t>e</a:t>
            </a:r>
            <a:r>
              <a:rPr sz="2400" spc="35" dirty="0">
                <a:latin typeface="Times New Roman"/>
                <a:cs typeface="Times New Roman"/>
              </a:rPr>
              <a:t>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o</a:t>
            </a:r>
            <a:r>
              <a:rPr sz="2400" spc="-170" dirty="0">
                <a:latin typeface="Times New Roman"/>
                <a:cs typeface="Times New Roman"/>
              </a:rPr>
              <a:t>f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Times New Roman"/>
                <a:cs typeface="Times New Roman"/>
              </a:rPr>
              <a:t>t</a:t>
            </a:r>
            <a:r>
              <a:rPr sz="2400" spc="-140" dirty="0">
                <a:latin typeface="Times New Roman"/>
                <a:cs typeface="Times New Roman"/>
              </a:rPr>
              <a:t>h</a:t>
            </a:r>
            <a:r>
              <a:rPr sz="2400" spc="-85" dirty="0">
                <a:latin typeface="Times New Roman"/>
                <a:cs typeface="Times New Roman"/>
              </a:rPr>
              <a:t>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c</a:t>
            </a:r>
            <a:r>
              <a:rPr sz="2400" spc="-90" dirty="0">
                <a:latin typeface="Times New Roman"/>
                <a:cs typeface="Times New Roman"/>
              </a:rPr>
              <a:t>o</a:t>
            </a:r>
            <a:r>
              <a:rPr sz="2400" spc="-150" dirty="0">
                <a:latin typeface="Times New Roman"/>
                <a:cs typeface="Times New Roman"/>
              </a:rPr>
              <a:t>m</a:t>
            </a:r>
            <a:r>
              <a:rPr sz="2400" spc="-90" dirty="0">
                <a:latin typeface="Times New Roman"/>
                <a:cs typeface="Times New Roman"/>
              </a:rPr>
              <a:t>p</a:t>
            </a:r>
            <a:r>
              <a:rPr sz="2400" spc="-170" dirty="0">
                <a:latin typeface="Times New Roman"/>
                <a:cs typeface="Times New Roman"/>
              </a:rPr>
              <a:t>a</a:t>
            </a:r>
            <a:r>
              <a:rPr sz="2400" spc="-135" dirty="0">
                <a:latin typeface="Times New Roman"/>
                <a:cs typeface="Times New Roman"/>
              </a:rPr>
              <a:t>n</a:t>
            </a:r>
            <a:r>
              <a:rPr sz="2400" spc="-190" dirty="0">
                <a:latin typeface="Times New Roman"/>
                <a:cs typeface="Times New Roman"/>
              </a:rPr>
              <a:t>y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90" dirty="0">
                <a:latin typeface="Times New Roman"/>
                <a:cs typeface="Times New Roman"/>
              </a:rPr>
              <a:t>o</a:t>
            </a:r>
            <a:r>
              <a:rPr sz="2400" spc="25" dirty="0">
                <a:latin typeface="Times New Roman"/>
                <a:cs typeface="Times New Roman"/>
              </a:rPr>
              <a:t>r  </a:t>
            </a:r>
            <a:r>
              <a:rPr sz="2400" spc="-110" dirty="0">
                <a:latin typeface="Times New Roman"/>
                <a:cs typeface="Times New Roman"/>
              </a:rPr>
              <a:t>he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is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unable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to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express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his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proper </a:t>
            </a:r>
            <a:r>
              <a:rPr sz="2400" spc="-100" dirty="0">
                <a:latin typeface="Times New Roman"/>
                <a:cs typeface="Times New Roman"/>
              </a:rPr>
              <a:t>opinion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on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80" dirty="0">
                <a:latin typeface="Times New Roman"/>
                <a:cs typeface="Times New Roman"/>
              </a:rPr>
              <a:t>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particular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matter.</a:t>
            </a:r>
            <a:endParaRPr sz="2400">
              <a:latin typeface="Times New Roman"/>
              <a:cs typeface="Times New Roman"/>
            </a:endParaRPr>
          </a:p>
          <a:p>
            <a:pPr marL="577850" marR="5080" indent="-565785">
              <a:lnSpc>
                <a:spcPct val="100800"/>
              </a:lnSpc>
              <a:spcBef>
                <a:spcPts val="660"/>
              </a:spcBef>
              <a:buClr>
                <a:srgbClr val="D34816"/>
              </a:buClr>
              <a:buSzPct val="85416"/>
              <a:buFont typeface="Wingdings"/>
              <a:buChar char=""/>
              <a:tabLst>
                <a:tab pos="577850" algn="l"/>
                <a:tab pos="578485" algn="l"/>
              </a:tabLst>
            </a:pPr>
            <a:r>
              <a:rPr sz="2400" spc="-65" dirty="0">
                <a:latin typeface="Times New Roman"/>
                <a:cs typeface="Times New Roman"/>
              </a:rPr>
              <a:t>Whether</a:t>
            </a:r>
            <a:r>
              <a:rPr sz="2400" spc="315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certain</a:t>
            </a:r>
            <a:r>
              <a:rPr sz="2400" spc="33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matters</a:t>
            </a:r>
            <a:r>
              <a:rPr sz="2400" spc="320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are</a:t>
            </a:r>
            <a:r>
              <a:rPr sz="2400" spc="310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so</a:t>
            </a:r>
            <a:r>
              <a:rPr sz="2400" spc="310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important</a:t>
            </a:r>
            <a:r>
              <a:rPr sz="2400" spc="320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that</a:t>
            </a:r>
            <a:r>
              <a:rPr sz="2400" spc="325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they</a:t>
            </a:r>
            <a:r>
              <a:rPr sz="2400" spc="30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affect</a:t>
            </a:r>
            <a:r>
              <a:rPr sz="2400" spc="32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3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true</a:t>
            </a:r>
            <a:r>
              <a:rPr sz="2400" spc="31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and</a:t>
            </a:r>
            <a:r>
              <a:rPr sz="2400" spc="310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fair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presentation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of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affairs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of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the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Times New Roman"/>
                <a:cs typeface="Times New Roman"/>
              </a:rPr>
              <a:t>company?</a:t>
            </a:r>
            <a:endParaRPr sz="2400">
              <a:latin typeface="Times New Roman"/>
              <a:cs typeface="Times New Roman"/>
            </a:endParaRPr>
          </a:p>
          <a:p>
            <a:pPr marL="577850" marR="6985" indent="-565785">
              <a:lnSpc>
                <a:spcPct val="100800"/>
              </a:lnSpc>
              <a:spcBef>
                <a:spcPts val="660"/>
              </a:spcBef>
              <a:buClr>
                <a:srgbClr val="D34816"/>
              </a:buClr>
              <a:buSzPct val="85416"/>
              <a:buFont typeface="Wingdings"/>
              <a:buChar char=""/>
              <a:tabLst>
                <a:tab pos="577850" algn="l"/>
                <a:tab pos="578485" algn="l"/>
              </a:tabLst>
            </a:pPr>
            <a:r>
              <a:rPr sz="2400" spc="-65" dirty="0">
                <a:latin typeface="Times New Roman"/>
                <a:cs typeface="Times New Roman"/>
              </a:rPr>
              <a:t>Whether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matter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relating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to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qualification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is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concerned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with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violation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o</a:t>
            </a:r>
            <a:r>
              <a:rPr sz="2400" spc="-170" dirty="0">
                <a:latin typeface="Times New Roman"/>
                <a:cs typeface="Times New Roman"/>
              </a:rPr>
              <a:t>f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70" dirty="0">
                <a:latin typeface="Times New Roman"/>
                <a:cs typeface="Times New Roman"/>
              </a:rPr>
              <a:t>a</a:t>
            </a:r>
            <a:r>
              <a:rPr sz="2400" spc="-90" dirty="0">
                <a:latin typeface="Times New Roman"/>
                <a:cs typeface="Times New Roman"/>
              </a:rPr>
              <a:t>n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i</a:t>
            </a:r>
            <a:r>
              <a:rPr sz="2400" spc="-125" dirty="0">
                <a:latin typeface="Times New Roman"/>
                <a:cs typeface="Times New Roman"/>
              </a:rPr>
              <a:t>m</a:t>
            </a:r>
            <a:r>
              <a:rPr sz="2400" spc="-90" dirty="0">
                <a:latin typeface="Times New Roman"/>
                <a:cs typeface="Times New Roman"/>
              </a:rPr>
              <a:t>po</a:t>
            </a:r>
            <a:r>
              <a:rPr sz="2400" spc="120" dirty="0">
                <a:latin typeface="Times New Roman"/>
                <a:cs typeface="Times New Roman"/>
              </a:rPr>
              <a:t>r</a:t>
            </a:r>
            <a:r>
              <a:rPr sz="2400" spc="35" dirty="0">
                <a:latin typeface="Times New Roman"/>
                <a:cs typeface="Times New Roman"/>
              </a:rPr>
              <a:t>t</a:t>
            </a:r>
            <a:r>
              <a:rPr sz="2400" spc="-170" dirty="0">
                <a:latin typeface="Times New Roman"/>
                <a:cs typeface="Times New Roman"/>
              </a:rPr>
              <a:t>a</a:t>
            </a:r>
            <a:r>
              <a:rPr sz="2400" spc="-90" dirty="0">
                <a:latin typeface="Times New Roman"/>
                <a:cs typeface="Times New Roman"/>
              </a:rPr>
              <a:t>n</a:t>
            </a:r>
            <a:r>
              <a:rPr sz="2400" spc="40" dirty="0">
                <a:latin typeface="Times New Roman"/>
                <a:cs typeface="Times New Roman"/>
              </a:rPr>
              <a:t>t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p</a:t>
            </a:r>
            <a:r>
              <a:rPr sz="2400" dirty="0">
                <a:latin typeface="Times New Roman"/>
                <a:cs typeface="Times New Roman"/>
              </a:rPr>
              <a:t>r</a:t>
            </a:r>
            <a:r>
              <a:rPr sz="2400" spc="-160" dirty="0">
                <a:latin typeface="Times New Roman"/>
                <a:cs typeface="Times New Roman"/>
              </a:rPr>
              <a:t>o</a:t>
            </a:r>
            <a:r>
              <a:rPr sz="2400" spc="-185" dirty="0">
                <a:latin typeface="Times New Roman"/>
                <a:cs typeface="Times New Roman"/>
              </a:rPr>
              <a:t>v</a:t>
            </a:r>
            <a:r>
              <a:rPr sz="2400" spc="-114" dirty="0">
                <a:latin typeface="Times New Roman"/>
                <a:cs typeface="Times New Roman"/>
              </a:rPr>
              <a:t>i</a:t>
            </a:r>
            <a:r>
              <a:rPr sz="2400" spc="-190" dirty="0">
                <a:latin typeface="Times New Roman"/>
                <a:cs typeface="Times New Roman"/>
              </a:rPr>
              <a:t>s</a:t>
            </a:r>
            <a:r>
              <a:rPr sz="2400" spc="-114" dirty="0">
                <a:latin typeface="Times New Roman"/>
                <a:cs typeface="Times New Roman"/>
              </a:rPr>
              <a:t>i</a:t>
            </a:r>
            <a:r>
              <a:rPr sz="2400" spc="-90" dirty="0">
                <a:latin typeface="Times New Roman"/>
                <a:cs typeface="Times New Roman"/>
              </a:rPr>
              <a:t>on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o</a:t>
            </a:r>
            <a:r>
              <a:rPr sz="2400" spc="-170" dirty="0">
                <a:latin typeface="Times New Roman"/>
                <a:cs typeface="Times New Roman"/>
              </a:rPr>
              <a:t>f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Times New Roman"/>
                <a:cs typeface="Times New Roman"/>
              </a:rPr>
              <a:t>t</a:t>
            </a:r>
            <a:r>
              <a:rPr sz="2400" spc="-160" dirty="0">
                <a:latin typeface="Times New Roman"/>
                <a:cs typeface="Times New Roman"/>
              </a:rPr>
              <a:t>h</a:t>
            </a:r>
            <a:r>
              <a:rPr sz="2400" spc="-85" dirty="0">
                <a:latin typeface="Times New Roman"/>
                <a:cs typeface="Times New Roman"/>
              </a:rPr>
              <a:t>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C</a:t>
            </a:r>
            <a:r>
              <a:rPr sz="2400" spc="-90" dirty="0">
                <a:latin typeface="Times New Roman"/>
                <a:cs typeface="Times New Roman"/>
              </a:rPr>
              <a:t>o</a:t>
            </a:r>
            <a:r>
              <a:rPr sz="2400" spc="-125" dirty="0">
                <a:latin typeface="Times New Roman"/>
                <a:cs typeface="Times New Roman"/>
              </a:rPr>
              <a:t>m</a:t>
            </a:r>
            <a:r>
              <a:rPr sz="2400" spc="-90" dirty="0">
                <a:latin typeface="Times New Roman"/>
                <a:cs typeface="Times New Roman"/>
              </a:rPr>
              <a:t>p</a:t>
            </a:r>
            <a:r>
              <a:rPr sz="2400" spc="-195" dirty="0">
                <a:latin typeface="Times New Roman"/>
                <a:cs typeface="Times New Roman"/>
              </a:rPr>
              <a:t>a</a:t>
            </a:r>
            <a:r>
              <a:rPr sz="2400" spc="-90" dirty="0">
                <a:latin typeface="Times New Roman"/>
                <a:cs typeface="Times New Roman"/>
              </a:rPr>
              <a:t>n</a:t>
            </a:r>
            <a:r>
              <a:rPr sz="2400" spc="-114" dirty="0">
                <a:latin typeface="Times New Roman"/>
                <a:cs typeface="Times New Roman"/>
              </a:rPr>
              <a:t>i</a:t>
            </a:r>
            <a:r>
              <a:rPr sz="2400" spc="-75" dirty="0">
                <a:latin typeface="Times New Roman"/>
                <a:cs typeface="Times New Roman"/>
              </a:rPr>
              <a:t>e</a:t>
            </a:r>
            <a:r>
              <a:rPr sz="2400" spc="-180" dirty="0">
                <a:latin typeface="Times New Roman"/>
                <a:cs typeface="Times New Roman"/>
              </a:rPr>
              <a:t>s</a:t>
            </a:r>
            <a:r>
              <a:rPr sz="2400" spc="-270" dirty="0">
                <a:latin typeface="Times New Roman"/>
                <a:cs typeface="Times New Roman"/>
              </a:rPr>
              <a:t> </a:t>
            </a:r>
            <a:r>
              <a:rPr sz="2400" spc="-285" dirty="0">
                <a:latin typeface="Times New Roman"/>
                <a:cs typeface="Times New Roman"/>
              </a:rPr>
              <a:t>A</a:t>
            </a:r>
            <a:r>
              <a:rPr sz="2400" spc="-150" dirty="0">
                <a:latin typeface="Times New Roman"/>
                <a:cs typeface="Times New Roman"/>
              </a:rPr>
              <a:t>c</a:t>
            </a:r>
            <a:r>
              <a:rPr sz="2400" spc="35" dirty="0">
                <a:latin typeface="Times New Roman"/>
                <a:cs typeface="Times New Roman"/>
              </a:rPr>
              <a:t>t</a:t>
            </a:r>
            <a:r>
              <a:rPr sz="2400" spc="105" dirty="0">
                <a:latin typeface="Times New Roman"/>
                <a:cs typeface="Times New Roman"/>
              </a:rPr>
              <a:t>,</a:t>
            </a:r>
            <a:r>
              <a:rPr sz="2400" spc="-17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19</a:t>
            </a:r>
            <a:r>
              <a:rPr sz="2400" spc="-65" dirty="0">
                <a:latin typeface="Times New Roman"/>
                <a:cs typeface="Times New Roman"/>
              </a:rPr>
              <a:t>5</a:t>
            </a:r>
            <a:r>
              <a:rPr sz="2400" spc="-90" dirty="0">
                <a:latin typeface="Times New Roman"/>
                <a:cs typeface="Times New Roman"/>
              </a:rPr>
              <a:t>6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304019" y="6903720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251460" y="502920"/>
                </a:moveTo>
                <a:lnTo>
                  <a:pt x="206310" y="498912"/>
                </a:lnTo>
                <a:lnTo>
                  <a:pt x="163795" y="487341"/>
                </a:lnTo>
                <a:lnTo>
                  <a:pt x="124629" y="468884"/>
                </a:lnTo>
                <a:lnTo>
                  <a:pt x="89527" y="444217"/>
                </a:lnTo>
                <a:lnTo>
                  <a:pt x="59203" y="414020"/>
                </a:lnTo>
                <a:lnTo>
                  <a:pt x="34374" y="378968"/>
                </a:lnTo>
                <a:lnTo>
                  <a:pt x="15754" y="339739"/>
                </a:lnTo>
                <a:lnTo>
                  <a:pt x="4057" y="297010"/>
                </a:lnTo>
                <a:lnTo>
                  <a:pt x="0" y="251460"/>
                </a:lnTo>
                <a:lnTo>
                  <a:pt x="4057" y="206310"/>
                </a:lnTo>
                <a:lnTo>
                  <a:pt x="15754" y="163795"/>
                </a:lnTo>
                <a:lnTo>
                  <a:pt x="34374" y="124629"/>
                </a:lnTo>
                <a:lnTo>
                  <a:pt x="59203" y="89527"/>
                </a:lnTo>
                <a:lnTo>
                  <a:pt x="89527" y="59203"/>
                </a:lnTo>
                <a:lnTo>
                  <a:pt x="124629" y="34374"/>
                </a:lnTo>
                <a:lnTo>
                  <a:pt x="163795" y="15754"/>
                </a:lnTo>
                <a:lnTo>
                  <a:pt x="206310" y="4057"/>
                </a:lnTo>
                <a:lnTo>
                  <a:pt x="251460" y="0"/>
                </a:lnTo>
                <a:lnTo>
                  <a:pt x="297010" y="4057"/>
                </a:lnTo>
                <a:lnTo>
                  <a:pt x="339739" y="15754"/>
                </a:lnTo>
                <a:lnTo>
                  <a:pt x="378968" y="34374"/>
                </a:lnTo>
                <a:lnTo>
                  <a:pt x="414020" y="59203"/>
                </a:lnTo>
                <a:lnTo>
                  <a:pt x="444217" y="89527"/>
                </a:lnTo>
                <a:lnTo>
                  <a:pt x="468884" y="124629"/>
                </a:lnTo>
                <a:lnTo>
                  <a:pt x="487341" y="163795"/>
                </a:lnTo>
                <a:lnTo>
                  <a:pt x="498912" y="206310"/>
                </a:lnTo>
                <a:lnTo>
                  <a:pt x="502920" y="251460"/>
                </a:lnTo>
                <a:lnTo>
                  <a:pt x="498912" y="297010"/>
                </a:lnTo>
                <a:lnTo>
                  <a:pt x="487341" y="339739"/>
                </a:lnTo>
                <a:lnTo>
                  <a:pt x="468884" y="378968"/>
                </a:lnTo>
                <a:lnTo>
                  <a:pt x="444217" y="414020"/>
                </a:lnTo>
                <a:lnTo>
                  <a:pt x="414020" y="444217"/>
                </a:lnTo>
                <a:lnTo>
                  <a:pt x="378968" y="468884"/>
                </a:lnTo>
                <a:lnTo>
                  <a:pt x="339739" y="487341"/>
                </a:lnTo>
                <a:lnTo>
                  <a:pt x="297010" y="498912"/>
                </a:lnTo>
                <a:lnTo>
                  <a:pt x="251460" y="502920"/>
                </a:lnTo>
                <a:close/>
              </a:path>
            </a:pathLst>
          </a:custGeom>
          <a:solidFill>
            <a:srgbClr val="D348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spc="-70" dirty="0"/>
              <a:t>P</a:t>
            </a:r>
            <a:r>
              <a:rPr spc="15" dirty="0"/>
              <a:t>r</a:t>
            </a:r>
            <a:r>
              <a:rPr spc="-55" dirty="0"/>
              <a:t>e</a:t>
            </a:r>
            <a:r>
              <a:rPr spc="-110" dirty="0"/>
              <a:t>s</a:t>
            </a:r>
            <a:r>
              <a:rPr spc="-40" dirty="0"/>
              <a:t>e</a:t>
            </a:r>
            <a:r>
              <a:rPr spc="-50" dirty="0"/>
              <a:t>n</a:t>
            </a:r>
            <a:r>
              <a:rPr spc="25" dirty="0"/>
              <a:t>t</a:t>
            </a:r>
            <a:r>
              <a:rPr spc="-114" dirty="0"/>
              <a:t>a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on</a:t>
            </a:r>
            <a:r>
              <a:rPr spc="-35" dirty="0"/>
              <a:t> </a:t>
            </a:r>
            <a:r>
              <a:rPr spc="-50" dirty="0"/>
              <a:t>on</a:t>
            </a:r>
            <a:r>
              <a:rPr spc="-160" dirty="0"/>
              <a:t> </a:t>
            </a:r>
            <a:r>
              <a:rPr spc="-229" dirty="0"/>
              <a:t>A</a:t>
            </a:r>
            <a:r>
              <a:rPr spc="-50" dirty="0"/>
              <a:t>ud</a:t>
            </a:r>
            <a:r>
              <a:rPr spc="-65" dirty="0"/>
              <a:t>i</a:t>
            </a:r>
            <a:r>
              <a:rPr spc="25" dirty="0"/>
              <a:t>t</a:t>
            </a:r>
            <a:r>
              <a:rPr spc="-65" dirty="0"/>
              <a:t>i</a:t>
            </a:r>
            <a:r>
              <a:rPr spc="-50" dirty="0"/>
              <a:t>n</a:t>
            </a:r>
            <a:r>
              <a:rPr spc="-110" dirty="0"/>
              <a:t>g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20" dirty="0"/>
              <a:t>53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93438" y="3504818"/>
            <a:ext cx="3878961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400" dirty="0" smtClean="0"/>
              <a:t>THANK YOU</a:t>
            </a:r>
            <a:endParaRPr sz="4400"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20" dirty="0"/>
              <a:t>54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5191" y="487071"/>
            <a:ext cx="851090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heavy" spc="-229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Features/Characteristics</a:t>
            </a:r>
            <a:r>
              <a:rPr sz="4400" u="heavy" spc="-17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25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of</a:t>
            </a:r>
            <a:r>
              <a:rPr sz="4400" u="heavy" spc="-15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35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Auditing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06947" y="1241538"/>
            <a:ext cx="8829040" cy="519620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314325" marR="16510" indent="-302260">
              <a:lnSpc>
                <a:spcPts val="3100"/>
              </a:lnSpc>
              <a:spcBef>
                <a:spcPts val="475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85" dirty="0">
                <a:latin typeface="Times New Roman"/>
                <a:cs typeface="Times New Roman"/>
              </a:rPr>
              <a:t>It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80" dirty="0">
                <a:latin typeface="Times New Roman"/>
                <a:cs typeface="Times New Roman"/>
              </a:rPr>
              <a:t>is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the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systematic</a:t>
            </a:r>
            <a:r>
              <a:rPr sz="2850" spc="-1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and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scientific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examination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the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accounts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75" dirty="0">
                <a:latin typeface="Times New Roman"/>
                <a:cs typeface="Times New Roman"/>
              </a:rPr>
              <a:t>of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225" dirty="0">
                <a:latin typeface="Times New Roman"/>
                <a:cs typeface="Times New Roman"/>
              </a:rPr>
              <a:t>a </a:t>
            </a:r>
            <a:r>
              <a:rPr sz="2850" spc="-69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business.</a:t>
            </a:r>
            <a:endParaRPr sz="2850">
              <a:latin typeface="Times New Roman"/>
              <a:cs typeface="Times New Roman"/>
            </a:endParaRPr>
          </a:p>
          <a:p>
            <a:pPr marL="314325" marR="401320" indent="-302260">
              <a:lnSpc>
                <a:spcPts val="3080"/>
              </a:lnSpc>
              <a:spcBef>
                <a:spcPts val="655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85" dirty="0">
                <a:latin typeface="Times New Roman"/>
                <a:cs typeface="Times New Roman"/>
              </a:rPr>
              <a:t>It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80" dirty="0">
                <a:latin typeface="Times New Roman"/>
                <a:cs typeface="Times New Roman"/>
              </a:rPr>
              <a:t>is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80" dirty="0">
                <a:latin typeface="Times New Roman"/>
                <a:cs typeface="Times New Roman"/>
              </a:rPr>
              <a:t>an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05" dirty="0">
                <a:latin typeface="Times New Roman"/>
                <a:cs typeface="Times New Roman"/>
              </a:rPr>
              <a:t>intelligent</a:t>
            </a:r>
            <a:r>
              <a:rPr sz="2850" spc="-3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and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critical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examination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75" dirty="0">
                <a:latin typeface="Times New Roman"/>
                <a:cs typeface="Times New Roman"/>
              </a:rPr>
              <a:t>of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accounts</a:t>
            </a:r>
            <a:r>
              <a:rPr sz="2850" spc="-9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225" dirty="0">
                <a:latin typeface="Times New Roman"/>
                <a:cs typeface="Times New Roman"/>
              </a:rPr>
              <a:t>a </a:t>
            </a:r>
            <a:r>
              <a:rPr sz="2850" spc="-70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business.</a:t>
            </a:r>
            <a:endParaRPr sz="2850">
              <a:latin typeface="Times New Roman"/>
              <a:cs typeface="Times New Roman"/>
            </a:endParaRPr>
          </a:p>
          <a:p>
            <a:pPr marL="314325" marR="117475" indent="-302260">
              <a:lnSpc>
                <a:spcPts val="3080"/>
              </a:lnSpc>
              <a:spcBef>
                <a:spcPts val="680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21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d</a:t>
            </a:r>
            <a:r>
              <a:rPr sz="2850" spc="-114" dirty="0">
                <a:latin typeface="Times New Roman"/>
                <a:cs typeface="Times New Roman"/>
              </a:rPr>
              <a:t>on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204" dirty="0">
                <a:latin typeface="Times New Roman"/>
                <a:cs typeface="Times New Roman"/>
              </a:rPr>
              <a:t>b</a:t>
            </a:r>
            <a:r>
              <a:rPr sz="2850" spc="-235" dirty="0">
                <a:latin typeface="Times New Roman"/>
                <a:cs typeface="Times New Roman"/>
              </a:rPr>
              <a:t>y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nd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14" dirty="0">
                <a:latin typeface="Times New Roman"/>
                <a:cs typeface="Times New Roman"/>
              </a:rPr>
              <a:t>p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-114" dirty="0">
                <a:latin typeface="Times New Roman"/>
                <a:cs typeface="Times New Roman"/>
              </a:rPr>
              <a:t>nd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p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100" dirty="0">
                <a:latin typeface="Times New Roman"/>
                <a:cs typeface="Times New Roman"/>
              </a:rPr>
              <a:t>r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30" dirty="0">
                <a:latin typeface="Times New Roman"/>
                <a:cs typeface="Times New Roman"/>
              </a:rPr>
              <a:t>r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b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75" dirty="0">
                <a:latin typeface="Times New Roman"/>
                <a:cs typeface="Times New Roman"/>
              </a:rPr>
              <a:t>d</a:t>
            </a:r>
            <a:r>
              <a:rPr sz="2850" spc="-235" dirty="0">
                <a:latin typeface="Times New Roman"/>
                <a:cs typeface="Times New Roman"/>
              </a:rPr>
              <a:t>y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p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75" dirty="0">
                <a:latin typeface="Times New Roman"/>
                <a:cs typeface="Times New Roman"/>
              </a:rPr>
              <a:t>r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114" dirty="0">
                <a:latin typeface="Times New Roman"/>
                <a:cs typeface="Times New Roman"/>
              </a:rPr>
              <a:t>on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75" dirty="0">
                <a:latin typeface="Times New Roman"/>
                <a:cs typeface="Times New Roman"/>
              </a:rPr>
              <a:t>q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l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80" dirty="0">
                <a:latin typeface="Times New Roman"/>
                <a:cs typeface="Times New Roman"/>
              </a:rPr>
              <a:t>d  </a:t>
            </a:r>
            <a:r>
              <a:rPr sz="2850" spc="-95" dirty="0">
                <a:latin typeface="Times New Roman"/>
                <a:cs typeface="Times New Roman"/>
              </a:rPr>
              <a:t>for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the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job.</a:t>
            </a:r>
            <a:endParaRPr sz="2850">
              <a:latin typeface="Times New Roman"/>
              <a:cs typeface="Times New Roman"/>
            </a:endParaRPr>
          </a:p>
          <a:p>
            <a:pPr marL="314325" marR="55244" indent="-302260">
              <a:lnSpc>
                <a:spcPts val="3080"/>
              </a:lnSpc>
              <a:spcBef>
                <a:spcPts val="680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21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225" dirty="0">
                <a:latin typeface="Times New Roman"/>
                <a:cs typeface="Times New Roman"/>
              </a:rPr>
              <a:t>a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315" dirty="0">
                <a:latin typeface="Times New Roman"/>
                <a:cs typeface="Times New Roman"/>
              </a:rPr>
              <a:t>v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100" dirty="0">
                <a:latin typeface="Times New Roman"/>
                <a:cs typeface="Times New Roman"/>
              </a:rPr>
              <a:t>r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270" dirty="0">
                <a:latin typeface="Times New Roman"/>
                <a:cs typeface="Times New Roman"/>
              </a:rPr>
              <a:t>a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-140" dirty="0">
                <a:latin typeface="Times New Roman"/>
                <a:cs typeface="Times New Roman"/>
              </a:rPr>
              <a:t>l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200" dirty="0">
                <a:latin typeface="Times New Roman"/>
                <a:cs typeface="Times New Roman"/>
              </a:rPr>
              <a:t>o</a:t>
            </a:r>
            <a:r>
              <a:rPr sz="2850" spc="-150" dirty="0">
                <a:latin typeface="Times New Roman"/>
                <a:cs typeface="Times New Roman"/>
              </a:rPr>
              <a:t>w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229" dirty="0">
                <a:latin typeface="Times New Roman"/>
                <a:cs typeface="Times New Roman"/>
              </a:rPr>
              <a:t>b</a:t>
            </a:r>
            <a:r>
              <a:rPr sz="2850" spc="-235" dirty="0">
                <a:latin typeface="Times New Roman"/>
                <a:cs typeface="Times New Roman"/>
              </a:rPr>
              <a:t>y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p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315" dirty="0">
                <a:latin typeface="Times New Roman"/>
                <a:cs typeface="Times New Roman"/>
              </a:rPr>
              <a:t>L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265" dirty="0">
                <a:latin typeface="Times New Roman"/>
                <a:cs typeface="Times New Roman"/>
              </a:rPr>
              <a:t> </a:t>
            </a:r>
            <a:r>
              <a:rPr sz="2850" spc="-380" dirty="0">
                <a:latin typeface="Times New Roman"/>
                <a:cs typeface="Times New Roman"/>
              </a:rPr>
              <a:t>A</a:t>
            </a:r>
            <a:r>
              <a:rPr sz="2850" spc="-160" dirty="0">
                <a:latin typeface="Times New Roman"/>
                <a:cs typeface="Times New Roman"/>
              </a:rPr>
              <a:t>cc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114" dirty="0">
                <a:latin typeface="Times New Roman"/>
                <a:cs typeface="Times New Roman"/>
              </a:rPr>
              <a:t>un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80" dirty="0">
                <a:latin typeface="Times New Roman"/>
                <a:cs typeface="Times New Roman"/>
              </a:rPr>
              <a:t>d 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70" dirty="0">
                <a:latin typeface="Times New Roman"/>
                <a:cs typeface="Times New Roman"/>
              </a:rPr>
              <a:t>a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210" dirty="0">
                <a:latin typeface="Times New Roman"/>
                <a:cs typeface="Times New Roman"/>
              </a:rPr>
              <a:t>ff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75" dirty="0">
                <a:latin typeface="Times New Roman"/>
                <a:cs typeface="Times New Roman"/>
              </a:rPr>
              <a:t>r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200" dirty="0">
                <a:latin typeface="Times New Roman"/>
                <a:cs typeface="Times New Roman"/>
              </a:rPr>
              <a:t>o</a:t>
            </a:r>
            <a:r>
              <a:rPr sz="2850" spc="-150" dirty="0">
                <a:latin typeface="Times New Roman"/>
                <a:cs typeface="Times New Roman"/>
              </a:rPr>
              <a:t>w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204" dirty="0">
                <a:latin typeface="Times New Roman"/>
                <a:cs typeface="Times New Roman"/>
              </a:rPr>
              <a:t>b</a:t>
            </a:r>
            <a:r>
              <a:rPr sz="2850" spc="-235" dirty="0">
                <a:latin typeface="Times New Roman"/>
                <a:cs typeface="Times New Roman"/>
              </a:rPr>
              <a:t>y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445" dirty="0">
                <a:latin typeface="Times New Roman"/>
                <a:cs typeface="Times New Roman"/>
              </a:rPr>
              <a:t>B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l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390" dirty="0">
                <a:latin typeface="Times New Roman"/>
                <a:cs typeface="Times New Roman"/>
              </a:rPr>
              <a:t>S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314325" marR="551815" indent="-302260">
              <a:lnSpc>
                <a:spcPts val="3100"/>
              </a:lnSpc>
              <a:spcBef>
                <a:spcPts val="650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85" dirty="0">
                <a:latin typeface="Times New Roman"/>
                <a:cs typeface="Times New Roman"/>
              </a:rPr>
              <a:t>It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80" dirty="0">
                <a:latin typeface="Times New Roman"/>
                <a:cs typeface="Times New Roman"/>
              </a:rPr>
              <a:t>is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225" dirty="0">
                <a:latin typeface="Times New Roman"/>
                <a:cs typeface="Times New Roman"/>
              </a:rPr>
              <a:t>a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critical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review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75" dirty="0">
                <a:latin typeface="Times New Roman"/>
                <a:cs typeface="Times New Roman"/>
              </a:rPr>
              <a:t>of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the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55" dirty="0">
                <a:latin typeface="Times New Roman"/>
                <a:cs typeface="Times New Roman"/>
              </a:rPr>
              <a:t>system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accounting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and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internal </a:t>
            </a:r>
            <a:r>
              <a:rPr sz="2850" spc="-695" dirty="0">
                <a:latin typeface="Times New Roman"/>
                <a:cs typeface="Times New Roman"/>
              </a:rPr>
              <a:t> </a:t>
            </a:r>
            <a:r>
              <a:rPr sz="2850" spc="-60" dirty="0">
                <a:latin typeface="Times New Roman"/>
                <a:cs typeface="Times New Roman"/>
              </a:rPr>
              <a:t>control.</a:t>
            </a:r>
            <a:endParaRPr sz="2850">
              <a:latin typeface="Times New Roman"/>
              <a:cs typeface="Times New Roman"/>
            </a:endParaRPr>
          </a:p>
          <a:p>
            <a:pPr marL="314325" marR="5080" indent="-302260">
              <a:lnSpc>
                <a:spcPts val="3100"/>
              </a:lnSpc>
              <a:spcBef>
                <a:spcPts val="645"/>
              </a:spcBef>
              <a:buClr>
                <a:srgbClr val="D34816"/>
              </a:buClr>
              <a:buSzPct val="84210"/>
              <a:buChar char="●"/>
              <a:tabLst>
                <a:tab pos="314325" algn="l"/>
                <a:tab pos="314960" algn="l"/>
              </a:tabLst>
            </a:pPr>
            <a:r>
              <a:rPr sz="2850" spc="-85" dirty="0">
                <a:latin typeface="Times New Roman"/>
                <a:cs typeface="Times New Roman"/>
              </a:rPr>
              <a:t>It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80" dirty="0">
                <a:latin typeface="Times New Roman"/>
                <a:cs typeface="Times New Roman"/>
              </a:rPr>
              <a:t>is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20" dirty="0">
                <a:latin typeface="Times New Roman"/>
                <a:cs typeface="Times New Roman"/>
              </a:rPr>
              <a:t>done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with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the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help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05" dirty="0">
                <a:latin typeface="Times New Roman"/>
                <a:cs typeface="Times New Roman"/>
              </a:rPr>
              <a:t>vouchers,</a:t>
            </a:r>
            <a:r>
              <a:rPr sz="2850" spc="-175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documents,</a:t>
            </a:r>
            <a:r>
              <a:rPr sz="2850" spc="-180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information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and </a:t>
            </a:r>
            <a:r>
              <a:rPr sz="2850" spc="-695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explanations</a:t>
            </a:r>
            <a:r>
              <a:rPr sz="2850" spc="-95" dirty="0">
                <a:latin typeface="Times New Roman"/>
                <a:cs typeface="Times New Roman"/>
              </a:rPr>
              <a:t> </a:t>
            </a:r>
            <a:r>
              <a:rPr sz="2850" spc="-125" dirty="0">
                <a:latin typeface="Times New Roman"/>
                <a:cs typeface="Times New Roman"/>
              </a:rPr>
              <a:t>received</a:t>
            </a:r>
            <a:r>
              <a:rPr sz="2850" spc="-110" dirty="0">
                <a:latin typeface="Times New Roman"/>
                <a:cs typeface="Times New Roman"/>
              </a:rPr>
              <a:t> </a:t>
            </a:r>
            <a:r>
              <a:rPr sz="2850" spc="-120" dirty="0">
                <a:latin typeface="Times New Roman"/>
                <a:cs typeface="Times New Roman"/>
              </a:rPr>
              <a:t>from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the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90" dirty="0">
                <a:latin typeface="Times New Roman"/>
                <a:cs typeface="Times New Roman"/>
              </a:rPr>
              <a:t>authorities.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404627" y="7035311"/>
            <a:ext cx="330835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937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6</a:t>
            </a:fld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5214" y="304326"/>
            <a:ext cx="865632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295" dirty="0"/>
              <a:t>Book-Keeping,</a:t>
            </a:r>
            <a:r>
              <a:rPr spc="-150" dirty="0"/>
              <a:t> </a:t>
            </a:r>
            <a:r>
              <a:rPr spc="-340" dirty="0"/>
              <a:t>Accountancy</a:t>
            </a:r>
            <a:r>
              <a:rPr spc="-170" dirty="0"/>
              <a:t> </a:t>
            </a:r>
            <a:r>
              <a:rPr spc="-210" dirty="0"/>
              <a:t>and</a:t>
            </a:r>
            <a:r>
              <a:rPr spc="-145" dirty="0"/>
              <a:t> </a:t>
            </a:r>
            <a:r>
              <a:rPr spc="-320" dirty="0"/>
              <a:t>Auditing</a:t>
            </a:r>
          </a:p>
        </p:txBody>
      </p:sp>
      <p:sp>
        <p:nvSpPr>
          <p:cNvPr id="3" name="object 3"/>
          <p:cNvSpPr/>
          <p:nvPr/>
        </p:nvSpPr>
        <p:spPr>
          <a:xfrm>
            <a:off x="629412" y="858012"/>
            <a:ext cx="8632190" cy="24765"/>
          </a:xfrm>
          <a:custGeom>
            <a:avLst/>
            <a:gdLst/>
            <a:ahLst/>
            <a:cxnLst/>
            <a:rect l="l" t="t" r="r" b="b"/>
            <a:pathLst>
              <a:path w="8632190" h="24765">
                <a:moveTo>
                  <a:pt x="8631936" y="24383"/>
                </a:moveTo>
                <a:lnTo>
                  <a:pt x="0" y="24383"/>
                </a:lnTo>
                <a:lnTo>
                  <a:pt x="0" y="0"/>
                </a:lnTo>
                <a:lnTo>
                  <a:pt x="8631936" y="0"/>
                </a:lnTo>
                <a:lnTo>
                  <a:pt x="8631936" y="24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463987" y="2006676"/>
            <a:ext cx="2087880" cy="4279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650" b="1" dirty="0">
                <a:latin typeface="Times New Roman"/>
                <a:cs typeface="Times New Roman"/>
              </a:rPr>
              <a:t>Book-Keeping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3156" y="855400"/>
            <a:ext cx="5841365" cy="31438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989580">
              <a:lnSpc>
                <a:spcPct val="119600"/>
              </a:lnSpc>
              <a:spcBef>
                <a:spcPts val="100"/>
              </a:spcBef>
            </a:pPr>
            <a:r>
              <a:rPr sz="2850" spc="-114" dirty="0">
                <a:latin typeface="Times New Roman"/>
                <a:cs typeface="Times New Roman"/>
              </a:rPr>
              <a:t>1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r>
              <a:rPr sz="2850" spc="-204" dirty="0">
                <a:latin typeface="Times New Roman"/>
                <a:cs typeface="Times New Roman"/>
              </a:rPr>
              <a:t> </a:t>
            </a:r>
            <a:r>
              <a:rPr sz="2850" spc="-229" dirty="0">
                <a:latin typeface="Times New Roman"/>
                <a:cs typeface="Times New Roman"/>
              </a:rPr>
              <a:t>J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130" dirty="0">
                <a:latin typeface="Times New Roman"/>
                <a:cs typeface="Times New Roman"/>
              </a:rPr>
              <a:t>r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l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15" dirty="0">
                <a:latin typeface="Times New Roman"/>
                <a:cs typeface="Times New Roman"/>
              </a:rPr>
              <a:t>z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160" dirty="0">
                <a:latin typeface="Times New Roman"/>
                <a:cs typeface="Times New Roman"/>
              </a:rPr>
              <a:t>g  </a:t>
            </a:r>
            <a:r>
              <a:rPr sz="2850" spc="-114" dirty="0">
                <a:latin typeface="Times New Roman"/>
                <a:cs typeface="Times New Roman"/>
              </a:rPr>
              <a:t>2</a:t>
            </a:r>
            <a:r>
              <a:rPr sz="2850" spc="110" dirty="0">
                <a:latin typeface="Times New Roman"/>
                <a:cs typeface="Times New Roman"/>
              </a:rPr>
              <a:t>.</a:t>
            </a:r>
            <a:r>
              <a:rPr sz="2850" spc="-275" dirty="0">
                <a:latin typeface="Times New Roman"/>
                <a:cs typeface="Times New Roman"/>
              </a:rPr>
              <a:t>P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10" dirty="0">
                <a:latin typeface="Times New Roman"/>
                <a:cs typeface="Times New Roman"/>
              </a:rPr>
              <a:t>i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235" dirty="0">
                <a:latin typeface="Times New Roman"/>
                <a:cs typeface="Times New Roman"/>
              </a:rPr>
              <a:t>g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i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20" dirty="0">
                <a:latin typeface="Times New Roman"/>
                <a:cs typeface="Times New Roman"/>
              </a:rPr>
              <a:t>o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315" dirty="0">
                <a:latin typeface="Times New Roman"/>
                <a:cs typeface="Times New Roman"/>
              </a:rPr>
              <a:t>L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45" dirty="0">
                <a:latin typeface="Times New Roman"/>
                <a:cs typeface="Times New Roman"/>
              </a:rPr>
              <a:t>d</a:t>
            </a:r>
            <a:r>
              <a:rPr sz="2850" spc="-229" dirty="0">
                <a:latin typeface="Times New Roman"/>
                <a:cs typeface="Times New Roman"/>
              </a:rPr>
              <a:t>g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30" dirty="0">
                <a:latin typeface="Times New Roman"/>
                <a:cs typeface="Times New Roman"/>
              </a:rPr>
              <a:t>r</a:t>
            </a:r>
            <a:endParaRPr sz="2850">
              <a:latin typeface="Times New Roman"/>
              <a:cs typeface="Times New Roman"/>
            </a:endParaRPr>
          </a:p>
          <a:p>
            <a:pPr marL="12700" marR="5080">
              <a:lnSpc>
                <a:spcPct val="119600"/>
              </a:lnSpc>
            </a:pPr>
            <a:r>
              <a:rPr sz="2850" spc="-114" dirty="0">
                <a:latin typeface="Times New Roman"/>
                <a:cs typeface="Times New Roman"/>
              </a:rPr>
              <a:t>3</a:t>
            </a:r>
            <a:r>
              <a:rPr sz="2850" spc="110" dirty="0">
                <a:latin typeface="Times New Roman"/>
                <a:cs typeface="Times New Roman"/>
              </a:rPr>
              <a:t>.</a:t>
            </a:r>
            <a:r>
              <a:rPr sz="2850" spc="-515" dirty="0">
                <a:latin typeface="Times New Roman"/>
                <a:cs typeface="Times New Roman"/>
              </a:rPr>
              <a:t>T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l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235" dirty="0">
                <a:latin typeface="Times New Roman"/>
                <a:cs typeface="Times New Roman"/>
              </a:rPr>
              <a:t>g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d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185" dirty="0">
                <a:latin typeface="Times New Roman"/>
                <a:cs typeface="Times New Roman"/>
              </a:rPr>
              <a:t>f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60" dirty="0">
                <a:latin typeface="Times New Roman"/>
                <a:cs typeface="Times New Roman"/>
              </a:rPr>
              <a:t>cc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114" dirty="0">
                <a:latin typeface="Times New Roman"/>
                <a:cs typeface="Times New Roman"/>
              </a:rPr>
              <a:t>un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l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14" dirty="0">
                <a:latin typeface="Times New Roman"/>
                <a:cs typeface="Times New Roman"/>
              </a:rPr>
              <a:t>d</a:t>
            </a:r>
            <a:r>
              <a:rPr sz="2850" spc="-229" dirty="0">
                <a:latin typeface="Times New Roman"/>
                <a:cs typeface="Times New Roman"/>
              </a:rPr>
              <a:t>g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25" dirty="0">
                <a:latin typeface="Times New Roman"/>
                <a:cs typeface="Times New Roman"/>
              </a:rPr>
              <a:t>r  </a:t>
            </a:r>
            <a:r>
              <a:rPr sz="2850" spc="-165" dirty="0">
                <a:latin typeface="Times New Roman"/>
                <a:cs typeface="Times New Roman"/>
              </a:rPr>
              <a:t>4.Balancing</a:t>
            </a:r>
            <a:endParaRPr sz="2850">
              <a:latin typeface="Times New Roman"/>
              <a:cs typeface="Times New Roman"/>
            </a:endParaRPr>
          </a:p>
          <a:p>
            <a:pPr marL="12700" marR="461645">
              <a:lnSpc>
                <a:spcPts val="4090"/>
              </a:lnSpc>
              <a:spcBef>
                <a:spcPts val="105"/>
              </a:spcBef>
            </a:pPr>
            <a:r>
              <a:rPr sz="2850" spc="-125" dirty="0">
                <a:latin typeface="Times New Roman"/>
                <a:cs typeface="Times New Roman"/>
              </a:rPr>
              <a:t>5.Checking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work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Book-keeper </a:t>
            </a:r>
            <a:r>
              <a:rPr sz="2850" spc="-70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6</a:t>
            </a:r>
            <a:r>
              <a:rPr sz="2850" spc="110" dirty="0">
                <a:latin typeface="Times New Roman"/>
                <a:cs typeface="Times New Roman"/>
              </a:rPr>
              <a:t>.</a:t>
            </a:r>
            <a:r>
              <a:rPr sz="2850" spc="-160" dirty="0">
                <a:latin typeface="Times New Roman"/>
                <a:cs typeface="Times New Roman"/>
              </a:rPr>
              <a:t>P</a:t>
            </a:r>
            <a:r>
              <a:rPr sz="2850" spc="-15" dirty="0">
                <a:latin typeface="Times New Roman"/>
                <a:cs typeface="Times New Roman"/>
              </a:rPr>
              <a:t>r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14" dirty="0">
                <a:latin typeface="Times New Roman"/>
                <a:cs typeface="Times New Roman"/>
              </a:rPr>
              <a:t>p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45" dirty="0">
                <a:latin typeface="Times New Roman"/>
                <a:cs typeface="Times New Roman"/>
              </a:rPr>
              <a:t>r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430" dirty="0">
                <a:latin typeface="Times New Roman"/>
                <a:cs typeface="Times New Roman"/>
              </a:rPr>
              <a:t> </a:t>
            </a:r>
            <a:r>
              <a:rPr sz="2850" spc="-315" dirty="0">
                <a:latin typeface="Times New Roman"/>
                <a:cs typeface="Times New Roman"/>
              </a:rPr>
              <a:t>T</a:t>
            </a:r>
            <a:r>
              <a:rPr sz="2850" spc="75" dirty="0">
                <a:latin typeface="Times New Roman"/>
                <a:cs typeface="Times New Roman"/>
              </a:rPr>
              <a:t>r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10" dirty="0">
                <a:latin typeface="Times New Roman"/>
                <a:cs typeface="Times New Roman"/>
              </a:rPr>
              <a:t>l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445" dirty="0">
                <a:latin typeface="Times New Roman"/>
                <a:cs typeface="Times New Roman"/>
              </a:rPr>
              <a:t>B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l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185" dirty="0">
                <a:latin typeface="Times New Roman"/>
                <a:cs typeface="Times New Roman"/>
              </a:rPr>
              <a:t>c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21779" y="1281683"/>
            <a:ext cx="594360" cy="1606550"/>
          </a:xfrm>
          <a:custGeom>
            <a:avLst/>
            <a:gdLst/>
            <a:ahLst/>
            <a:cxnLst/>
            <a:rect l="l" t="t" r="r" b="b"/>
            <a:pathLst>
              <a:path w="594359" h="1606550">
                <a:moveTo>
                  <a:pt x="301752" y="56388"/>
                </a:moveTo>
                <a:lnTo>
                  <a:pt x="288036" y="56388"/>
                </a:lnTo>
                <a:lnTo>
                  <a:pt x="286512" y="53340"/>
                </a:lnTo>
                <a:lnTo>
                  <a:pt x="284988" y="51816"/>
                </a:lnTo>
                <a:lnTo>
                  <a:pt x="283464" y="51816"/>
                </a:lnTo>
                <a:lnTo>
                  <a:pt x="281940" y="50292"/>
                </a:lnTo>
                <a:lnTo>
                  <a:pt x="277367" y="47244"/>
                </a:lnTo>
                <a:lnTo>
                  <a:pt x="268224" y="42672"/>
                </a:lnTo>
                <a:lnTo>
                  <a:pt x="263652" y="41148"/>
                </a:lnTo>
                <a:lnTo>
                  <a:pt x="256031" y="39624"/>
                </a:lnTo>
                <a:lnTo>
                  <a:pt x="249936" y="36576"/>
                </a:lnTo>
                <a:lnTo>
                  <a:pt x="242316" y="35052"/>
                </a:lnTo>
                <a:lnTo>
                  <a:pt x="225552" y="32004"/>
                </a:lnTo>
                <a:lnTo>
                  <a:pt x="207264" y="27432"/>
                </a:lnTo>
                <a:lnTo>
                  <a:pt x="185928" y="24384"/>
                </a:lnTo>
                <a:lnTo>
                  <a:pt x="164592" y="22860"/>
                </a:lnTo>
                <a:lnTo>
                  <a:pt x="140208" y="19812"/>
                </a:lnTo>
                <a:lnTo>
                  <a:pt x="114300" y="18288"/>
                </a:lnTo>
                <a:lnTo>
                  <a:pt x="88392" y="15240"/>
                </a:lnTo>
                <a:lnTo>
                  <a:pt x="59436" y="15240"/>
                </a:lnTo>
                <a:lnTo>
                  <a:pt x="30480" y="13716"/>
                </a:lnTo>
                <a:lnTo>
                  <a:pt x="0" y="13716"/>
                </a:lnTo>
                <a:lnTo>
                  <a:pt x="1524" y="0"/>
                </a:lnTo>
                <a:lnTo>
                  <a:pt x="30480" y="0"/>
                </a:lnTo>
                <a:lnTo>
                  <a:pt x="59436" y="1524"/>
                </a:lnTo>
                <a:lnTo>
                  <a:pt x="88392" y="1524"/>
                </a:lnTo>
                <a:lnTo>
                  <a:pt x="115824" y="3048"/>
                </a:lnTo>
                <a:lnTo>
                  <a:pt x="141732" y="6096"/>
                </a:lnTo>
                <a:lnTo>
                  <a:pt x="166116" y="7620"/>
                </a:lnTo>
                <a:lnTo>
                  <a:pt x="188976" y="10668"/>
                </a:lnTo>
                <a:lnTo>
                  <a:pt x="208788" y="13716"/>
                </a:lnTo>
                <a:lnTo>
                  <a:pt x="228600" y="18288"/>
                </a:lnTo>
                <a:lnTo>
                  <a:pt x="245364" y="21336"/>
                </a:lnTo>
                <a:lnTo>
                  <a:pt x="252984" y="22860"/>
                </a:lnTo>
                <a:lnTo>
                  <a:pt x="260604" y="25908"/>
                </a:lnTo>
                <a:lnTo>
                  <a:pt x="266700" y="27432"/>
                </a:lnTo>
                <a:lnTo>
                  <a:pt x="272796" y="30480"/>
                </a:lnTo>
                <a:lnTo>
                  <a:pt x="278892" y="32004"/>
                </a:lnTo>
                <a:lnTo>
                  <a:pt x="288036" y="38100"/>
                </a:lnTo>
                <a:lnTo>
                  <a:pt x="292607" y="39624"/>
                </a:lnTo>
                <a:lnTo>
                  <a:pt x="295655" y="42672"/>
                </a:lnTo>
                <a:lnTo>
                  <a:pt x="295655" y="44196"/>
                </a:lnTo>
                <a:lnTo>
                  <a:pt x="298704" y="47244"/>
                </a:lnTo>
                <a:lnTo>
                  <a:pt x="300228" y="50292"/>
                </a:lnTo>
                <a:lnTo>
                  <a:pt x="300228" y="51816"/>
                </a:lnTo>
                <a:lnTo>
                  <a:pt x="284988" y="51816"/>
                </a:lnTo>
                <a:lnTo>
                  <a:pt x="285496" y="52832"/>
                </a:lnTo>
                <a:lnTo>
                  <a:pt x="300228" y="52832"/>
                </a:lnTo>
                <a:lnTo>
                  <a:pt x="300228" y="54864"/>
                </a:lnTo>
                <a:lnTo>
                  <a:pt x="301752" y="54864"/>
                </a:lnTo>
                <a:lnTo>
                  <a:pt x="301752" y="56388"/>
                </a:lnTo>
                <a:close/>
              </a:path>
              <a:path w="594359" h="1606550">
                <a:moveTo>
                  <a:pt x="286512" y="53340"/>
                </a:moveTo>
                <a:lnTo>
                  <a:pt x="285496" y="52832"/>
                </a:lnTo>
                <a:lnTo>
                  <a:pt x="284988" y="51816"/>
                </a:lnTo>
                <a:lnTo>
                  <a:pt x="286512" y="53340"/>
                </a:lnTo>
                <a:close/>
              </a:path>
              <a:path w="594359" h="1606550">
                <a:moveTo>
                  <a:pt x="286512" y="54864"/>
                </a:moveTo>
                <a:lnTo>
                  <a:pt x="285496" y="52832"/>
                </a:lnTo>
                <a:lnTo>
                  <a:pt x="286512" y="53340"/>
                </a:lnTo>
                <a:lnTo>
                  <a:pt x="286512" y="54864"/>
                </a:lnTo>
                <a:close/>
              </a:path>
              <a:path w="594359" h="1606550">
                <a:moveTo>
                  <a:pt x="434340" y="819912"/>
                </a:moveTo>
                <a:lnTo>
                  <a:pt x="399287" y="815340"/>
                </a:lnTo>
                <a:lnTo>
                  <a:pt x="359663" y="809244"/>
                </a:lnTo>
                <a:lnTo>
                  <a:pt x="342900" y="804672"/>
                </a:lnTo>
                <a:lnTo>
                  <a:pt x="327660" y="801624"/>
                </a:lnTo>
                <a:lnTo>
                  <a:pt x="320040" y="798575"/>
                </a:lnTo>
                <a:lnTo>
                  <a:pt x="313943" y="797052"/>
                </a:lnTo>
                <a:lnTo>
                  <a:pt x="309372" y="794004"/>
                </a:lnTo>
                <a:lnTo>
                  <a:pt x="303276" y="790956"/>
                </a:lnTo>
                <a:lnTo>
                  <a:pt x="298704" y="789431"/>
                </a:lnTo>
                <a:lnTo>
                  <a:pt x="289560" y="780288"/>
                </a:lnTo>
                <a:lnTo>
                  <a:pt x="289560" y="778764"/>
                </a:lnTo>
                <a:lnTo>
                  <a:pt x="288036" y="775716"/>
                </a:lnTo>
                <a:lnTo>
                  <a:pt x="288036" y="774192"/>
                </a:lnTo>
                <a:lnTo>
                  <a:pt x="286512" y="772668"/>
                </a:lnTo>
                <a:lnTo>
                  <a:pt x="286512" y="54864"/>
                </a:lnTo>
                <a:lnTo>
                  <a:pt x="288036" y="56388"/>
                </a:lnTo>
                <a:lnTo>
                  <a:pt x="301752" y="56388"/>
                </a:lnTo>
                <a:lnTo>
                  <a:pt x="301752" y="769620"/>
                </a:lnTo>
                <a:lnTo>
                  <a:pt x="300228" y="769620"/>
                </a:lnTo>
                <a:lnTo>
                  <a:pt x="300989" y="771144"/>
                </a:lnTo>
                <a:lnTo>
                  <a:pt x="300228" y="771144"/>
                </a:lnTo>
                <a:lnTo>
                  <a:pt x="304800" y="775716"/>
                </a:lnTo>
                <a:lnTo>
                  <a:pt x="307848" y="777240"/>
                </a:lnTo>
                <a:lnTo>
                  <a:pt x="310896" y="780288"/>
                </a:lnTo>
                <a:lnTo>
                  <a:pt x="320040" y="783336"/>
                </a:lnTo>
                <a:lnTo>
                  <a:pt x="326136" y="786384"/>
                </a:lnTo>
                <a:lnTo>
                  <a:pt x="338328" y="789431"/>
                </a:lnTo>
                <a:lnTo>
                  <a:pt x="345948" y="790956"/>
                </a:lnTo>
                <a:lnTo>
                  <a:pt x="362711" y="795527"/>
                </a:lnTo>
                <a:lnTo>
                  <a:pt x="381000" y="798575"/>
                </a:lnTo>
                <a:lnTo>
                  <a:pt x="423672" y="804672"/>
                </a:lnTo>
                <a:lnTo>
                  <a:pt x="448056" y="807720"/>
                </a:lnTo>
                <a:lnTo>
                  <a:pt x="528828" y="812292"/>
                </a:lnTo>
                <a:lnTo>
                  <a:pt x="586740" y="812292"/>
                </a:lnTo>
                <a:lnTo>
                  <a:pt x="557784" y="813816"/>
                </a:lnTo>
                <a:lnTo>
                  <a:pt x="528828" y="813816"/>
                </a:lnTo>
                <a:lnTo>
                  <a:pt x="446532" y="818388"/>
                </a:lnTo>
                <a:lnTo>
                  <a:pt x="434340" y="819912"/>
                </a:lnTo>
                <a:close/>
              </a:path>
              <a:path w="594359" h="1606550">
                <a:moveTo>
                  <a:pt x="301752" y="771144"/>
                </a:moveTo>
                <a:lnTo>
                  <a:pt x="300228" y="769620"/>
                </a:lnTo>
                <a:lnTo>
                  <a:pt x="301752" y="769620"/>
                </a:lnTo>
                <a:lnTo>
                  <a:pt x="301752" y="771144"/>
                </a:lnTo>
                <a:close/>
              </a:path>
              <a:path w="594359" h="1606550">
                <a:moveTo>
                  <a:pt x="301752" y="772668"/>
                </a:moveTo>
                <a:lnTo>
                  <a:pt x="300228" y="771144"/>
                </a:lnTo>
                <a:lnTo>
                  <a:pt x="300989" y="771144"/>
                </a:lnTo>
                <a:lnTo>
                  <a:pt x="301752" y="772668"/>
                </a:lnTo>
                <a:close/>
              </a:path>
              <a:path w="594359" h="1606550">
                <a:moveTo>
                  <a:pt x="303276" y="774192"/>
                </a:moveTo>
                <a:lnTo>
                  <a:pt x="301752" y="772668"/>
                </a:lnTo>
                <a:lnTo>
                  <a:pt x="301752" y="771144"/>
                </a:lnTo>
                <a:lnTo>
                  <a:pt x="303276" y="774192"/>
                </a:lnTo>
                <a:close/>
              </a:path>
              <a:path w="594359" h="1606550">
                <a:moveTo>
                  <a:pt x="586740" y="827531"/>
                </a:moveTo>
                <a:lnTo>
                  <a:pt x="557784" y="826008"/>
                </a:lnTo>
                <a:lnTo>
                  <a:pt x="527304" y="826008"/>
                </a:lnTo>
                <a:lnTo>
                  <a:pt x="446532" y="821436"/>
                </a:lnTo>
                <a:lnTo>
                  <a:pt x="434340" y="819912"/>
                </a:lnTo>
                <a:lnTo>
                  <a:pt x="446532" y="818388"/>
                </a:lnTo>
                <a:lnTo>
                  <a:pt x="528828" y="813816"/>
                </a:lnTo>
                <a:lnTo>
                  <a:pt x="557784" y="813816"/>
                </a:lnTo>
                <a:lnTo>
                  <a:pt x="586740" y="812292"/>
                </a:lnTo>
                <a:lnTo>
                  <a:pt x="586740" y="827531"/>
                </a:lnTo>
                <a:close/>
              </a:path>
              <a:path w="594359" h="1606550">
                <a:moveTo>
                  <a:pt x="591311" y="827531"/>
                </a:moveTo>
                <a:lnTo>
                  <a:pt x="586740" y="827531"/>
                </a:lnTo>
                <a:lnTo>
                  <a:pt x="586740" y="812292"/>
                </a:lnTo>
                <a:lnTo>
                  <a:pt x="591311" y="812292"/>
                </a:lnTo>
                <a:lnTo>
                  <a:pt x="594360" y="816864"/>
                </a:lnTo>
                <a:lnTo>
                  <a:pt x="594360" y="824484"/>
                </a:lnTo>
                <a:lnTo>
                  <a:pt x="591311" y="827531"/>
                </a:lnTo>
                <a:close/>
              </a:path>
              <a:path w="594359" h="1606550">
                <a:moveTo>
                  <a:pt x="286512" y="1551432"/>
                </a:moveTo>
                <a:lnTo>
                  <a:pt x="286512" y="867156"/>
                </a:lnTo>
                <a:lnTo>
                  <a:pt x="288035" y="865632"/>
                </a:lnTo>
                <a:lnTo>
                  <a:pt x="288036" y="864108"/>
                </a:lnTo>
                <a:lnTo>
                  <a:pt x="289560" y="861060"/>
                </a:lnTo>
                <a:lnTo>
                  <a:pt x="289560" y="859536"/>
                </a:lnTo>
                <a:lnTo>
                  <a:pt x="295655" y="853440"/>
                </a:lnTo>
                <a:lnTo>
                  <a:pt x="304800" y="847344"/>
                </a:lnTo>
                <a:lnTo>
                  <a:pt x="309372" y="845820"/>
                </a:lnTo>
                <a:lnTo>
                  <a:pt x="313943" y="842772"/>
                </a:lnTo>
                <a:lnTo>
                  <a:pt x="321563" y="841248"/>
                </a:lnTo>
                <a:lnTo>
                  <a:pt x="327660" y="838200"/>
                </a:lnTo>
                <a:lnTo>
                  <a:pt x="342900" y="835152"/>
                </a:lnTo>
                <a:lnTo>
                  <a:pt x="359663" y="830579"/>
                </a:lnTo>
                <a:lnTo>
                  <a:pt x="399287" y="824484"/>
                </a:lnTo>
                <a:lnTo>
                  <a:pt x="434340" y="819912"/>
                </a:lnTo>
                <a:lnTo>
                  <a:pt x="446532" y="821436"/>
                </a:lnTo>
                <a:lnTo>
                  <a:pt x="527304" y="826008"/>
                </a:lnTo>
                <a:lnTo>
                  <a:pt x="557784" y="826008"/>
                </a:lnTo>
                <a:lnTo>
                  <a:pt x="586740" y="827531"/>
                </a:lnTo>
                <a:lnTo>
                  <a:pt x="528828" y="827531"/>
                </a:lnTo>
                <a:lnTo>
                  <a:pt x="448056" y="832104"/>
                </a:lnTo>
                <a:lnTo>
                  <a:pt x="423672" y="835152"/>
                </a:lnTo>
                <a:lnTo>
                  <a:pt x="381000" y="841248"/>
                </a:lnTo>
                <a:lnTo>
                  <a:pt x="362711" y="844296"/>
                </a:lnTo>
                <a:lnTo>
                  <a:pt x="345948" y="848868"/>
                </a:lnTo>
                <a:lnTo>
                  <a:pt x="330708" y="851916"/>
                </a:lnTo>
                <a:lnTo>
                  <a:pt x="324611" y="854964"/>
                </a:lnTo>
                <a:lnTo>
                  <a:pt x="320040" y="856488"/>
                </a:lnTo>
                <a:lnTo>
                  <a:pt x="313943" y="858012"/>
                </a:lnTo>
                <a:lnTo>
                  <a:pt x="310896" y="861060"/>
                </a:lnTo>
                <a:lnTo>
                  <a:pt x="306324" y="862584"/>
                </a:lnTo>
                <a:lnTo>
                  <a:pt x="300228" y="868679"/>
                </a:lnTo>
                <a:lnTo>
                  <a:pt x="300990" y="868679"/>
                </a:lnTo>
                <a:lnTo>
                  <a:pt x="300228" y="870204"/>
                </a:lnTo>
                <a:lnTo>
                  <a:pt x="301752" y="870204"/>
                </a:lnTo>
                <a:lnTo>
                  <a:pt x="301752" y="1549908"/>
                </a:lnTo>
                <a:lnTo>
                  <a:pt x="288036" y="1549908"/>
                </a:lnTo>
                <a:lnTo>
                  <a:pt x="286512" y="1551432"/>
                </a:lnTo>
                <a:close/>
              </a:path>
              <a:path w="594359" h="1606550">
                <a:moveTo>
                  <a:pt x="303275" y="865632"/>
                </a:moveTo>
                <a:close/>
              </a:path>
              <a:path w="594359" h="1606550">
                <a:moveTo>
                  <a:pt x="301752" y="868679"/>
                </a:moveTo>
                <a:lnTo>
                  <a:pt x="301752" y="867156"/>
                </a:lnTo>
                <a:lnTo>
                  <a:pt x="303275" y="865632"/>
                </a:lnTo>
                <a:lnTo>
                  <a:pt x="301752" y="868679"/>
                </a:lnTo>
                <a:close/>
              </a:path>
              <a:path w="594359" h="1606550">
                <a:moveTo>
                  <a:pt x="300990" y="868679"/>
                </a:moveTo>
                <a:lnTo>
                  <a:pt x="300228" y="868679"/>
                </a:lnTo>
                <a:lnTo>
                  <a:pt x="301752" y="867156"/>
                </a:lnTo>
                <a:lnTo>
                  <a:pt x="300990" y="868679"/>
                </a:lnTo>
                <a:close/>
              </a:path>
              <a:path w="594359" h="1606550">
                <a:moveTo>
                  <a:pt x="301752" y="870204"/>
                </a:moveTo>
                <a:lnTo>
                  <a:pt x="300228" y="870204"/>
                </a:lnTo>
                <a:lnTo>
                  <a:pt x="301752" y="868679"/>
                </a:lnTo>
                <a:lnTo>
                  <a:pt x="301752" y="870204"/>
                </a:lnTo>
                <a:close/>
              </a:path>
              <a:path w="594359" h="1606550">
                <a:moveTo>
                  <a:pt x="30480" y="1606296"/>
                </a:moveTo>
                <a:lnTo>
                  <a:pt x="1524" y="1606296"/>
                </a:lnTo>
                <a:lnTo>
                  <a:pt x="0" y="1592580"/>
                </a:lnTo>
                <a:lnTo>
                  <a:pt x="30480" y="1592580"/>
                </a:lnTo>
                <a:lnTo>
                  <a:pt x="140208" y="1586484"/>
                </a:lnTo>
                <a:lnTo>
                  <a:pt x="164592" y="1583436"/>
                </a:lnTo>
                <a:lnTo>
                  <a:pt x="185928" y="1581912"/>
                </a:lnTo>
                <a:lnTo>
                  <a:pt x="207264" y="1578863"/>
                </a:lnTo>
                <a:lnTo>
                  <a:pt x="225552" y="1574292"/>
                </a:lnTo>
                <a:lnTo>
                  <a:pt x="242316" y="1571244"/>
                </a:lnTo>
                <a:lnTo>
                  <a:pt x="249936" y="1569720"/>
                </a:lnTo>
                <a:lnTo>
                  <a:pt x="256031" y="1566672"/>
                </a:lnTo>
                <a:lnTo>
                  <a:pt x="268224" y="1563624"/>
                </a:lnTo>
                <a:lnTo>
                  <a:pt x="272796" y="1560576"/>
                </a:lnTo>
                <a:lnTo>
                  <a:pt x="277367" y="1559051"/>
                </a:lnTo>
                <a:lnTo>
                  <a:pt x="283464" y="1556004"/>
                </a:lnTo>
                <a:lnTo>
                  <a:pt x="286512" y="1552955"/>
                </a:lnTo>
                <a:lnTo>
                  <a:pt x="288036" y="1549908"/>
                </a:lnTo>
                <a:lnTo>
                  <a:pt x="301752" y="1549908"/>
                </a:lnTo>
                <a:lnTo>
                  <a:pt x="301752" y="1551432"/>
                </a:lnTo>
                <a:lnTo>
                  <a:pt x="300228" y="1551432"/>
                </a:lnTo>
                <a:lnTo>
                  <a:pt x="300228" y="1556004"/>
                </a:lnTo>
                <a:lnTo>
                  <a:pt x="298704" y="1559051"/>
                </a:lnTo>
                <a:lnTo>
                  <a:pt x="295655" y="1562100"/>
                </a:lnTo>
                <a:lnTo>
                  <a:pt x="295655" y="1563624"/>
                </a:lnTo>
                <a:lnTo>
                  <a:pt x="292607" y="1565148"/>
                </a:lnTo>
                <a:lnTo>
                  <a:pt x="289560" y="1568196"/>
                </a:lnTo>
                <a:lnTo>
                  <a:pt x="284988" y="1571244"/>
                </a:lnTo>
                <a:lnTo>
                  <a:pt x="278892" y="1574292"/>
                </a:lnTo>
                <a:lnTo>
                  <a:pt x="274319" y="1575816"/>
                </a:lnTo>
                <a:lnTo>
                  <a:pt x="268224" y="1578863"/>
                </a:lnTo>
                <a:lnTo>
                  <a:pt x="252984" y="1581912"/>
                </a:lnTo>
                <a:lnTo>
                  <a:pt x="245364" y="1584959"/>
                </a:lnTo>
                <a:lnTo>
                  <a:pt x="228600" y="1588008"/>
                </a:lnTo>
                <a:lnTo>
                  <a:pt x="208788" y="1592580"/>
                </a:lnTo>
                <a:lnTo>
                  <a:pt x="188976" y="1595628"/>
                </a:lnTo>
                <a:lnTo>
                  <a:pt x="166116" y="1598676"/>
                </a:lnTo>
                <a:lnTo>
                  <a:pt x="141732" y="1600200"/>
                </a:lnTo>
                <a:lnTo>
                  <a:pt x="115824" y="1603248"/>
                </a:lnTo>
                <a:lnTo>
                  <a:pt x="88392" y="1604772"/>
                </a:lnTo>
                <a:lnTo>
                  <a:pt x="59436" y="1604772"/>
                </a:lnTo>
                <a:lnTo>
                  <a:pt x="30480" y="1606296"/>
                </a:lnTo>
                <a:close/>
              </a:path>
              <a:path w="594359" h="1606550">
                <a:moveTo>
                  <a:pt x="284988" y="1554480"/>
                </a:moveTo>
                <a:lnTo>
                  <a:pt x="286512" y="1551432"/>
                </a:lnTo>
                <a:lnTo>
                  <a:pt x="286512" y="1552955"/>
                </a:lnTo>
                <a:lnTo>
                  <a:pt x="284988" y="15544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0" y="3209543"/>
            <a:ext cx="10058400" cy="4448810"/>
            <a:chOff x="0" y="3209543"/>
            <a:chExt cx="10058400" cy="4448810"/>
          </a:xfrm>
        </p:grpSpPr>
        <p:sp>
          <p:nvSpPr>
            <p:cNvPr id="8" name="object 8"/>
            <p:cNvSpPr/>
            <p:nvPr/>
          </p:nvSpPr>
          <p:spPr>
            <a:xfrm>
              <a:off x="6705600" y="3209543"/>
              <a:ext cx="302260" cy="676910"/>
            </a:xfrm>
            <a:custGeom>
              <a:avLst/>
              <a:gdLst/>
              <a:ahLst/>
              <a:cxnLst/>
              <a:rect l="l" t="t" r="r" b="b"/>
              <a:pathLst>
                <a:path w="302259" h="676910">
                  <a:moveTo>
                    <a:pt x="301752" y="56388"/>
                  </a:moveTo>
                  <a:lnTo>
                    <a:pt x="288036" y="56388"/>
                  </a:lnTo>
                  <a:lnTo>
                    <a:pt x="286512" y="53340"/>
                  </a:lnTo>
                  <a:lnTo>
                    <a:pt x="284988" y="51816"/>
                  </a:lnTo>
                  <a:lnTo>
                    <a:pt x="283464" y="51816"/>
                  </a:lnTo>
                  <a:lnTo>
                    <a:pt x="281940" y="50292"/>
                  </a:lnTo>
                  <a:lnTo>
                    <a:pt x="277367" y="47244"/>
                  </a:lnTo>
                  <a:lnTo>
                    <a:pt x="268224" y="42672"/>
                  </a:lnTo>
                  <a:lnTo>
                    <a:pt x="263652" y="41148"/>
                  </a:lnTo>
                  <a:lnTo>
                    <a:pt x="256031" y="39624"/>
                  </a:lnTo>
                  <a:lnTo>
                    <a:pt x="249936" y="36576"/>
                  </a:lnTo>
                  <a:lnTo>
                    <a:pt x="242316" y="35052"/>
                  </a:lnTo>
                  <a:lnTo>
                    <a:pt x="225552" y="32004"/>
                  </a:lnTo>
                  <a:lnTo>
                    <a:pt x="207264" y="27432"/>
                  </a:lnTo>
                  <a:lnTo>
                    <a:pt x="185928" y="24384"/>
                  </a:lnTo>
                  <a:lnTo>
                    <a:pt x="164592" y="22860"/>
                  </a:lnTo>
                  <a:lnTo>
                    <a:pt x="140207" y="19812"/>
                  </a:lnTo>
                  <a:lnTo>
                    <a:pt x="114299" y="18288"/>
                  </a:lnTo>
                  <a:lnTo>
                    <a:pt x="88391" y="15240"/>
                  </a:lnTo>
                  <a:lnTo>
                    <a:pt x="59435" y="15240"/>
                  </a:lnTo>
                  <a:lnTo>
                    <a:pt x="30479" y="13716"/>
                  </a:lnTo>
                  <a:lnTo>
                    <a:pt x="0" y="13716"/>
                  </a:lnTo>
                  <a:lnTo>
                    <a:pt x="1523" y="0"/>
                  </a:lnTo>
                  <a:lnTo>
                    <a:pt x="30479" y="0"/>
                  </a:lnTo>
                  <a:lnTo>
                    <a:pt x="59435" y="1524"/>
                  </a:lnTo>
                  <a:lnTo>
                    <a:pt x="88391" y="1524"/>
                  </a:lnTo>
                  <a:lnTo>
                    <a:pt x="115823" y="3048"/>
                  </a:lnTo>
                  <a:lnTo>
                    <a:pt x="141731" y="6096"/>
                  </a:lnTo>
                  <a:lnTo>
                    <a:pt x="166116" y="7620"/>
                  </a:lnTo>
                  <a:lnTo>
                    <a:pt x="188976" y="10668"/>
                  </a:lnTo>
                  <a:lnTo>
                    <a:pt x="208788" y="13716"/>
                  </a:lnTo>
                  <a:lnTo>
                    <a:pt x="228600" y="18288"/>
                  </a:lnTo>
                  <a:lnTo>
                    <a:pt x="245364" y="21336"/>
                  </a:lnTo>
                  <a:lnTo>
                    <a:pt x="252984" y="22860"/>
                  </a:lnTo>
                  <a:lnTo>
                    <a:pt x="260604" y="25908"/>
                  </a:lnTo>
                  <a:lnTo>
                    <a:pt x="266700" y="27432"/>
                  </a:lnTo>
                  <a:lnTo>
                    <a:pt x="272796" y="30480"/>
                  </a:lnTo>
                  <a:lnTo>
                    <a:pt x="278892" y="32004"/>
                  </a:lnTo>
                  <a:lnTo>
                    <a:pt x="288036" y="38100"/>
                  </a:lnTo>
                  <a:lnTo>
                    <a:pt x="292607" y="39624"/>
                  </a:lnTo>
                  <a:lnTo>
                    <a:pt x="295655" y="42672"/>
                  </a:lnTo>
                  <a:lnTo>
                    <a:pt x="295655" y="44196"/>
                  </a:lnTo>
                  <a:lnTo>
                    <a:pt x="298704" y="47244"/>
                  </a:lnTo>
                  <a:lnTo>
                    <a:pt x="300228" y="50292"/>
                  </a:lnTo>
                  <a:lnTo>
                    <a:pt x="300228" y="51816"/>
                  </a:lnTo>
                  <a:lnTo>
                    <a:pt x="284988" y="51816"/>
                  </a:lnTo>
                  <a:lnTo>
                    <a:pt x="285496" y="52832"/>
                  </a:lnTo>
                  <a:lnTo>
                    <a:pt x="300228" y="52832"/>
                  </a:lnTo>
                  <a:lnTo>
                    <a:pt x="300228" y="54864"/>
                  </a:lnTo>
                  <a:lnTo>
                    <a:pt x="301752" y="54864"/>
                  </a:lnTo>
                  <a:lnTo>
                    <a:pt x="301752" y="56388"/>
                  </a:lnTo>
                  <a:close/>
                </a:path>
                <a:path w="302259" h="676910">
                  <a:moveTo>
                    <a:pt x="286512" y="53340"/>
                  </a:moveTo>
                  <a:lnTo>
                    <a:pt x="285496" y="52832"/>
                  </a:lnTo>
                  <a:lnTo>
                    <a:pt x="284988" y="51816"/>
                  </a:lnTo>
                  <a:lnTo>
                    <a:pt x="286512" y="53340"/>
                  </a:lnTo>
                  <a:close/>
                </a:path>
                <a:path w="302259" h="676910">
                  <a:moveTo>
                    <a:pt x="286512" y="54864"/>
                  </a:moveTo>
                  <a:lnTo>
                    <a:pt x="285496" y="52832"/>
                  </a:lnTo>
                  <a:lnTo>
                    <a:pt x="286512" y="53340"/>
                  </a:lnTo>
                  <a:lnTo>
                    <a:pt x="286512" y="54864"/>
                  </a:lnTo>
                  <a:close/>
                </a:path>
                <a:path w="302259" h="676910">
                  <a:moveTo>
                    <a:pt x="301752" y="676655"/>
                  </a:moveTo>
                  <a:lnTo>
                    <a:pt x="286512" y="676655"/>
                  </a:lnTo>
                  <a:lnTo>
                    <a:pt x="286512" y="54864"/>
                  </a:lnTo>
                  <a:lnTo>
                    <a:pt x="288036" y="56388"/>
                  </a:lnTo>
                  <a:lnTo>
                    <a:pt x="301752" y="56388"/>
                  </a:lnTo>
                  <a:lnTo>
                    <a:pt x="301752" y="67665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3886199"/>
              <a:ext cx="10058400" cy="3771900"/>
            </a:xfrm>
            <a:custGeom>
              <a:avLst/>
              <a:gdLst/>
              <a:ahLst/>
              <a:cxnLst/>
              <a:rect l="l" t="t" r="r" b="b"/>
              <a:pathLst>
                <a:path w="10058400" h="3771900">
                  <a:moveTo>
                    <a:pt x="10058400" y="0"/>
                  </a:moveTo>
                  <a:lnTo>
                    <a:pt x="9985248" y="0"/>
                  </a:lnTo>
                  <a:lnTo>
                    <a:pt x="71628" y="0"/>
                  </a:lnTo>
                  <a:lnTo>
                    <a:pt x="0" y="0"/>
                  </a:lnTo>
                  <a:lnTo>
                    <a:pt x="0" y="3771900"/>
                  </a:lnTo>
                  <a:lnTo>
                    <a:pt x="10058400" y="3771900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4008" y="3886199"/>
              <a:ext cx="9928860" cy="3676015"/>
            </a:xfrm>
            <a:custGeom>
              <a:avLst/>
              <a:gdLst/>
              <a:ahLst/>
              <a:cxnLst/>
              <a:rect l="l" t="t" r="r" b="b"/>
              <a:pathLst>
                <a:path w="9928860" h="3676015">
                  <a:moveTo>
                    <a:pt x="9558528" y="3675888"/>
                  </a:moveTo>
                  <a:lnTo>
                    <a:pt x="370331" y="3675888"/>
                  </a:lnTo>
                  <a:lnTo>
                    <a:pt x="313944" y="3671316"/>
                  </a:lnTo>
                  <a:lnTo>
                    <a:pt x="260604" y="3659123"/>
                  </a:lnTo>
                  <a:lnTo>
                    <a:pt x="210311" y="3639312"/>
                  </a:lnTo>
                  <a:lnTo>
                    <a:pt x="193548" y="3630168"/>
                  </a:lnTo>
                  <a:lnTo>
                    <a:pt x="178308" y="3622548"/>
                  </a:lnTo>
                  <a:lnTo>
                    <a:pt x="121920" y="3579876"/>
                  </a:lnTo>
                  <a:lnTo>
                    <a:pt x="85344" y="3540252"/>
                  </a:lnTo>
                  <a:lnTo>
                    <a:pt x="73152" y="3526536"/>
                  </a:lnTo>
                  <a:lnTo>
                    <a:pt x="64007" y="3512820"/>
                  </a:lnTo>
                  <a:lnTo>
                    <a:pt x="53339" y="3497580"/>
                  </a:lnTo>
                  <a:lnTo>
                    <a:pt x="44195" y="3482339"/>
                  </a:lnTo>
                  <a:lnTo>
                    <a:pt x="16763" y="3415284"/>
                  </a:lnTo>
                  <a:lnTo>
                    <a:pt x="1523" y="3343656"/>
                  </a:lnTo>
                  <a:lnTo>
                    <a:pt x="0" y="3323844"/>
                  </a:lnTo>
                  <a:lnTo>
                    <a:pt x="0" y="0"/>
                  </a:lnTo>
                  <a:lnTo>
                    <a:pt x="13715" y="0"/>
                  </a:lnTo>
                  <a:lnTo>
                    <a:pt x="13715" y="3305556"/>
                  </a:lnTo>
                  <a:lnTo>
                    <a:pt x="15239" y="3323844"/>
                  </a:lnTo>
                  <a:lnTo>
                    <a:pt x="15239" y="3342132"/>
                  </a:lnTo>
                  <a:lnTo>
                    <a:pt x="18287" y="3358896"/>
                  </a:lnTo>
                  <a:lnTo>
                    <a:pt x="21335" y="3377184"/>
                  </a:lnTo>
                  <a:lnTo>
                    <a:pt x="35051" y="3427476"/>
                  </a:lnTo>
                  <a:lnTo>
                    <a:pt x="42671" y="3444239"/>
                  </a:lnTo>
                  <a:lnTo>
                    <a:pt x="48767" y="3459480"/>
                  </a:lnTo>
                  <a:lnTo>
                    <a:pt x="74676" y="3503676"/>
                  </a:lnTo>
                  <a:lnTo>
                    <a:pt x="96011" y="3531107"/>
                  </a:lnTo>
                  <a:lnTo>
                    <a:pt x="106680" y="3544823"/>
                  </a:lnTo>
                  <a:lnTo>
                    <a:pt x="131064" y="3569207"/>
                  </a:lnTo>
                  <a:lnTo>
                    <a:pt x="143256" y="3579876"/>
                  </a:lnTo>
                  <a:lnTo>
                    <a:pt x="156972" y="3590544"/>
                  </a:lnTo>
                  <a:lnTo>
                    <a:pt x="170687" y="3599688"/>
                  </a:lnTo>
                  <a:lnTo>
                    <a:pt x="185928" y="3610356"/>
                  </a:lnTo>
                  <a:lnTo>
                    <a:pt x="231648" y="3633216"/>
                  </a:lnTo>
                  <a:lnTo>
                    <a:pt x="280416" y="3649980"/>
                  </a:lnTo>
                  <a:lnTo>
                    <a:pt x="352044" y="3660648"/>
                  </a:lnTo>
                  <a:lnTo>
                    <a:pt x="9663683" y="3660648"/>
                  </a:lnTo>
                  <a:lnTo>
                    <a:pt x="9633204" y="3668268"/>
                  </a:lnTo>
                  <a:lnTo>
                    <a:pt x="9614916" y="3671316"/>
                  </a:lnTo>
                  <a:lnTo>
                    <a:pt x="9558528" y="3675888"/>
                  </a:lnTo>
                  <a:close/>
                </a:path>
                <a:path w="9928860" h="3676015">
                  <a:moveTo>
                    <a:pt x="9663683" y="3660648"/>
                  </a:moveTo>
                  <a:lnTo>
                    <a:pt x="9576816" y="3660648"/>
                  </a:lnTo>
                  <a:lnTo>
                    <a:pt x="9613392" y="3657600"/>
                  </a:lnTo>
                  <a:lnTo>
                    <a:pt x="9630156" y="3654552"/>
                  </a:lnTo>
                  <a:lnTo>
                    <a:pt x="9648444" y="3649980"/>
                  </a:lnTo>
                  <a:lnTo>
                    <a:pt x="9665208" y="3645407"/>
                  </a:lnTo>
                  <a:lnTo>
                    <a:pt x="9680448" y="3639312"/>
                  </a:lnTo>
                  <a:lnTo>
                    <a:pt x="9697212" y="3633216"/>
                  </a:lnTo>
                  <a:lnTo>
                    <a:pt x="9742932" y="3610356"/>
                  </a:lnTo>
                  <a:lnTo>
                    <a:pt x="9785603" y="3579876"/>
                  </a:lnTo>
                  <a:lnTo>
                    <a:pt x="9822180" y="3544823"/>
                  </a:lnTo>
                  <a:lnTo>
                    <a:pt x="9854184" y="3505200"/>
                  </a:lnTo>
                  <a:lnTo>
                    <a:pt x="9880092" y="3459480"/>
                  </a:lnTo>
                  <a:lnTo>
                    <a:pt x="9886188" y="3444239"/>
                  </a:lnTo>
                  <a:lnTo>
                    <a:pt x="9893807" y="3427476"/>
                  </a:lnTo>
                  <a:lnTo>
                    <a:pt x="9907524" y="3377184"/>
                  </a:lnTo>
                  <a:lnTo>
                    <a:pt x="9915144" y="3323844"/>
                  </a:lnTo>
                  <a:lnTo>
                    <a:pt x="9915144" y="0"/>
                  </a:lnTo>
                  <a:lnTo>
                    <a:pt x="9928860" y="0"/>
                  </a:lnTo>
                  <a:lnTo>
                    <a:pt x="9928860" y="3323844"/>
                  </a:lnTo>
                  <a:lnTo>
                    <a:pt x="9927335" y="3343656"/>
                  </a:lnTo>
                  <a:lnTo>
                    <a:pt x="9921239" y="3380232"/>
                  </a:lnTo>
                  <a:lnTo>
                    <a:pt x="9916667" y="3396996"/>
                  </a:lnTo>
                  <a:lnTo>
                    <a:pt x="9912096" y="3415284"/>
                  </a:lnTo>
                  <a:lnTo>
                    <a:pt x="9892284" y="3465576"/>
                  </a:lnTo>
                  <a:lnTo>
                    <a:pt x="9866376" y="3512820"/>
                  </a:lnTo>
                  <a:lnTo>
                    <a:pt x="9832848" y="3553968"/>
                  </a:lnTo>
                  <a:lnTo>
                    <a:pt x="9794748" y="3590544"/>
                  </a:lnTo>
                  <a:lnTo>
                    <a:pt x="9720071" y="3639312"/>
                  </a:lnTo>
                  <a:lnTo>
                    <a:pt x="9669780" y="3659123"/>
                  </a:lnTo>
                  <a:lnTo>
                    <a:pt x="9663683" y="3660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7529517" y="4057894"/>
            <a:ext cx="2067560" cy="4610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50" b="1" spc="-150" dirty="0">
                <a:latin typeface="Times New Roman"/>
                <a:cs typeface="Times New Roman"/>
              </a:rPr>
              <a:t>A</a:t>
            </a:r>
            <a:r>
              <a:rPr sz="2850" b="1" spc="75" dirty="0">
                <a:latin typeface="Times New Roman"/>
                <a:cs typeface="Times New Roman"/>
              </a:rPr>
              <a:t>cc</a:t>
            </a:r>
            <a:r>
              <a:rPr sz="2850" b="1" spc="110" dirty="0">
                <a:latin typeface="Times New Roman"/>
                <a:cs typeface="Times New Roman"/>
              </a:rPr>
              <a:t>o</a:t>
            </a:r>
            <a:r>
              <a:rPr sz="2850" b="1" spc="10" dirty="0">
                <a:latin typeface="Times New Roman"/>
                <a:cs typeface="Times New Roman"/>
              </a:rPr>
              <a:t>u</a:t>
            </a:r>
            <a:r>
              <a:rPr sz="2850" b="1" spc="40" dirty="0">
                <a:latin typeface="Times New Roman"/>
                <a:cs typeface="Times New Roman"/>
              </a:rPr>
              <a:t>n</a:t>
            </a:r>
            <a:r>
              <a:rPr sz="2850" b="1" spc="15" dirty="0">
                <a:latin typeface="Times New Roman"/>
                <a:cs typeface="Times New Roman"/>
              </a:rPr>
              <a:t>t</a:t>
            </a:r>
            <a:r>
              <a:rPr sz="2850" b="1" spc="-114" dirty="0">
                <a:latin typeface="Times New Roman"/>
                <a:cs typeface="Times New Roman"/>
              </a:rPr>
              <a:t>a</a:t>
            </a:r>
            <a:r>
              <a:rPr sz="2850" b="1" spc="10" dirty="0">
                <a:latin typeface="Times New Roman"/>
                <a:cs typeface="Times New Roman"/>
              </a:rPr>
              <a:t>n</a:t>
            </a:r>
            <a:r>
              <a:rPr sz="2850" b="1" spc="130" dirty="0">
                <a:latin typeface="Times New Roman"/>
                <a:cs typeface="Times New Roman"/>
              </a:rPr>
              <a:t>c</a:t>
            </a:r>
            <a:r>
              <a:rPr sz="2850" b="1" dirty="0">
                <a:latin typeface="Times New Roman"/>
                <a:cs typeface="Times New Roman"/>
              </a:rPr>
              <a:t>y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529517" y="6136582"/>
            <a:ext cx="1403985" cy="4610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50" b="1" spc="5" dirty="0">
                <a:latin typeface="Times New Roman"/>
                <a:cs typeface="Times New Roman"/>
              </a:rPr>
              <a:t>Auditing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3156" y="3973521"/>
            <a:ext cx="6142990" cy="314388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85750" indent="-273685">
              <a:lnSpc>
                <a:spcPct val="100000"/>
              </a:lnSpc>
              <a:spcBef>
                <a:spcPts val="770"/>
              </a:spcBef>
              <a:buSzPct val="96491"/>
              <a:buAutoNum type="arabicPeriod" startAt="7"/>
              <a:tabLst>
                <a:tab pos="286385" algn="l"/>
              </a:tabLst>
            </a:pPr>
            <a:r>
              <a:rPr sz="2850" spc="-160" dirty="0">
                <a:latin typeface="Times New Roman"/>
                <a:cs typeface="Times New Roman"/>
              </a:rPr>
              <a:t>P</a:t>
            </a:r>
            <a:r>
              <a:rPr sz="2850" spc="-15" dirty="0">
                <a:latin typeface="Times New Roman"/>
                <a:cs typeface="Times New Roman"/>
              </a:rPr>
              <a:t>r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14" dirty="0">
                <a:latin typeface="Times New Roman"/>
                <a:cs typeface="Times New Roman"/>
              </a:rPr>
              <a:t>p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45" dirty="0">
                <a:latin typeface="Times New Roman"/>
                <a:cs typeface="Times New Roman"/>
              </a:rPr>
              <a:t>r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430" dirty="0">
                <a:latin typeface="Times New Roman"/>
                <a:cs typeface="Times New Roman"/>
              </a:rPr>
              <a:t> </a:t>
            </a:r>
            <a:r>
              <a:rPr sz="2850" spc="-315" dirty="0">
                <a:latin typeface="Times New Roman"/>
                <a:cs typeface="Times New Roman"/>
              </a:rPr>
              <a:t>T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45" dirty="0">
                <a:latin typeface="Times New Roman"/>
                <a:cs typeface="Times New Roman"/>
              </a:rPr>
              <a:t>d</a:t>
            </a:r>
            <a:r>
              <a:rPr sz="2850" spc="-110" dirty="0">
                <a:latin typeface="Times New Roman"/>
                <a:cs typeface="Times New Roman"/>
              </a:rPr>
              <a:t>i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235" dirty="0">
                <a:latin typeface="Times New Roman"/>
                <a:cs typeface="Times New Roman"/>
              </a:rPr>
              <a:t>g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P</a:t>
            </a:r>
            <a:r>
              <a:rPr sz="2850" spc="-15" dirty="0">
                <a:latin typeface="Times New Roman"/>
                <a:cs typeface="Times New Roman"/>
              </a:rPr>
              <a:t>r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459" dirty="0">
                <a:latin typeface="Times New Roman"/>
                <a:cs typeface="Times New Roman"/>
              </a:rPr>
              <a:t>&amp;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315" dirty="0">
                <a:latin typeface="Times New Roman"/>
                <a:cs typeface="Times New Roman"/>
              </a:rPr>
              <a:t>L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265" dirty="0">
                <a:latin typeface="Times New Roman"/>
                <a:cs typeface="Times New Roman"/>
              </a:rPr>
              <a:t> </a:t>
            </a:r>
            <a:r>
              <a:rPr sz="2850" spc="-380" dirty="0">
                <a:latin typeface="Times New Roman"/>
                <a:cs typeface="Times New Roman"/>
              </a:rPr>
              <a:t>A</a:t>
            </a:r>
            <a:r>
              <a:rPr sz="2850" spc="635" dirty="0">
                <a:latin typeface="Times New Roman"/>
                <a:cs typeface="Times New Roman"/>
              </a:rPr>
              <a:t>/</a:t>
            </a:r>
            <a:r>
              <a:rPr sz="2850" spc="-170" dirty="0">
                <a:latin typeface="Times New Roman"/>
                <a:cs typeface="Times New Roman"/>
              </a:rPr>
              <a:t>c</a:t>
            </a:r>
            <a:endParaRPr sz="2850">
              <a:latin typeface="Times New Roman"/>
              <a:cs typeface="Times New Roman"/>
            </a:endParaRPr>
          </a:p>
          <a:p>
            <a:pPr marL="349885" indent="-337820">
              <a:lnSpc>
                <a:spcPct val="100000"/>
              </a:lnSpc>
              <a:spcBef>
                <a:spcPts val="670"/>
              </a:spcBef>
              <a:buSzPct val="96491"/>
              <a:buAutoNum type="arabicPeriod" startAt="7"/>
              <a:tabLst>
                <a:tab pos="350520" algn="l"/>
              </a:tabLst>
            </a:pPr>
            <a:r>
              <a:rPr sz="2850" spc="-160" dirty="0">
                <a:latin typeface="Times New Roman"/>
                <a:cs typeface="Times New Roman"/>
              </a:rPr>
              <a:t>P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45" dirty="0">
                <a:latin typeface="Times New Roman"/>
                <a:cs typeface="Times New Roman"/>
              </a:rPr>
              <a:t>p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445" dirty="0">
                <a:latin typeface="Times New Roman"/>
                <a:cs typeface="Times New Roman"/>
              </a:rPr>
              <a:t>B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40" dirty="0">
                <a:latin typeface="Times New Roman"/>
                <a:cs typeface="Times New Roman"/>
              </a:rPr>
              <a:t>l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185" dirty="0">
                <a:latin typeface="Times New Roman"/>
                <a:cs typeface="Times New Roman"/>
              </a:rPr>
              <a:t>c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390" dirty="0">
                <a:latin typeface="Times New Roman"/>
                <a:cs typeface="Times New Roman"/>
              </a:rPr>
              <a:t>S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endParaRPr sz="2850">
              <a:latin typeface="Times New Roman"/>
              <a:cs typeface="Times New Roman"/>
            </a:endParaRPr>
          </a:p>
          <a:p>
            <a:pPr marL="286385" marR="582295" indent="-286385">
              <a:lnSpc>
                <a:spcPct val="119600"/>
              </a:lnSpc>
              <a:spcBef>
                <a:spcPts val="5"/>
              </a:spcBef>
              <a:buSzPct val="96491"/>
              <a:buAutoNum type="arabicPeriod" startAt="7"/>
              <a:tabLst>
                <a:tab pos="286385" algn="l"/>
              </a:tabLst>
            </a:pPr>
            <a:r>
              <a:rPr sz="2850" spc="-200" dirty="0">
                <a:latin typeface="Times New Roman"/>
                <a:cs typeface="Times New Roman"/>
              </a:rPr>
              <a:t>Passing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80" dirty="0">
                <a:latin typeface="Times New Roman"/>
                <a:cs typeface="Times New Roman"/>
              </a:rPr>
              <a:t>entries</a:t>
            </a:r>
            <a:r>
              <a:rPr sz="2850" spc="-95" dirty="0">
                <a:latin typeface="Times New Roman"/>
                <a:cs typeface="Times New Roman"/>
              </a:rPr>
              <a:t> for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rectification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45" dirty="0">
                <a:latin typeface="Times New Roman"/>
                <a:cs typeface="Times New Roman"/>
              </a:rPr>
              <a:t>errors </a:t>
            </a:r>
            <a:r>
              <a:rPr sz="2850" spc="-695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65" dirty="0">
                <a:latin typeface="Times New Roman"/>
                <a:cs typeface="Times New Roman"/>
              </a:rPr>
              <a:t>m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200" dirty="0">
                <a:latin typeface="Times New Roman"/>
                <a:cs typeface="Times New Roman"/>
              </a:rPr>
              <a:t>k</a:t>
            </a:r>
            <a:r>
              <a:rPr sz="2850" spc="-110" dirty="0">
                <a:latin typeface="Times New Roman"/>
                <a:cs typeface="Times New Roman"/>
              </a:rPr>
              <a:t>i</a:t>
            </a:r>
            <a:r>
              <a:rPr sz="2850" spc="-145" dirty="0">
                <a:latin typeface="Times New Roman"/>
                <a:cs typeface="Times New Roman"/>
              </a:rPr>
              <a:t>n</a:t>
            </a:r>
            <a:r>
              <a:rPr sz="2850" spc="-235" dirty="0">
                <a:latin typeface="Times New Roman"/>
                <a:cs typeface="Times New Roman"/>
              </a:rPr>
              <a:t>g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45" dirty="0">
                <a:latin typeface="Times New Roman"/>
                <a:cs typeface="Times New Roman"/>
              </a:rPr>
              <a:t>d</a:t>
            </a:r>
            <a:r>
              <a:rPr sz="2850" spc="-110" dirty="0">
                <a:latin typeface="Times New Roman"/>
                <a:cs typeface="Times New Roman"/>
              </a:rPr>
              <a:t>j</a:t>
            </a:r>
            <a:r>
              <a:rPr sz="2850" spc="-145" dirty="0">
                <a:latin typeface="Times New Roman"/>
                <a:cs typeface="Times New Roman"/>
              </a:rPr>
              <a:t>u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65" dirty="0">
                <a:latin typeface="Times New Roman"/>
                <a:cs typeface="Times New Roman"/>
              </a:rPr>
              <a:t>m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90" dirty="0">
                <a:latin typeface="Times New Roman"/>
                <a:cs typeface="Times New Roman"/>
              </a:rPr>
              <a:t>s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>
              <a:latin typeface="Times New Roman"/>
              <a:cs typeface="Times New Roman"/>
            </a:endParaRPr>
          </a:p>
          <a:p>
            <a:pPr marL="516255" indent="-504190">
              <a:lnSpc>
                <a:spcPct val="100000"/>
              </a:lnSpc>
              <a:spcBef>
                <a:spcPts val="670"/>
              </a:spcBef>
              <a:buSzPct val="96491"/>
              <a:buAutoNum type="arabicPeriod" startAt="7"/>
              <a:tabLst>
                <a:tab pos="516890" algn="l"/>
              </a:tabLst>
            </a:pPr>
            <a:r>
              <a:rPr sz="2850" spc="-155" dirty="0">
                <a:latin typeface="Times New Roman"/>
                <a:cs typeface="Times New Roman"/>
              </a:rPr>
              <a:t>Checking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90" dirty="0">
                <a:latin typeface="Times New Roman"/>
                <a:cs typeface="Times New Roman"/>
              </a:rPr>
              <a:t>the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work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done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235" dirty="0">
                <a:latin typeface="Times New Roman"/>
                <a:cs typeface="Times New Roman"/>
              </a:rPr>
              <a:t>by</a:t>
            </a:r>
            <a:r>
              <a:rPr sz="2850" spc="-28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Accountant.</a:t>
            </a:r>
            <a:endParaRPr sz="2850">
              <a:latin typeface="Times New Roman"/>
              <a:cs typeface="Times New Roman"/>
            </a:endParaRPr>
          </a:p>
          <a:p>
            <a:pPr marL="487680" indent="-475615">
              <a:lnSpc>
                <a:spcPct val="100000"/>
              </a:lnSpc>
              <a:spcBef>
                <a:spcPts val="675"/>
              </a:spcBef>
              <a:buSzPct val="96491"/>
              <a:buAutoNum type="arabicPeriod" startAt="7"/>
              <a:tabLst>
                <a:tab pos="488315" algn="l"/>
              </a:tabLst>
            </a:pPr>
            <a:r>
              <a:rPr sz="2850" spc="-434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-145" dirty="0">
                <a:latin typeface="Times New Roman"/>
                <a:cs typeface="Times New Roman"/>
              </a:rPr>
              <a:t>d</a:t>
            </a:r>
            <a:r>
              <a:rPr sz="2850" spc="-11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220" dirty="0">
                <a:latin typeface="Times New Roman"/>
                <a:cs typeface="Times New Roman"/>
              </a:rPr>
              <a:t>R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45" dirty="0">
                <a:latin typeface="Times New Roman"/>
                <a:cs typeface="Times New Roman"/>
              </a:rPr>
              <a:t>p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130" dirty="0">
                <a:latin typeface="Times New Roman"/>
                <a:cs typeface="Times New Roman"/>
              </a:rPr>
              <a:t>r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235" dirty="0">
                <a:latin typeface="Times New Roman"/>
                <a:cs typeface="Times New Roman"/>
              </a:rPr>
              <a:t>g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404627" y="7035311"/>
            <a:ext cx="330835" cy="2470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937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500" spc="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7</a:t>
            </a:fld>
            <a:endParaRPr sz="15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8879" y="487071"/>
            <a:ext cx="439229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heavy" spc="-65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b</a:t>
            </a:r>
            <a:r>
              <a:rPr sz="4400" u="heavy" spc="-2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j</a:t>
            </a:r>
            <a:r>
              <a:rPr sz="4400" u="heavy" spc="-16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sz="4400" u="heavy" spc="-3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c</a:t>
            </a:r>
            <a:r>
              <a:rPr sz="4400" u="heavy" spc="-1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r>
              <a:rPr sz="4400" u="heavy" spc="-2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sz="4400" u="heavy" spc="-55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v</a:t>
            </a:r>
            <a:r>
              <a:rPr sz="4400" u="heavy" spc="-114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e</a:t>
            </a:r>
            <a:r>
              <a:rPr sz="4400" u="heavy" spc="-40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s</a:t>
            </a:r>
            <a:r>
              <a:rPr sz="4400" u="heavy" spc="-18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40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o</a:t>
            </a:r>
            <a:r>
              <a:rPr sz="4400" u="heavy" spc="-14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f</a:t>
            </a:r>
            <a:r>
              <a:rPr sz="4400" u="heavy" spc="-12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 </a:t>
            </a:r>
            <a:r>
              <a:rPr sz="4400" u="heavy" spc="-89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A</a:t>
            </a:r>
            <a:r>
              <a:rPr sz="4400" u="heavy" spc="-270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u</a:t>
            </a:r>
            <a:r>
              <a:rPr sz="4400" u="heavy" spc="-3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d</a:t>
            </a:r>
            <a:r>
              <a:rPr sz="4400" u="heavy" spc="-215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i</a:t>
            </a:r>
            <a:r>
              <a:rPr sz="4400" u="heavy" spc="-114" dirty="0">
                <a:solidFill>
                  <a:srgbClr val="696464"/>
                </a:solidFill>
                <a:uFill>
                  <a:solidFill>
                    <a:srgbClr val="696464"/>
                  </a:solidFill>
                </a:uFill>
              </a:rPr>
              <a:t>t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519684" y="1677924"/>
            <a:ext cx="2809240" cy="18415"/>
          </a:xfrm>
          <a:custGeom>
            <a:avLst/>
            <a:gdLst/>
            <a:ahLst/>
            <a:cxnLst/>
            <a:rect l="l" t="t" r="r" b="b"/>
            <a:pathLst>
              <a:path w="2809240" h="18414">
                <a:moveTo>
                  <a:pt x="2808732" y="18287"/>
                </a:moveTo>
                <a:lnTo>
                  <a:pt x="0" y="18287"/>
                </a:lnTo>
                <a:lnTo>
                  <a:pt x="0" y="0"/>
                </a:lnTo>
                <a:lnTo>
                  <a:pt x="2808732" y="0"/>
                </a:lnTo>
                <a:lnTo>
                  <a:pt x="2808732" y="18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06927" y="1190602"/>
            <a:ext cx="8958580" cy="445135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70"/>
              </a:spcBef>
            </a:pPr>
            <a:r>
              <a:rPr sz="2850" b="1" spc="-65" dirty="0">
                <a:latin typeface="Times New Roman"/>
                <a:cs typeface="Times New Roman"/>
              </a:rPr>
              <a:t>Primary</a:t>
            </a:r>
            <a:r>
              <a:rPr sz="2850" b="1" spc="-114" dirty="0">
                <a:latin typeface="Times New Roman"/>
                <a:cs typeface="Times New Roman"/>
              </a:rPr>
              <a:t> </a:t>
            </a:r>
            <a:r>
              <a:rPr sz="2850" b="1" spc="-15" dirty="0">
                <a:latin typeface="Times New Roman"/>
                <a:cs typeface="Times New Roman"/>
              </a:rPr>
              <a:t>Objective</a:t>
            </a:r>
            <a:endParaRPr sz="2850" dirty="0">
              <a:latin typeface="Times New Roman"/>
              <a:cs typeface="Times New Roman"/>
            </a:endParaRPr>
          </a:p>
          <a:p>
            <a:pPr marL="577850" marR="5080" indent="-565785" algn="just">
              <a:lnSpc>
                <a:spcPct val="100400"/>
              </a:lnSpc>
              <a:spcBef>
                <a:spcPts val="660"/>
              </a:spcBef>
              <a:buClr>
                <a:srgbClr val="D34816"/>
              </a:buClr>
              <a:buSzPct val="84210"/>
              <a:buAutoNum type="arabicPeriod"/>
              <a:tabLst>
                <a:tab pos="578485" algn="l"/>
              </a:tabLst>
            </a:pPr>
            <a:r>
              <a:rPr sz="2850" spc="-140" dirty="0">
                <a:latin typeface="Times New Roman"/>
                <a:cs typeface="Times New Roman"/>
              </a:rPr>
              <a:t>The</a:t>
            </a:r>
            <a:r>
              <a:rPr sz="2850" spc="-135" dirty="0">
                <a:latin typeface="Times New Roman"/>
                <a:cs typeface="Times New Roman"/>
              </a:rPr>
              <a:t> </a:t>
            </a:r>
            <a:r>
              <a:rPr sz="2850" b="1" i="1" spc="-50" dirty="0">
                <a:latin typeface="Times New Roman"/>
                <a:cs typeface="Times New Roman"/>
              </a:rPr>
              <a:t>primary</a:t>
            </a:r>
            <a:r>
              <a:rPr sz="2850" b="1" i="1" spc="-45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objective</a:t>
            </a:r>
            <a:r>
              <a:rPr sz="2850" spc="-13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-15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audit</a:t>
            </a:r>
            <a:r>
              <a:rPr sz="2850" spc="-110" dirty="0">
                <a:latin typeface="Times New Roman"/>
                <a:cs typeface="Times New Roman"/>
              </a:rPr>
              <a:t> </a:t>
            </a:r>
            <a:r>
              <a:rPr sz="2850" spc="-180" dirty="0">
                <a:latin typeface="Times New Roman"/>
                <a:cs typeface="Times New Roman"/>
              </a:rPr>
              <a:t>is</a:t>
            </a:r>
            <a:r>
              <a:rPr sz="2850" spc="-175" dirty="0">
                <a:latin typeface="Times New Roman"/>
                <a:cs typeface="Times New Roman"/>
              </a:rPr>
              <a:t> </a:t>
            </a:r>
            <a:r>
              <a:rPr sz="2850" spc="-45" dirty="0">
                <a:latin typeface="Times New Roman"/>
                <a:cs typeface="Times New Roman"/>
              </a:rPr>
              <a:t>to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find</a:t>
            </a:r>
            <a:r>
              <a:rPr sz="2850" spc="-140" dirty="0">
                <a:latin typeface="Times New Roman"/>
                <a:cs typeface="Times New Roman"/>
              </a:rPr>
              <a:t> </a:t>
            </a:r>
            <a:r>
              <a:rPr sz="2850" spc="-65" dirty="0">
                <a:latin typeface="Times New Roman"/>
                <a:cs typeface="Times New Roman"/>
              </a:rPr>
              <a:t>out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whether</a:t>
            </a:r>
            <a:r>
              <a:rPr sz="2850" spc="-9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accounts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225" dirty="0">
                <a:latin typeface="Times New Roman"/>
                <a:cs typeface="Times New Roman"/>
              </a:rPr>
              <a:t>a </a:t>
            </a:r>
            <a:r>
              <a:rPr sz="2850" spc="-90" dirty="0">
                <a:latin typeface="Times New Roman"/>
                <a:cs typeface="Times New Roman"/>
              </a:rPr>
              <a:t>particular </a:t>
            </a:r>
            <a:r>
              <a:rPr sz="2850" spc="-100" dirty="0">
                <a:latin typeface="Times New Roman"/>
                <a:cs typeface="Times New Roman"/>
              </a:rPr>
              <a:t>concern </a:t>
            </a:r>
            <a:r>
              <a:rPr sz="2850" spc="-114" dirty="0">
                <a:latin typeface="Times New Roman"/>
                <a:cs typeface="Times New Roman"/>
              </a:rPr>
              <a:t>exhibit </a:t>
            </a:r>
            <a:r>
              <a:rPr sz="2850" spc="-225" dirty="0">
                <a:latin typeface="Times New Roman"/>
                <a:cs typeface="Times New Roman"/>
              </a:rPr>
              <a:t>a </a:t>
            </a:r>
            <a:r>
              <a:rPr sz="2850" spc="-25" dirty="0">
                <a:latin typeface="Times New Roman"/>
                <a:cs typeface="Times New Roman"/>
              </a:rPr>
              <a:t>true </a:t>
            </a:r>
            <a:r>
              <a:rPr sz="2850" spc="-150" dirty="0">
                <a:latin typeface="Times New Roman"/>
                <a:cs typeface="Times New Roman"/>
              </a:rPr>
              <a:t>and </a:t>
            </a:r>
            <a:r>
              <a:rPr sz="2850" spc="-140" dirty="0">
                <a:latin typeface="Times New Roman"/>
                <a:cs typeface="Times New Roman"/>
              </a:rPr>
              <a:t>fair </a:t>
            </a:r>
            <a:r>
              <a:rPr sz="2850" spc="-170" dirty="0">
                <a:latin typeface="Times New Roman"/>
                <a:cs typeface="Times New Roman"/>
              </a:rPr>
              <a:t>view </a:t>
            </a:r>
            <a:r>
              <a:rPr sz="2850" spc="-175" dirty="0">
                <a:latin typeface="Times New Roman"/>
                <a:cs typeface="Times New Roman"/>
              </a:rPr>
              <a:t>of </a:t>
            </a:r>
            <a:r>
              <a:rPr sz="2850" spc="-17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earnings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and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65" dirty="0">
                <a:latin typeface="Times New Roman"/>
                <a:cs typeface="Times New Roman"/>
              </a:rPr>
              <a:t>financial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state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affairs.</a:t>
            </a:r>
            <a:endParaRPr sz="2850" dirty="0">
              <a:latin typeface="Times New Roman"/>
              <a:cs typeface="Times New Roman"/>
            </a:endParaRPr>
          </a:p>
          <a:p>
            <a:pPr marL="577850" marR="6350" indent="-565785" algn="just">
              <a:lnSpc>
                <a:spcPct val="100400"/>
              </a:lnSpc>
              <a:spcBef>
                <a:spcPts val="655"/>
              </a:spcBef>
              <a:buClr>
                <a:srgbClr val="D34816"/>
              </a:buClr>
              <a:buSzPct val="84210"/>
              <a:buAutoNum type="arabicPeriod"/>
              <a:tabLst>
                <a:tab pos="578485" algn="l"/>
              </a:tabLst>
            </a:pPr>
            <a:r>
              <a:rPr sz="2850" spc="-140" dirty="0">
                <a:latin typeface="Times New Roman"/>
                <a:cs typeface="Times New Roman"/>
              </a:rPr>
              <a:t>The</a:t>
            </a:r>
            <a:r>
              <a:rPr sz="2850" spc="-135" dirty="0">
                <a:latin typeface="Times New Roman"/>
                <a:cs typeface="Times New Roman"/>
              </a:rPr>
              <a:t> </a:t>
            </a:r>
            <a:r>
              <a:rPr sz="2850" spc="-105" dirty="0">
                <a:latin typeface="Times New Roman"/>
                <a:cs typeface="Times New Roman"/>
              </a:rPr>
              <a:t>primary</a:t>
            </a:r>
            <a:r>
              <a:rPr sz="2850" spc="-100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objective</a:t>
            </a:r>
            <a:r>
              <a:rPr sz="2850" spc="-125" dirty="0">
                <a:latin typeface="Times New Roman"/>
                <a:cs typeface="Times New Roman"/>
              </a:rPr>
              <a:t> </a:t>
            </a:r>
            <a:r>
              <a:rPr sz="2850" spc="-175" dirty="0">
                <a:latin typeface="Times New Roman"/>
                <a:cs typeface="Times New Roman"/>
              </a:rPr>
              <a:t>of</a:t>
            </a:r>
            <a:r>
              <a:rPr sz="2850" spc="-17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audit</a:t>
            </a:r>
            <a:r>
              <a:rPr sz="2850" spc="-110" dirty="0">
                <a:latin typeface="Times New Roman"/>
                <a:cs typeface="Times New Roman"/>
              </a:rPr>
              <a:t> </a:t>
            </a:r>
            <a:r>
              <a:rPr sz="2850" spc="-150" dirty="0">
                <a:latin typeface="Times New Roman"/>
                <a:cs typeface="Times New Roman"/>
              </a:rPr>
              <a:t>helps</a:t>
            </a:r>
            <a:r>
              <a:rPr sz="2850" spc="-145" dirty="0">
                <a:latin typeface="Times New Roman"/>
                <a:cs typeface="Times New Roman"/>
              </a:rPr>
              <a:t> </a:t>
            </a:r>
            <a:r>
              <a:rPr sz="2850" spc="-45" dirty="0">
                <a:latin typeface="Times New Roman"/>
                <a:cs typeface="Times New Roman"/>
              </a:rPr>
              <a:t>to</a:t>
            </a:r>
            <a:r>
              <a:rPr sz="2850" spc="-4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see</a:t>
            </a:r>
            <a:r>
              <a:rPr sz="2850" spc="-140" dirty="0">
                <a:latin typeface="Times New Roman"/>
                <a:cs typeface="Times New Roman"/>
              </a:rPr>
              <a:t> </a:t>
            </a:r>
            <a:r>
              <a:rPr sz="2850" spc="-95" dirty="0">
                <a:latin typeface="Times New Roman"/>
                <a:cs typeface="Times New Roman"/>
              </a:rPr>
              <a:t>whether</a:t>
            </a:r>
            <a:r>
              <a:rPr sz="2850" spc="52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Times New Roman"/>
                <a:cs typeface="Times New Roman"/>
              </a:rPr>
              <a:t>accounts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are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complete</a:t>
            </a:r>
            <a:r>
              <a:rPr sz="2850" spc="-5" dirty="0">
                <a:latin typeface="Times New Roman"/>
                <a:cs typeface="Times New Roman"/>
              </a:rPr>
              <a:t> </a:t>
            </a:r>
            <a:r>
              <a:rPr sz="2850" spc="-60" dirty="0">
                <a:latin typeface="Times New Roman"/>
                <a:cs typeface="Times New Roman"/>
              </a:rPr>
              <a:t>correct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and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in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conformity</a:t>
            </a:r>
            <a:r>
              <a:rPr sz="2850" spc="-30" dirty="0">
                <a:latin typeface="Times New Roman"/>
                <a:cs typeface="Times New Roman"/>
              </a:rPr>
              <a:t> </a:t>
            </a:r>
            <a:r>
              <a:rPr sz="2850" spc="-110" dirty="0">
                <a:latin typeface="Times New Roman"/>
                <a:cs typeface="Times New Roman"/>
              </a:rPr>
              <a:t>with</a:t>
            </a:r>
            <a:r>
              <a:rPr sz="2850" spc="-60" dirty="0">
                <a:latin typeface="Times New Roman"/>
                <a:cs typeface="Times New Roman"/>
              </a:rPr>
              <a:t> </a:t>
            </a:r>
            <a:r>
              <a:rPr sz="2850" spc="-85" dirty="0">
                <a:latin typeface="Times New Roman"/>
                <a:cs typeface="Times New Roman"/>
              </a:rPr>
              <a:t>the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200" dirty="0">
                <a:latin typeface="Times New Roman"/>
                <a:cs typeface="Times New Roman"/>
              </a:rPr>
              <a:t>law</a:t>
            </a:r>
            <a:endParaRPr sz="2850" dirty="0">
              <a:latin typeface="Times New Roman"/>
              <a:cs typeface="Times New Roman"/>
            </a:endParaRPr>
          </a:p>
          <a:p>
            <a:pPr marL="314325" algn="just">
              <a:lnSpc>
                <a:spcPct val="100000"/>
              </a:lnSpc>
              <a:spcBef>
                <a:spcPts val="670"/>
              </a:spcBef>
            </a:pPr>
            <a:r>
              <a:rPr sz="2850" spc="-145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b="1" i="1" spc="-330" dirty="0">
                <a:latin typeface="Times New Roman"/>
                <a:cs typeface="Times New Roman"/>
              </a:rPr>
              <a:t>S</a:t>
            </a:r>
            <a:r>
              <a:rPr sz="2850" b="1" i="1" spc="-130" dirty="0">
                <a:latin typeface="Times New Roman"/>
                <a:cs typeface="Times New Roman"/>
              </a:rPr>
              <a:t>e</a:t>
            </a:r>
            <a:r>
              <a:rPr sz="2850" b="1" i="1" spc="-240" dirty="0">
                <a:latin typeface="Times New Roman"/>
                <a:cs typeface="Times New Roman"/>
              </a:rPr>
              <a:t>c</a:t>
            </a:r>
            <a:r>
              <a:rPr sz="2850" b="1" i="1" spc="-204" dirty="0">
                <a:latin typeface="Times New Roman"/>
                <a:cs typeface="Times New Roman"/>
              </a:rPr>
              <a:t>o</a:t>
            </a:r>
            <a:r>
              <a:rPr sz="2850" b="1" i="1" spc="-160" dirty="0">
                <a:latin typeface="Times New Roman"/>
                <a:cs typeface="Times New Roman"/>
              </a:rPr>
              <a:t>n</a:t>
            </a:r>
            <a:r>
              <a:rPr sz="2850" b="1" i="1" dirty="0">
                <a:latin typeface="Times New Roman"/>
                <a:cs typeface="Times New Roman"/>
              </a:rPr>
              <a:t>da</a:t>
            </a:r>
            <a:r>
              <a:rPr sz="2850" b="1" i="1" spc="-60" dirty="0">
                <a:latin typeface="Times New Roman"/>
                <a:cs typeface="Times New Roman"/>
              </a:rPr>
              <a:t>r</a:t>
            </a:r>
            <a:r>
              <a:rPr sz="2850" b="1" i="1" spc="-110" dirty="0">
                <a:latin typeface="Times New Roman"/>
                <a:cs typeface="Times New Roman"/>
              </a:rPr>
              <a:t>y</a:t>
            </a:r>
            <a:r>
              <a:rPr sz="2850" b="1" i="1" spc="-45" dirty="0">
                <a:latin typeface="Times New Roman"/>
                <a:cs typeface="Times New Roman"/>
              </a:rPr>
              <a:t> </a:t>
            </a:r>
            <a:r>
              <a:rPr sz="2850" b="1" i="1" spc="-204" dirty="0">
                <a:latin typeface="Times New Roman"/>
                <a:cs typeface="Times New Roman"/>
              </a:rPr>
              <a:t>o</a:t>
            </a:r>
            <a:r>
              <a:rPr sz="2850" b="1" i="1" spc="-30" dirty="0">
                <a:latin typeface="Times New Roman"/>
                <a:cs typeface="Times New Roman"/>
              </a:rPr>
              <a:t>b</a:t>
            </a:r>
            <a:r>
              <a:rPr sz="2850" b="1" i="1" spc="-25" dirty="0">
                <a:latin typeface="Times New Roman"/>
                <a:cs typeface="Times New Roman"/>
              </a:rPr>
              <a:t>j</a:t>
            </a:r>
            <a:r>
              <a:rPr sz="2850" b="1" i="1" spc="-100" dirty="0">
                <a:latin typeface="Times New Roman"/>
                <a:cs typeface="Times New Roman"/>
              </a:rPr>
              <a:t>e</a:t>
            </a:r>
            <a:r>
              <a:rPr sz="2850" b="1" i="1" spc="-270" dirty="0">
                <a:latin typeface="Times New Roman"/>
                <a:cs typeface="Times New Roman"/>
              </a:rPr>
              <a:t>c</a:t>
            </a:r>
            <a:r>
              <a:rPr sz="2850" b="1" i="1" spc="145" dirty="0">
                <a:latin typeface="Times New Roman"/>
                <a:cs typeface="Times New Roman"/>
              </a:rPr>
              <a:t>t</a:t>
            </a:r>
            <a:r>
              <a:rPr sz="2850" b="1" i="1" spc="-25" dirty="0">
                <a:latin typeface="Times New Roman"/>
                <a:cs typeface="Times New Roman"/>
              </a:rPr>
              <a:t>i</a:t>
            </a:r>
            <a:r>
              <a:rPr sz="2850" b="1" i="1" spc="-130" dirty="0">
                <a:latin typeface="Times New Roman"/>
                <a:cs typeface="Times New Roman"/>
              </a:rPr>
              <a:t>v</a:t>
            </a:r>
            <a:r>
              <a:rPr sz="2850" b="1" i="1" spc="-110" dirty="0">
                <a:latin typeface="Times New Roman"/>
                <a:cs typeface="Times New Roman"/>
              </a:rPr>
              <a:t>e</a:t>
            </a:r>
            <a:r>
              <a:rPr sz="2850" b="1" i="1" spc="-6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ud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40" dirty="0">
                <a:latin typeface="Times New Roman"/>
                <a:cs typeface="Times New Roman"/>
              </a:rPr>
              <a:t>t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40" dirty="0">
                <a:latin typeface="Times New Roman"/>
                <a:cs typeface="Times New Roman"/>
              </a:rPr>
              <a:t>:</a:t>
            </a:r>
            <a:r>
              <a:rPr sz="2850" spc="-180" dirty="0">
                <a:latin typeface="Times New Roman"/>
                <a:cs typeface="Times New Roman"/>
              </a:rPr>
              <a:t> </a:t>
            </a:r>
            <a:r>
              <a:rPr sz="2850" spc="-60" dirty="0">
                <a:latin typeface="Times New Roman"/>
                <a:cs typeface="Times New Roman"/>
              </a:rPr>
              <a:t>-</a:t>
            </a:r>
            <a:endParaRPr sz="2850" dirty="0">
              <a:latin typeface="Times New Roman"/>
              <a:cs typeface="Times New Roman"/>
            </a:endParaRPr>
          </a:p>
          <a:p>
            <a:pPr marL="577850" indent="-565785" algn="just">
              <a:lnSpc>
                <a:spcPct val="100000"/>
              </a:lnSpc>
              <a:spcBef>
                <a:spcPts val="675"/>
              </a:spcBef>
              <a:buClr>
                <a:srgbClr val="D34816"/>
              </a:buClr>
              <a:buSzPct val="84210"/>
              <a:buAutoNum type="arabicPeriod"/>
              <a:tabLst>
                <a:tab pos="578485" algn="l"/>
              </a:tabLst>
            </a:pPr>
            <a:r>
              <a:rPr sz="2850" spc="-150" dirty="0">
                <a:latin typeface="Times New Roman"/>
                <a:cs typeface="Times New Roman"/>
              </a:rPr>
              <a:t>D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30" dirty="0">
                <a:latin typeface="Times New Roman"/>
                <a:cs typeface="Times New Roman"/>
              </a:rPr>
              <a:t>r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75" dirty="0">
                <a:latin typeface="Times New Roman"/>
                <a:cs typeface="Times New Roman"/>
              </a:rPr>
              <a:t>r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75" dirty="0">
                <a:latin typeface="Times New Roman"/>
                <a:cs typeface="Times New Roman"/>
              </a:rPr>
              <a:t>r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-145" dirty="0">
                <a:latin typeface="Times New Roman"/>
                <a:cs typeface="Times New Roman"/>
              </a:rPr>
              <a:t>d</a:t>
            </a:r>
            <a:r>
              <a:rPr sz="2850" spc="120" dirty="0">
                <a:latin typeface="Times New Roman"/>
                <a:cs typeface="Times New Roman"/>
              </a:rPr>
              <a:t>,</a:t>
            </a:r>
            <a:r>
              <a:rPr sz="2850" spc="-180" dirty="0">
                <a:latin typeface="Times New Roman"/>
                <a:cs typeface="Times New Roman"/>
              </a:rPr>
              <a:t> 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endParaRPr sz="2850" dirty="0">
              <a:latin typeface="Times New Roman"/>
              <a:cs typeface="Times New Roman"/>
            </a:endParaRPr>
          </a:p>
          <a:p>
            <a:pPr marL="577850" indent="-565785" algn="just">
              <a:lnSpc>
                <a:spcPct val="100000"/>
              </a:lnSpc>
              <a:spcBef>
                <a:spcPts val="670"/>
              </a:spcBef>
              <a:buClr>
                <a:srgbClr val="D34816"/>
              </a:buClr>
              <a:buSzPct val="84210"/>
              <a:buAutoNum type="arabicPeriod"/>
              <a:tabLst>
                <a:tab pos="578485" algn="l"/>
              </a:tabLst>
            </a:pPr>
            <a:r>
              <a:rPr sz="2850" spc="-160" dirty="0">
                <a:latin typeface="Times New Roman"/>
                <a:cs typeface="Times New Roman"/>
              </a:rPr>
              <a:t>P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55" dirty="0">
                <a:latin typeface="Times New Roman"/>
                <a:cs typeface="Times New Roman"/>
              </a:rPr>
              <a:t>e</a:t>
            </a:r>
            <a:r>
              <a:rPr sz="2850" spc="-315" dirty="0">
                <a:latin typeface="Times New Roman"/>
                <a:cs typeface="Times New Roman"/>
              </a:rPr>
              <a:t>v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120" dirty="0">
                <a:latin typeface="Times New Roman"/>
                <a:cs typeface="Times New Roman"/>
              </a:rPr>
              <a:t>n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75" dirty="0">
                <a:latin typeface="Times New Roman"/>
                <a:cs typeface="Times New Roman"/>
              </a:rPr>
              <a:t> 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85" dirty="0">
                <a:latin typeface="Times New Roman"/>
                <a:cs typeface="Times New Roman"/>
              </a:rPr>
              <a:t>c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100" dirty="0">
                <a:latin typeface="Times New Roman"/>
                <a:cs typeface="Times New Roman"/>
              </a:rPr>
              <a:t>r</a:t>
            </a:r>
            <a:r>
              <a:rPr sz="2850" spc="-15" dirty="0">
                <a:latin typeface="Times New Roman"/>
                <a:cs typeface="Times New Roman"/>
              </a:rPr>
              <a:t>r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160" dirty="0">
                <a:latin typeface="Times New Roman"/>
                <a:cs typeface="Times New Roman"/>
              </a:rPr>
              <a:t>c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105" dirty="0">
                <a:latin typeface="Times New Roman"/>
                <a:cs typeface="Times New Roman"/>
              </a:rPr>
              <a:t> 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85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170" dirty="0">
                <a:latin typeface="Times New Roman"/>
                <a:cs typeface="Times New Roman"/>
              </a:rPr>
              <a:t>h</a:t>
            </a:r>
            <a:r>
              <a:rPr sz="2850" spc="-114" dirty="0">
                <a:latin typeface="Times New Roman"/>
                <a:cs typeface="Times New Roman"/>
              </a:rPr>
              <a:t>o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-110" dirty="0">
                <a:latin typeface="Times New Roman"/>
                <a:cs typeface="Times New Roman"/>
              </a:rPr>
              <a:t>e</a:t>
            </a:r>
            <a:r>
              <a:rPr sz="2850" spc="-45" dirty="0">
                <a:latin typeface="Times New Roman"/>
                <a:cs typeface="Times New Roman"/>
              </a:rPr>
              <a:t> </a:t>
            </a:r>
            <a:r>
              <a:rPr sz="2850" spc="-130" dirty="0">
                <a:latin typeface="Times New Roman"/>
                <a:cs typeface="Times New Roman"/>
              </a:rPr>
              <a:t>e</a:t>
            </a:r>
            <a:r>
              <a:rPr sz="2850" spc="100" dirty="0">
                <a:latin typeface="Times New Roman"/>
                <a:cs typeface="Times New Roman"/>
              </a:rPr>
              <a:t>r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100" dirty="0">
                <a:latin typeface="Times New Roman"/>
                <a:cs typeface="Times New Roman"/>
              </a:rPr>
              <a:t>r</a:t>
            </a:r>
            <a:r>
              <a:rPr sz="2850" spc="-220" dirty="0">
                <a:latin typeface="Times New Roman"/>
                <a:cs typeface="Times New Roman"/>
              </a:rPr>
              <a:t>s</a:t>
            </a:r>
            <a:r>
              <a:rPr sz="2850" spc="-65" dirty="0">
                <a:latin typeface="Times New Roman"/>
                <a:cs typeface="Times New Roman"/>
              </a:rPr>
              <a:t> </a:t>
            </a:r>
            <a:r>
              <a:rPr sz="2850" spc="-240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120" dirty="0">
                <a:latin typeface="Times New Roman"/>
                <a:cs typeface="Times New Roman"/>
              </a:rPr>
              <a:t>d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-145" dirty="0">
                <a:latin typeface="Times New Roman"/>
                <a:cs typeface="Times New Roman"/>
              </a:rPr>
              <a:t>o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55" dirty="0">
                <a:latin typeface="Times New Roman"/>
                <a:cs typeface="Times New Roman"/>
              </a:rPr>
              <a:t> 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15" dirty="0">
                <a:latin typeface="Times New Roman"/>
                <a:cs typeface="Times New Roman"/>
              </a:rPr>
              <a:t>r</a:t>
            </a:r>
            <a:r>
              <a:rPr sz="2850" spc="-215" dirty="0">
                <a:latin typeface="Times New Roman"/>
                <a:cs typeface="Times New Roman"/>
              </a:rPr>
              <a:t>a</a:t>
            </a:r>
            <a:r>
              <a:rPr sz="2850" spc="-114" dirty="0">
                <a:latin typeface="Times New Roman"/>
                <a:cs typeface="Times New Roman"/>
              </a:rPr>
              <a:t>u</a:t>
            </a:r>
            <a:r>
              <a:rPr sz="2850" spc="-145" dirty="0">
                <a:latin typeface="Times New Roman"/>
                <a:cs typeface="Times New Roman"/>
              </a:rPr>
              <a:t>d</a:t>
            </a:r>
            <a:r>
              <a:rPr sz="2850" spc="120" dirty="0">
                <a:latin typeface="Times New Roman"/>
                <a:cs typeface="Times New Roman"/>
              </a:rPr>
              <a:t>.</a:t>
            </a:r>
            <a:endParaRPr sz="28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4111" y="472048"/>
            <a:ext cx="632079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380" dirty="0"/>
              <a:t>S</a:t>
            </a:r>
            <a:r>
              <a:rPr spc="-105" dirty="0"/>
              <a:t>e</a:t>
            </a:r>
            <a:r>
              <a:rPr spc="-380" dirty="0"/>
              <a:t>c</a:t>
            </a:r>
            <a:r>
              <a:rPr spc="-360" dirty="0"/>
              <a:t>o</a:t>
            </a:r>
            <a:r>
              <a:rPr spc="-240" dirty="0"/>
              <a:t>n</a:t>
            </a:r>
            <a:r>
              <a:rPr spc="-280" dirty="0"/>
              <a:t>d</a:t>
            </a:r>
            <a:r>
              <a:rPr spc="-140" dirty="0"/>
              <a:t>a</a:t>
            </a:r>
            <a:r>
              <a:rPr spc="-114" dirty="0"/>
              <a:t>r</a:t>
            </a:r>
            <a:r>
              <a:rPr spc="-555" dirty="0"/>
              <a:t>y</a:t>
            </a:r>
            <a:r>
              <a:rPr spc="-130" dirty="0"/>
              <a:t> </a:t>
            </a:r>
            <a:r>
              <a:rPr spc="-580" dirty="0"/>
              <a:t>O</a:t>
            </a:r>
            <a:r>
              <a:rPr spc="-280" dirty="0"/>
              <a:t>b</a:t>
            </a:r>
            <a:r>
              <a:rPr spc="-195" dirty="0"/>
              <a:t>j</a:t>
            </a:r>
            <a:r>
              <a:rPr spc="-105" dirty="0"/>
              <a:t>e</a:t>
            </a:r>
            <a:r>
              <a:rPr spc="-340" dirty="0"/>
              <a:t>c</a:t>
            </a:r>
            <a:r>
              <a:rPr spc="-95" dirty="0"/>
              <a:t>t</a:t>
            </a:r>
            <a:r>
              <a:rPr spc="-229" dirty="0"/>
              <a:t>i</a:t>
            </a:r>
            <a:r>
              <a:rPr spc="-459" dirty="0"/>
              <a:t>v</a:t>
            </a:r>
            <a:r>
              <a:rPr spc="-145" dirty="0"/>
              <a:t>e</a:t>
            </a:r>
            <a:r>
              <a:rPr spc="-360" dirty="0"/>
              <a:t>s</a:t>
            </a:r>
            <a:r>
              <a:rPr spc="-165" dirty="0"/>
              <a:t> </a:t>
            </a:r>
            <a:r>
              <a:rPr spc="-360" dirty="0"/>
              <a:t>o</a:t>
            </a:r>
            <a:r>
              <a:rPr spc="-130" dirty="0"/>
              <a:t>f</a:t>
            </a:r>
            <a:r>
              <a:rPr spc="-110" dirty="0"/>
              <a:t> </a:t>
            </a:r>
            <a:r>
              <a:rPr spc="-760" dirty="0"/>
              <a:t>A</a:t>
            </a:r>
            <a:r>
              <a:rPr spc="-280" dirty="0"/>
              <a:t>ud</a:t>
            </a:r>
            <a:r>
              <a:rPr spc="-190" dirty="0"/>
              <a:t>i</a:t>
            </a:r>
            <a:r>
              <a:rPr spc="-100" dirty="0"/>
              <a:t>t</a:t>
            </a:r>
          </a:p>
        </p:txBody>
      </p:sp>
      <p:sp>
        <p:nvSpPr>
          <p:cNvPr id="3" name="object 3"/>
          <p:cNvSpPr/>
          <p:nvPr/>
        </p:nvSpPr>
        <p:spPr>
          <a:xfrm>
            <a:off x="1796795" y="1025652"/>
            <a:ext cx="6297295" cy="24765"/>
          </a:xfrm>
          <a:custGeom>
            <a:avLst/>
            <a:gdLst/>
            <a:ahLst/>
            <a:cxnLst/>
            <a:rect l="l" t="t" r="r" b="b"/>
            <a:pathLst>
              <a:path w="6297295" h="24765">
                <a:moveTo>
                  <a:pt x="6297168" y="24383"/>
                </a:moveTo>
                <a:lnTo>
                  <a:pt x="0" y="24383"/>
                </a:lnTo>
                <a:lnTo>
                  <a:pt x="0" y="0"/>
                </a:lnTo>
                <a:lnTo>
                  <a:pt x="6297168" y="0"/>
                </a:lnTo>
                <a:lnTo>
                  <a:pt x="6297168" y="24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7616" y="1476755"/>
            <a:ext cx="2979420" cy="18415"/>
          </a:xfrm>
          <a:custGeom>
            <a:avLst/>
            <a:gdLst/>
            <a:ahLst/>
            <a:cxnLst/>
            <a:rect l="l" t="t" r="r" b="b"/>
            <a:pathLst>
              <a:path w="2979420" h="18415">
                <a:moveTo>
                  <a:pt x="2979419" y="18288"/>
                </a:moveTo>
                <a:lnTo>
                  <a:pt x="0" y="18288"/>
                </a:lnTo>
                <a:lnTo>
                  <a:pt x="0" y="0"/>
                </a:lnTo>
                <a:lnTo>
                  <a:pt x="2979419" y="0"/>
                </a:lnTo>
                <a:lnTo>
                  <a:pt x="2979419" y="182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008" y="3886200"/>
            <a:ext cx="9928860" cy="3676015"/>
          </a:xfrm>
          <a:custGeom>
            <a:avLst/>
            <a:gdLst/>
            <a:ahLst/>
            <a:cxnLst/>
            <a:rect l="l" t="t" r="r" b="b"/>
            <a:pathLst>
              <a:path w="9928860" h="3676015">
                <a:moveTo>
                  <a:pt x="9558528" y="3675888"/>
                </a:moveTo>
                <a:lnTo>
                  <a:pt x="370331" y="3675888"/>
                </a:lnTo>
                <a:lnTo>
                  <a:pt x="313944" y="3671316"/>
                </a:lnTo>
                <a:lnTo>
                  <a:pt x="260604" y="3659123"/>
                </a:lnTo>
                <a:lnTo>
                  <a:pt x="210311" y="3639312"/>
                </a:lnTo>
                <a:lnTo>
                  <a:pt x="193548" y="3630168"/>
                </a:lnTo>
                <a:lnTo>
                  <a:pt x="178308" y="3622548"/>
                </a:lnTo>
                <a:lnTo>
                  <a:pt x="121920" y="3579876"/>
                </a:lnTo>
                <a:lnTo>
                  <a:pt x="85344" y="3540252"/>
                </a:lnTo>
                <a:lnTo>
                  <a:pt x="73152" y="3526536"/>
                </a:lnTo>
                <a:lnTo>
                  <a:pt x="64007" y="3512820"/>
                </a:lnTo>
                <a:lnTo>
                  <a:pt x="53339" y="3497580"/>
                </a:lnTo>
                <a:lnTo>
                  <a:pt x="44195" y="3482339"/>
                </a:lnTo>
                <a:lnTo>
                  <a:pt x="16763" y="3415284"/>
                </a:lnTo>
                <a:lnTo>
                  <a:pt x="1523" y="3343656"/>
                </a:lnTo>
                <a:lnTo>
                  <a:pt x="0" y="3323844"/>
                </a:lnTo>
                <a:lnTo>
                  <a:pt x="0" y="0"/>
                </a:lnTo>
                <a:lnTo>
                  <a:pt x="13715" y="0"/>
                </a:lnTo>
                <a:lnTo>
                  <a:pt x="13715" y="3305556"/>
                </a:lnTo>
                <a:lnTo>
                  <a:pt x="15239" y="3323844"/>
                </a:lnTo>
                <a:lnTo>
                  <a:pt x="15239" y="3342132"/>
                </a:lnTo>
                <a:lnTo>
                  <a:pt x="18287" y="3358896"/>
                </a:lnTo>
                <a:lnTo>
                  <a:pt x="21335" y="3377184"/>
                </a:lnTo>
                <a:lnTo>
                  <a:pt x="35051" y="3427476"/>
                </a:lnTo>
                <a:lnTo>
                  <a:pt x="42671" y="3444239"/>
                </a:lnTo>
                <a:lnTo>
                  <a:pt x="48767" y="3459480"/>
                </a:lnTo>
                <a:lnTo>
                  <a:pt x="74676" y="3503676"/>
                </a:lnTo>
                <a:lnTo>
                  <a:pt x="96011" y="3531107"/>
                </a:lnTo>
                <a:lnTo>
                  <a:pt x="106680" y="3544823"/>
                </a:lnTo>
                <a:lnTo>
                  <a:pt x="131064" y="3569207"/>
                </a:lnTo>
                <a:lnTo>
                  <a:pt x="143256" y="3579876"/>
                </a:lnTo>
                <a:lnTo>
                  <a:pt x="156972" y="3590544"/>
                </a:lnTo>
                <a:lnTo>
                  <a:pt x="170687" y="3599688"/>
                </a:lnTo>
                <a:lnTo>
                  <a:pt x="185928" y="3610356"/>
                </a:lnTo>
                <a:lnTo>
                  <a:pt x="231648" y="3633216"/>
                </a:lnTo>
                <a:lnTo>
                  <a:pt x="280416" y="3649980"/>
                </a:lnTo>
                <a:lnTo>
                  <a:pt x="352044" y="3660648"/>
                </a:lnTo>
                <a:lnTo>
                  <a:pt x="9663683" y="3660648"/>
                </a:lnTo>
                <a:lnTo>
                  <a:pt x="9633204" y="3668268"/>
                </a:lnTo>
                <a:lnTo>
                  <a:pt x="9614916" y="3671316"/>
                </a:lnTo>
                <a:lnTo>
                  <a:pt x="9558528" y="3675888"/>
                </a:lnTo>
                <a:close/>
              </a:path>
              <a:path w="9928860" h="3676015">
                <a:moveTo>
                  <a:pt x="9663683" y="3660648"/>
                </a:moveTo>
                <a:lnTo>
                  <a:pt x="9576816" y="3660648"/>
                </a:lnTo>
                <a:lnTo>
                  <a:pt x="9613392" y="3657600"/>
                </a:lnTo>
                <a:lnTo>
                  <a:pt x="9630156" y="3654552"/>
                </a:lnTo>
                <a:lnTo>
                  <a:pt x="9648444" y="3649980"/>
                </a:lnTo>
                <a:lnTo>
                  <a:pt x="9665208" y="3645407"/>
                </a:lnTo>
                <a:lnTo>
                  <a:pt x="9680448" y="3639312"/>
                </a:lnTo>
                <a:lnTo>
                  <a:pt x="9697212" y="3633216"/>
                </a:lnTo>
                <a:lnTo>
                  <a:pt x="9742932" y="3610356"/>
                </a:lnTo>
                <a:lnTo>
                  <a:pt x="9785603" y="3579876"/>
                </a:lnTo>
                <a:lnTo>
                  <a:pt x="9822180" y="3544823"/>
                </a:lnTo>
                <a:lnTo>
                  <a:pt x="9854184" y="3505200"/>
                </a:lnTo>
                <a:lnTo>
                  <a:pt x="9880092" y="3459480"/>
                </a:lnTo>
                <a:lnTo>
                  <a:pt x="9886188" y="3444239"/>
                </a:lnTo>
                <a:lnTo>
                  <a:pt x="9893807" y="3427476"/>
                </a:lnTo>
                <a:lnTo>
                  <a:pt x="9907524" y="3377184"/>
                </a:lnTo>
                <a:lnTo>
                  <a:pt x="9915144" y="3323844"/>
                </a:lnTo>
                <a:lnTo>
                  <a:pt x="9915144" y="0"/>
                </a:lnTo>
                <a:lnTo>
                  <a:pt x="9928860" y="0"/>
                </a:lnTo>
                <a:lnTo>
                  <a:pt x="9928860" y="3323844"/>
                </a:lnTo>
                <a:lnTo>
                  <a:pt x="9927335" y="3343656"/>
                </a:lnTo>
                <a:lnTo>
                  <a:pt x="9921239" y="3380232"/>
                </a:lnTo>
                <a:lnTo>
                  <a:pt x="9916667" y="3396996"/>
                </a:lnTo>
                <a:lnTo>
                  <a:pt x="9912096" y="3415284"/>
                </a:lnTo>
                <a:lnTo>
                  <a:pt x="9892284" y="3465576"/>
                </a:lnTo>
                <a:lnTo>
                  <a:pt x="9866376" y="3512820"/>
                </a:lnTo>
                <a:lnTo>
                  <a:pt x="9832848" y="3553968"/>
                </a:lnTo>
                <a:lnTo>
                  <a:pt x="9794748" y="3590544"/>
                </a:lnTo>
                <a:lnTo>
                  <a:pt x="9720071" y="3639312"/>
                </a:lnTo>
                <a:lnTo>
                  <a:pt x="9669780" y="3659123"/>
                </a:lnTo>
                <a:lnTo>
                  <a:pt x="9663683" y="3660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23109" y="1032012"/>
            <a:ext cx="9212580" cy="583755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14325" indent="-302260" algn="just">
              <a:lnSpc>
                <a:spcPct val="100000"/>
              </a:lnSpc>
              <a:spcBef>
                <a:spcPts val="434"/>
              </a:spcBef>
              <a:buClr>
                <a:srgbClr val="D34816"/>
              </a:buClr>
              <a:buSzPct val="84210"/>
              <a:buFont typeface="Times New Roman"/>
              <a:buChar char="●"/>
              <a:tabLst>
                <a:tab pos="314960" algn="l"/>
              </a:tabLst>
            </a:pPr>
            <a:r>
              <a:rPr sz="2850" b="1" spc="50" dirty="0">
                <a:latin typeface="Times New Roman"/>
                <a:cs typeface="Times New Roman"/>
              </a:rPr>
              <a:t>Detection</a:t>
            </a:r>
            <a:r>
              <a:rPr sz="2850" b="1" spc="-60" dirty="0">
                <a:latin typeface="Times New Roman"/>
                <a:cs typeface="Times New Roman"/>
              </a:rPr>
              <a:t> </a:t>
            </a:r>
            <a:r>
              <a:rPr sz="2850" b="1" spc="40" dirty="0">
                <a:latin typeface="Times New Roman"/>
                <a:cs typeface="Times New Roman"/>
              </a:rPr>
              <a:t>of</a:t>
            </a:r>
            <a:r>
              <a:rPr sz="2850" b="1" spc="-80" dirty="0">
                <a:latin typeface="Times New Roman"/>
                <a:cs typeface="Times New Roman"/>
              </a:rPr>
              <a:t> </a:t>
            </a:r>
            <a:r>
              <a:rPr sz="2850" b="1" spc="-105" dirty="0">
                <a:latin typeface="Times New Roman"/>
                <a:cs typeface="Times New Roman"/>
              </a:rPr>
              <a:t>Errors</a:t>
            </a:r>
            <a:endParaRPr sz="2850">
              <a:latin typeface="Times New Roman"/>
              <a:cs typeface="Times New Roman"/>
            </a:endParaRPr>
          </a:p>
          <a:p>
            <a:pPr marL="314325" marR="5080" indent="-302260" algn="just">
              <a:lnSpc>
                <a:spcPts val="3080"/>
              </a:lnSpc>
              <a:spcBef>
                <a:spcPts val="720"/>
              </a:spcBef>
            </a:pPr>
            <a:r>
              <a:rPr sz="2850" spc="-140" dirty="0">
                <a:latin typeface="Times New Roman"/>
                <a:cs typeface="Times New Roman"/>
              </a:rPr>
              <a:t>The </a:t>
            </a:r>
            <a:r>
              <a:rPr sz="2850" spc="-45" dirty="0">
                <a:latin typeface="Times New Roman"/>
                <a:cs typeface="Times New Roman"/>
              </a:rPr>
              <a:t>errors </a:t>
            </a:r>
            <a:r>
              <a:rPr sz="2850" spc="-245" dirty="0">
                <a:latin typeface="Times New Roman"/>
                <a:cs typeface="Times New Roman"/>
              </a:rPr>
              <a:t>may </a:t>
            </a:r>
            <a:r>
              <a:rPr sz="2850" spc="-110" dirty="0">
                <a:latin typeface="Times New Roman"/>
                <a:cs typeface="Times New Roman"/>
              </a:rPr>
              <a:t>occur </a:t>
            </a:r>
            <a:r>
              <a:rPr sz="2850" spc="-160" dirty="0">
                <a:latin typeface="Times New Roman"/>
                <a:cs typeface="Times New Roman"/>
              </a:rPr>
              <a:t>because of </a:t>
            </a:r>
            <a:r>
              <a:rPr sz="2850" spc="-95" dirty="0">
                <a:latin typeface="Times New Roman"/>
                <a:cs typeface="Times New Roman"/>
              </a:rPr>
              <a:t>the </a:t>
            </a:r>
            <a:r>
              <a:rPr sz="2850" spc="-155" dirty="0">
                <a:latin typeface="Times New Roman"/>
                <a:cs typeface="Times New Roman"/>
              </a:rPr>
              <a:t>carelessness</a:t>
            </a:r>
            <a:r>
              <a:rPr sz="2850" spc="-150" dirty="0">
                <a:latin typeface="Times New Roman"/>
                <a:cs typeface="Times New Roman"/>
              </a:rPr>
              <a:t>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170" dirty="0">
                <a:latin typeface="Times New Roman"/>
                <a:cs typeface="Times New Roman"/>
              </a:rPr>
              <a:t>staff </a:t>
            </a:r>
            <a:r>
              <a:rPr sz="2850" spc="-40" dirty="0">
                <a:latin typeface="Times New Roman"/>
                <a:cs typeface="Times New Roman"/>
              </a:rPr>
              <a:t>or </a:t>
            </a:r>
            <a:r>
              <a:rPr sz="2850" spc="-75" dirty="0">
                <a:latin typeface="Times New Roman"/>
                <a:cs typeface="Times New Roman"/>
              </a:rPr>
              <a:t>their </a:t>
            </a:r>
            <a:r>
              <a:rPr sz="2850" spc="-70" dirty="0">
                <a:latin typeface="Times New Roman"/>
                <a:cs typeface="Times New Roman"/>
              </a:rPr>
              <a:t> </a:t>
            </a:r>
            <a:r>
              <a:rPr sz="2850" spc="-135" dirty="0">
                <a:latin typeface="Times New Roman"/>
                <a:cs typeface="Times New Roman"/>
              </a:rPr>
              <a:t>ignorance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90" dirty="0">
                <a:latin typeface="Times New Roman"/>
                <a:cs typeface="Times New Roman"/>
              </a:rPr>
              <a:t>the </a:t>
            </a:r>
            <a:r>
              <a:rPr sz="2850" spc="-114" dirty="0">
                <a:latin typeface="Times New Roman"/>
                <a:cs typeface="Times New Roman"/>
              </a:rPr>
              <a:t>principles </a:t>
            </a:r>
            <a:r>
              <a:rPr sz="2850" spc="-160" dirty="0">
                <a:latin typeface="Times New Roman"/>
                <a:cs typeface="Times New Roman"/>
              </a:rPr>
              <a:t>of </a:t>
            </a:r>
            <a:r>
              <a:rPr sz="2850" spc="-120" dirty="0">
                <a:latin typeface="Times New Roman"/>
                <a:cs typeface="Times New Roman"/>
              </a:rPr>
              <a:t>accounts. </a:t>
            </a:r>
            <a:r>
              <a:rPr sz="2850" spc="-150" dirty="0">
                <a:latin typeface="Times New Roman"/>
                <a:cs typeface="Times New Roman"/>
              </a:rPr>
              <a:t>These </a:t>
            </a:r>
            <a:r>
              <a:rPr sz="2850" spc="-25" dirty="0">
                <a:latin typeface="Times New Roman"/>
                <a:cs typeface="Times New Roman"/>
              </a:rPr>
              <a:t>errors, </a:t>
            </a:r>
            <a:r>
              <a:rPr sz="2850" spc="-245" dirty="0">
                <a:latin typeface="Times New Roman"/>
                <a:cs typeface="Times New Roman"/>
              </a:rPr>
              <a:t>may </a:t>
            </a:r>
            <a:r>
              <a:rPr sz="2850" spc="-125" dirty="0">
                <a:latin typeface="Times New Roman"/>
                <a:cs typeface="Times New Roman"/>
              </a:rPr>
              <a:t>be </a:t>
            </a:r>
            <a:r>
              <a:rPr sz="2850" spc="-175" dirty="0">
                <a:latin typeface="Times New Roman"/>
                <a:cs typeface="Times New Roman"/>
              </a:rPr>
              <a:t>of </a:t>
            </a:r>
            <a:r>
              <a:rPr sz="2850" spc="-85" dirty="0">
                <a:latin typeface="Times New Roman"/>
                <a:cs typeface="Times New Roman"/>
              </a:rPr>
              <a:t>the </a:t>
            </a:r>
            <a:r>
              <a:rPr sz="2850" spc="-80" dirty="0">
                <a:latin typeface="Times New Roman"/>
                <a:cs typeface="Times New Roman"/>
              </a:rPr>
              <a:t> </a:t>
            </a:r>
            <a:r>
              <a:rPr sz="2850" spc="-210" dirty="0">
                <a:latin typeface="Times New Roman"/>
                <a:cs typeface="Times New Roman"/>
              </a:rPr>
              <a:t>f</a:t>
            </a:r>
            <a:r>
              <a:rPr sz="2850" spc="-114" dirty="0">
                <a:latin typeface="Times New Roman"/>
                <a:cs typeface="Times New Roman"/>
              </a:rPr>
              <a:t>oll</a:t>
            </a:r>
            <a:r>
              <a:rPr sz="2850" spc="-200" dirty="0">
                <a:latin typeface="Times New Roman"/>
                <a:cs typeface="Times New Roman"/>
              </a:rPr>
              <a:t>o</a:t>
            </a:r>
            <a:r>
              <a:rPr sz="2850" spc="-175" dirty="0">
                <a:latin typeface="Times New Roman"/>
                <a:cs typeface="Times New Roman"/>
              </a:rPr>
              <a:t>w</a:t>
            </a:r>
            <a:r>
              <a:rPr sz="2850" spc="-140" dirty="0">
                <a:latin typeface="Times New Roman"/>
                <a:cs typeface="Times New Roman"/>
              </a:rPr>
              <a:t>i</a:t>
            </a:r>
            <a:r>
              <a:rPr sz="2850" spc="-114" dirty="0">
                <a:latin typeface="Times New Roman"/>
                <a:cs typeface="Times New Roman"/>
              </a:rPr>
              <a:t>n</a:t>
            </a:r>
            <a:r>
              <a:rPr sz="2850" spc="-235" dirty="0">
                <a:latin typeface="Times New Roman"/>
                <a:cs typeface="Times New Roman"/>
              </a:rPr>
              <a:t>g</a:t>
            </a:r>
            <a:r>
              <a:rPr sz="2850" spc="-50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Times New Roman"/>
                <a:cs typeface="Times New Roman"/>
              </a:rPr>
              <a:t>t</a:t>
            </a:r>
            <a:r>
              <a:rPr sz="2850" spc="-254" dirty="0">
                <a:latin typeface="Times New Roman"/>
                <a:cs typeface="Times New Roman"/>
              </a:rPr>
              <a:t>y</a:t>
            </a:r>
            <a:r>
              <a:rPr sz="2850" spc="-114" dirty="0">
                <a:latin typeface="Times New Roman"/>
                <a:cs typeface="Times New Roman"/>
              </a:rPr>
              <a:t>p</a:t>
            </a:r>
            <a:r>
              <a:rPr sz="2850" spc="-100" dirty="0">
                <a:latin typeface="Times New Roman"/>
                <a:cs typeface="Times New Roman"/>
              </a:rPr>
              <a:t>e</a:t>
            </a:r>
            <a:r>
              <a:rPr sz="2850" spc="-229" dirty="0">
                <a:latin typeface="Times New Roman"/>
                <a:cs typeface="Times New Roman"/>
              </a:rPr>
              <a:t>s</a:t>
            </a:r>
            <a:r>
              <a:rPr sz="2850" spc="40" dirty="0">
                <a:latin typeface="Times New Roman"/>
                <a:cs typeface="Times New Roman"/>
              </a:rPr>
              <a:t>:</a:t>
            </a:r>
            <a:r>
              <a:rPr sz="2850" spc="-180" dirty="0">
                <a:latin typeface="Times New Roman"/>
                <a:cs typeface="Times New Roman"/>
              </a:rPr>
              <a:t> </a:t>
            </a:r>
            <a:r>
              <a:rPr sz="2850" spc="-60" dirty="0">
                <a:latin typeface="Times New Roman"/>
                <a:cs typeface="Times New Roman"/>
              </a:rPr>
              <a:t>-</a:t>
            </a:r>
            <a:endParaRPr sz="2850">
              <a:latin typeface="Times New Roman"/>
              <a:cs typeface="Times New Roman"/>
            </a:endParaRPr>
          </a:p>
          <a:p>
            <a:pPr marL="577850" indent="-565785" algn="just">
              <a:lnSpc>
                <a:spcPct val="100000"/>
              </a:lnSpc>
              <a:spcBef>
                <a:spcPts val="300"/>
              </a:spcBef>
              <a:buClr>
                <a:srgbClr val="D34816"/>
              </a:buClr>
              <a:buSzPct val="84210"/>
              <a:buAutoNum type="alphaLcParenBoth"/>
              <a:tabLst>
                <a:tab pos="578485" algn="l"/>
              </a:tabLst>
            </a:pPr>
            <a:r>
              <a:rPr sz="2850" b="1" spc="-320" dirty="0">
                <a:latin typeface="Times New Roman"/>
                <a:cs typeface="Times New Roman"/>
              </a:rPr>
              <a:t>C</a:t>
            </a:r>
            <a:r>
              <a:rPr sz="2850" b="1" spc="30" dirty="0">
                <a:latin typeface="Times New Roman"/>
                <a:cs typeface="Times New Roman"/>
              </a:rPr>
              <a:t>l</a:t>
            </a:r>
            <a:r>
              <a:rPr sz="2850" b="1" spc="75" dirty="0">
                <a:latin typeface="Times New Roman"/>
                <a:cs typeface="Times New Roman"/>
              </a:rPr>
              <a:t>e</a:t>
            </a:r>
            <a:r>
              <a:rPr sz="2850" b="1" spc="-45" dirty="0">
                <a:latin typeface="Times New Roman"/>
                <a:cs typeface="Times New Roman"/>
              </a:rPr>
              <a:t>r</a:t>
            </a:r>
            <a:r>
              <a:rPr sz="2850" b="1" spc="30" dirty="0">
                <a:latin typeface="Times New Roman"/>
                <a:cs typeface="Times New Roman"/>
              </a:rPr>
              <a:t>i</a:t>
            </a:r>
            <a:r>
              <a:rPr sz="2850" b="1" spc="75" dirty="0">
                <a:latin typeface="Times New Roman"/>
                <a:cs typeface="Times New Roman"/>
              </a:rPr>
              <a:t>c</a:t>
            </a:r>
            <a:r>
              <a:rPr sz="2850" b="1" spc="-114" dirty="0">
                <a:latin typeface="Times New Roman"/>
                <a:cs typeface="Times New Roman"/>
              </a:rPr>
              <a:t>a</a:t>
            </a:r>
            <a:r>
              <a:rPr sz="2850" b="1" spc="40" dirty="0">
                <a:latin typeface="Times New Roman"/>
                <a:cs typeface="Times New Roman"/>
              </a:rPr>
              <a:t>l</a:t>
            </a:r>
            <a:r>
              <a:rPr sz="2850" b="1" spc="-35" dirty="0">
                <a:latin typeface="Times New Roman"/>
                <a:cs typeface="Times New Roman"/>
              </a:rPr>
              <a:t> </a:t>
            </a:r>
            <a:r>
              <a:rPr sz="2850" b="1" spc="110" dirty="0">
                <a:latin typeface="Times New Roman"/>
                <a:cs typeface="Times New Roman"/>
              </a:rPr>
              <a:t>o</a:t>
            </a:r>
            <a:r>
              <a:rPr sz="2850" b="1" spc="-110" dirty="0">
                <a:latin typeface="Times New Roman"/>
                <a:cs typeface="Times New Roman"/>
              </a:rPr>
              <a:t>r</a:t>
            </a:r>
            <a:r>
              <a:rPr sz="2850" b="1" spc="-415" dirty="0">
                <a:latin typeface="Times New Roman"/>
                <a:cs typeface="Times New Roman"/>
              </a:rPr>
              <a:t> </a:t>
            </a:r>
            <a:r>
              <a:rPr sz="2850" b="1" spc="-535" dirty="0">
                <a:latin typeface="Times New Roman"/>
                <a:cs typeface="Times New Roman"/>
              </a:rPr>
              <a:t>T</a:t>
            </a:r>
            <a:r>
              <a:rPr sz="2850" b="1" spc="75" dirty="0">
                <a:latin typeface="Times New Roman"/>
                <a:cs typeface="Times New Roman"/>
              </a:rPr>
              <a:t>ec</a:t>
            </a:r>
            <a:r>
              <a:rPr sz="2850" b="1" spc="10" dirty="0">
                <a:latin typeface="Times New Roman"/>
                <a:cs typeface="Times New Roman"/>
              </a:rPr>
              <a:t>h</a:t>
            </a:r>
            <a:r>
              <a:rPr sz="2850" b="1" spc="40" dirty="0">
                <a:latin typeface="Times New Roman"/>
                <a:cs typeface="Times New Roman"/>
              </a:rPr>
              <a:t>n</a:t>
            </a:r>
            <a:r>
              <a:rPr sz="2850" b="1" spc="30" dirty="0">
                <a:latin typeface="Times New Roman"/>
                <a:cs typeface="Times New Roman"/>
              </a:rPr>
              <a:t>i</a:t>
            </a:r>
            <a:r>
              <a:rPr sz="2850" b="1" spc="75" dirty="0">
                <a:latin typeface="Times New Roman"/>
                <a:cs typeface="Times New Roman"/>
              </a:rPr>
              <a:t>c</a:t>
            </a:r>
            <a:r>
              <a:rPr sz="2850" b="1" spc="-114" dirty="0">
                <a:latin typeface="Times New Roman"/>
                <a:cs typeface="Times New Roman"/>
              </a:rPr>
              <a:t>a</a:t>
            </a:r>
            <a:r>
              <a:rPr sz="2850" b="1" spc="40" dirty="0">
                <a:latin typeface="Times New Roman"/>
                <a:cs typeface="Times New Roman"/>
              </a:rPr>
              <a:t>l</a:t>
            </a:r>
            <a:r>
              <a:rPr sz="2850" b="1" spc="-65" dirty="0">
                <a:latin typeface="Times New Roman"/>
                <a:cs typeface="Times New Roman"/>
              </a:rPr>
              <a:t> </a:t>
            </a:r>
            <a:r>
              <a:rPr sz="2850" b="1" spc="-445" dirty="0">
                <a:latin typeface="Times New Roman"/>
                <a:cs typeface="Times New Roman"/>
              </a:rPr>
              <a:t>E</a:t>
            </a:r>
            <a:r>
              <a:rPr sz="2850" b="1" spc="-15" dirty="0">
                <a:latin typeface="Times New Roman"/>
                <a:cs typeface="Times New Roman"/>
              </a:rPr>
              <a:t>r</a:t>
            </a:r>
            <a:r>
              <a:rPr sz="2850" b="1" spc="-130" dirty="0">
                <a:latin typeface="Times New Roman"/>
                <a:cs typeface="Times New Roman"/>
              </a:rPr>
              <a:t>r</a:t>
            </a:r>
            <a:r>
              <a:rPr sz="2850" b="1" spc="140" dirty="0">
                <a:latin typeface="Times New Roman"/>
                <a:cs typeface="Times New Roman"/>
              </a:rPr>
              <a:t>o</a:t>
            </a:r>
            <a:r>
              <a:rPr sz="2850" b="1" spc="-100" dirty="0">
                <a:latin typeface="Times New Roman"/>
                <a:cs typeface="Times New Roman"/>
              </a:rPr>
              <a:t>r</a:t>
            </a:r>
            <a:r>
              <a:rPr sz="2850" b="1" spc="-70" dirty="0">
                <a:latin typeface="Times New Roman"/>
                <a:cs typeface="Times New Roman"/>
              </a:rPr>
              <a:t>s</a:t>
            </a:r>
            <a:endParaRPr sz="2850">
              <a:latin typeface="Times New Roman"/>
              <a:cs typeface="Times New Roman"/>
            </a:endParaRPr>
          </a:p>
          <a:p>
            <a:pPr marL="879475" lvl="1" indent="-565785" algn="just">
              <a:lnSpc>
                <a:spcPct val="100000"/>
              </a:lnSpc>
              <a:spcBef>
                <a:spcPts val="140"/>
              </a:spcBef>
              <a:buClr>
                <a:srgbClr val="9A2D1F"/>
              </a:buClr>
              <a:buSzPct val="84905"/>
              <a:buFont typeface="Wingdings"/>
              <a:buChar char=""/>
              <a:tabLst>
                <a:tab pos="880110" algn="l"/>
              </a:tabLst>
            </a:pPr>
            <a:r>
              <a:rPr sz="2650" spc="-275" dirty="0">
                <a:latin typeface="Times New Roman"/>
                <a:cs typeface="Times New Roman"/>
              </a:rPr>
              <a:t>E</a:t>
            </a:r>
            <a:r>
              <a:rPr sz="2650" spc="65" dirty="0">
                <a:latin typeface="Times New Roman"/>
                <a:cs typeface="Times New Roman"/>
              </a:rPr>
              <a:t>r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15" dirty="0">
                <a:latin typeface="Times New Roman"/>
                <a:cs typeface="Times New Roman"/>
              </a:rPr>
              <a:t>ss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45" dirty="0">
                <a:latin typeface="Times New Roman"/>
                <a:cs typeface="Times New Roman"/>
              </a:rPr>
              <a:t>(</a:t>
            </a:r>
            <a:r>
              <a:rPr sz="2650" spc="-175" dirty="0">
                <a:latin typeface="Times New Roman"/>
                <a:cs typeface="Times New Roman"/>
              </a:rPr>
              <a:t>w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70" dirty="0">
                <a:latin typeface="Times New Roman"/>
                <a:cs typeface="Times New Roman"/>
              </a:rPr>
              <a:t>n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20" dirty="0">
                <a:latin typeface="Times New Roman"/>
                <a:cs typeface="Times New Roman"/>
              </a:rPr>
              <a:t>tt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150" dirty="0">
                <a:latin typeface="Times New Roman"/>
                <a:cs typeface="Times New Roman"/>
              </a:rPr>
              <a:t>w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10" dirty="0">
                <a:latin typeface="Times New Roman"/>
                <a:cs typeface="Times New Roman"/>
              </a:rPr>
              <a:t>l</a:t>
            </a:r>
            <a:r>
              <a:rPr sz="2650" spc="-135" dirty="0">
                <a:latin typeface="Times New Roman"/>
                <a:cs typeface="Times New Roman"/>
              </a:rPr>
              <a:t>l</a:t>
            </a:r>
            <a:r>
              <a:rPr sz="2650" spc="-225" dirty="0">
                <a:latin typeface="Times New Roman"/>
                <a:cs typeface="Times New Roman"/>
              </a:rPr>
              <a:t>y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spc="-7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114" dirty="0">
                <a:latin typeface="Times New Roman"/>
                <a:cs typeface="Times New Roman"/>
              </a:rPr>
              <a:t>r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60" dirty="0">
                <a:latin typeface="Times New Roman"/>
                <a:cs typeface="Times New Roman"/>
              </a:rPr>
              <a:t>l</a:t>
            </a:r>
            <a:r>
              <a:rPr sz="2650" spc="-220" dirty="0">
                <a:latin typeface="Times New Roman"/>
                <a:cs typeface="Times New Roman"/>
              </a:rPr>
              <a:t>y</a:t>
            </a:r>
            <a:r>
              <a:rPr sz="2650" spc="-60" dirty="0">
                <a:latin typeface="Times New Roman"/>
                <a:cs typeface="Times New Roman"/>
              </a:rPr>
              <a:t>)</a:t>
            </a:r>
            <a:endParaRPr sz="2650">
              <a:latin typeface="Times New Roman"/>
              <a:cs typeface="Times New Roman"/>
            </a:endParaRPr>
          </a:p>
          <a:p>
            <a:pPr marL="879475" marR="6985" lvl="1" indent="-565785" algn="just">
              <a:lnSpc>
                <a:spcPts val="2860"/>
              </a:lnSpc>
              <a:spcBef>
                <a:spcPts val="470"/>
              </a:spcBef>
              <a:buClr>
                <a:srgbClr val="9A2D1F"/>
              </a:buClr>
              <a:buSzPct val="84905"/>
              <a:buFont typeface="Wingdings"/>
              <a:buChar char=""/>
              <a:tabLst>
                <a:tab pos="880110" algn="l"/>
              </a:tabLst>
            </a:pPr>
            <a:r>
              <a:rPr sz="2650" spc="-60" dirty="0">
                <a:latin typeface="Times New Roman"/>
                <a:cs typeface="Times New Roman"/>
              </a:rPr>
              <a:t>Error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15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Duplication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(when</a:t>
            </a:r>
            <a:r>
              <a:rPr sz="2650" spc="-120" dirty="0">
                <a:latin typeface="Times New Roman"/>
                <a:cs typeface="Times New Roman"/>
              </a:rPr>
              <a:t> </a:t>
            </a:r>
            <a:r>
              <a:rPr sz="2650" spc="-175" dirty="0">
                <a:latin typeface="Times New Roman"/>
                <a:cs typeface="Times New Roman"/>
              </a:rPr>
              <a:t>same</a:t>
            </a:r>
            <a:r>
              <a:rPr sz="2650" spc="-170" dirty="0">
                <a:latin typeface="Times New Roman"/>
                <a:cs typeface="Times New Roman"/>
              </a:rPr>
              <a:t> </a:t>
            </a:r>
            <a:r>
              <a:rPr sz="2650" spc="-110" dirty="0">
                <a:latin typeface="Times New Roman"/>
                <a:cs typeface="Times New Roman"/>
              </a:rPr>
              <a:t>transaction</a:t>
            </a:r>
            <a:r>
              <a:rPr sz="2650" spc="-105" dirty="0">
                <a:latin typeface="Times New Roman"/>
                <a:cs typeface="Times New Roman"/>
              </a:rPr>
              <a:t> </a:t>
            </a:r>
            <a:r>
              <a:rPr sz="2650" spc="-200" dirty="0">
                <a:latin typeface="Times New Roman"/>
                <a:cs typeface="Times New Roman"/>
              </a:rPr>
              <a:t>has</a:t>
            </a:r>
            <a:r>
              <a:rPr sz="2650" spc="-195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been</a:t>
            </a:r>
            <a:r>
              <a:rPr sz="2650" spc="-114" dirty="0">
                <a:latin typeface="Times New Roman"/>
                <a:cs typeface="Times New Roman"/>
              </a:rPr>
              <a:t> </a:t>
            </a:r>
            <a:r>
              <a:rPr sz="2650" spc="-90" dirty="0">
                <a:latin typeface="Times New Roman"/>
                <a:cs typeface="Times New Roman"/>
              </a:rPr>
              <a:t>recorded 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00" dirty="0">
                <a:latin typeface="Times New Roman"/>
                <a:cs typeface="Times New Roman"/>
              </a:rPr>
              <a:t>twice)</a:t>
            </a:r>
            <a:endParaRPr sz="2650">
              <a:latin typeface="Times New Roman"/>
              <a:cs typeface="Times New Roman"/>
            </a:endParaRPr>
          </a:p>
          <a:p>
            <a:pPr marL="879475" marR="6350" lvl="1" indent="-565785">
              <a:lnSpc>
                <a:spcPts val="2840"/>
              </a:lnSpc>
              <a:spcBef>
                <a:spcPts val="440"/>
              </a:spcBef>
              <a:buClr>
                <a:srgbClr val="9A2D1F"/>
              </a:buClr>
              <a:buSzPct val="84905"/>
              <a:buFont typeface="Wingdings"/>
              <a:buChar char=""/>
              <a:tabLst>
                <a:tab pos="879475" algn="l"/>
                <a:tab pos="880110" algn="l"/>
                <a:tab pos="1710689" algn="l"/>
                <a:tab pos="2110105" algn="l"/>
                <a:tab pos="3779520" algn="l"/>
                <a:tab pos="4973320" algn="l"/>
                <a:tab pos="5372100" algn="l"/>
                <a:tab pos="6639559" algn="l"/>
                <a:tab pos="7702550" algn="l"/>
                <a:tab pos="8091170" algn="l"/>
                <a:tab pos="8959850" algn="l"/>
              </a:tabLst>
            </a:pPr>
            <a:r>
              <a:rPr sz="2650" spc="-275" dirty="0">
                <a:latin typeface="Times New Roman"/>
                <a:cs typeface="Times New Roman"/>
              </a:rPr>
              <a:t>E</a:t>
            </a:r>
            <a:r>
              <a:rPr sz="2650" spc="65" dirty="0">
                <a:latin typeface="Times New Roman"/>
                <a:cs typeface="Times New Roman"/>
              </a:rPr>
              <a:t>r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60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65" dirty="0">
                <a:latin typeface="Times New Roman"/>
                <a:cs typeface="Times New Roman"/>
              </a:rPr>
              <a:t>mm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215" dirty="0">
                <a:latin typeface="Times New Roman"/>
                <a:cs typeface="Times New Roman"/>
              </a:rPr>
              <a:t>s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70" dirty="0">
                <a:latin typeface="Times New Roman"/>
                <a:cs typeface="Times New Roman"/>
              </a:rPr>
              <a:t>(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u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200" dirty="0">
                <a:latin typeface="Times New Roman"/>
                <a:cs typeface="Times New Roman"/>
              </a:rPr>
              <a:t>f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90" dirty="0">
                <a:latin typeface="Times New Roman"/>
                <a:cs typeface="Times New Roman"/>
              </a:rPr>
              <a:t>r</a:t>
            </a:r>
            <a:r>
              <a:rPr sz="2650" spc="-15" dirty="0">
                <a:latin typeface="Times New Roman"/>
                <a:cs typeface="Times New Roman"/>
              </a:rPr>
              <a:t>r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5" dirty="0">
                <a:latin typeface="Times New Roman"/>
                <a:cs typeface="Times New Roman"/>
              </a:rPr>
              <a:t>r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70" dirty="0">
                <a:latin typeface="Times New Roman"/>
                <a:cs typeface="Times New Roman"/>
              </a:rPr>
              <a:t>b</a:t>
            </a:r>
            <a:r>
              <a:rPr sz="2650" spc="-114" dirty="0">
                <a:latin typeface="Times New Roman"/>
                <a:cs typeface="Times New Roman"/>
              </a:rPr>
              <a:t>oo</a:t>
            </a:r>
            <a:r>
              <a:rPr sz="2650" spc="-165" dirty="0">
                <a:latin typeface="Times New Roman"/>
                <a:cs typeface="Times New Roman"/>
              </a:rPr>
              <a:t>k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45" dirty="0">
                <a:latin typeface="Times New Roman"/>
                <a:cs typeface="Times New Roman"/>
              </a:rPr>
              <a:t>o</a:t>
            </a:r>
            <a:r>
              <a:rPr sz="2650" spc="-165" dirty="0">
                <a:latin typeface="Times New Roman"/>
                <a:cs typeface="Times New Roman"/>
              </a:rPr>
              <a:t>f  </a:t>
            </a:r>
            <a:r>
              <a:rPr sz="2650" spc="-125" dirty="0">
                <a:latin typeface="Times New Roman"/>
                <a:cs typeface="Times New Roman"/>
              </a:rPr>
              <a:t>accounts)</a:t>
            </a:r>
            <a:endParaRPr sz="2650">
              <a:latin typeface="Times New Roman"/>
              <a:cs typeface="Times New Roman"/>
            </a:endParaRPr>
          </a:p>
          <a:p>
            <a:pPr marL="879475" lvl="1" indent="-565785">
              <a:lnSpc>
                <a:spcPct val="100000"/>
              </a:lnSpc>
              <a:spcBef>
                <a:spcPts val="85"/>
              </a:spcBef>
              <a:buClr>
                <a:srgbClr val="9A2D1F"/>
              </a:buClr>
              <a:buSzPct val="84905"/>
              <a:buFont typeface="Wingdings"/>
              <a:buChar char=""/>
              <a:tabLst>
                <a:tab pos="879475" algn="l"/>
                <a:tab pos="880110" algn="l"/>
              </a:tabLst>
            </a:pPr>
            <a:r>
              <a:rPr sz="2650" spc="-160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65" dirty="0">
                <a:latin typeface="Times New Roman"/>
                <a:cs typeface="Times New Roman"/>
              </a:rPr>
              <a:t>m</a:t>
            </a:r>
            <a:r>
              <a:rPr sz="2650" spc="-114" dirty="0">
                <a:latin typeface="Times New Roman"/>
                <a:cs typeface="Times New Roman"/>
              </a:rPr>
              <a:t>p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260" dirty="0">
                <a:latin typeface="Times New Roman"/>
                <a:cs typeface="Times New Roman"/>
              </a:rPr>
              <a:t>a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5" dirty="0">
                <a:latin typeface="Times New Roman"/>
                <a:cs typeface="Times New Roman"/>
              </a:rPr>
              <a:t>g</a:t>
            </a:r>
            <a:r>
              <a:rPr sz="2650" spc="-75" dirty="0">
                <a:latin typeface="Times New Roman"/>
                <a:cs typeface="Times New Roman"/>
              </a:rPr>
              <a:t> 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65" dirty="0">
                <a:latin typeface="Times New Roman"/>
                <a:cs typeface="Times New Roman"/>
              </a:rPr>
              <a:t>r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spc="-70" dirty="0">
                <a:latin typeface="Times New Roman"/>
                <a:cs typeface="Times New Roman"/>
              </a:rPr>
              <a:t> (</a:t>
            </a:r>
            <a:r>
              <a:rPr sz="2650" spc="-150" dirty="0">
                <a:latin typeface="Times New Roman"/>
                <a:cs typeface="Times New Roman"/>
              </a:rPr>
              <a:t>w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65" dirty="0">
                <a:latin typeface="Times New Roman"/>
                <a:cs typeface="Times New Roman"/>
              </a:rPr>
              <a:t>r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25" dirty="0">
                <a:latin typeface="Times New Roman"/>
                <a:cs typeface="Times New Roman"/>
              </a:rPr>
              <a:t>r</a:t>
            </a:r>
            <a:r>
              <a:rPr sz="2650" spc="-9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oun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25" dirty="0">
                <a:latin typeface="Times New Roman"/>
                <a:cs typeface="Times New Roman"/>
              </a:rPr>
              <a:t>c</a:t>
            </a:r>
            <a:r>
              <a:rPr sz="2650" spc="-170" dirty="0">
                <a:latin typeface="Times New Roman"/>
                <a:cs typeface="Times New Roman"/>
              </a:rPr>
              <a:t>h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60" dirty="0">
                <a:latin typeface="Times New Roman"/>
                <a:cs typeface="Times New Roman"/>
              </a:rPr>
              <a:t>)</a:t>
            </a:r>
            <a:endParaRPr sz="2650">
              <a:latin typeface="Times New Roman"/>
              <a:cs typeface="Times New Roman"/>
            </a:endParaRPr>
          </a:p>
          <a:p>
            <a:pPr marL="314325">
              <a:lnSpc>
                <a:spcPct val="100000"/>
              </a:lnSpc>
              <a:spcBef>
                <a:spcPts val="110"/>
              </a:spcBef>
            </a:pPr>
            <a:r>
              <a:rPr sz="2650" spc="-70" dirty="0">
                <a:latin typeface="Times New Roman"/>
                <a:cs typeface="Times New Roman"/>
              </a:rPr>
              <a:t>(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60" dirty="0">
                <a:latin typeface="Times New Roman"/>
                <a:cs typeface="Times New Roman"/>
              </a:rPr>
              <a:t>)</a:t>
            </a:r>
            <a:r>
              <a:rPr sz="2650" spc="-90" dirty="0">
                <a:latin typeface="Times New Roman"/>
                <a:cs typeface="Times New Roman"/>
              </a:rPr>
              <a:t> </a:t>
            </a:r>
            <a:r>
              <a:rPr sz="2650" b="1" spc="-425" dirty="0">
                <a:latin typeface="Times New Roman"/>
                <a:cs typeface="Times New Roman"/>
              </a:rPr>
              <a:t>E</a:t>
            </a:r>
            <a:r>
              <a:rPr sz="2650" b="1" spc="-15" dirty="0">
                <a:latin typeface="Times New Roman"/>
                <a:cs typeface="Times New Roman"/>
              </a:rPr>
              <a:t>r</a:t>
            </a:r>
            <a:r>
              <a:rPr sz="2650" b="1" spc="-125" dirty="0">
                <a:latin typeface="Times New Roman"/>
                <a:cs typeface="Times New Roman"/>
              </a:rPr>
              <a:t>r</a:t>
            </a:r>
            <a:r>
              <a:rPr sz="2650" b="1" spc="95" dirty="0">
                <a:latin typeface="Times New Roman"/>
                <a:cs typeface="Times New Roman"/>
              </a:rPr>
              <a:t>o</a:t>
            </a:r>
            <a:r>
              <a:rPr sz="2650" b="1" spc="-105" dirty="0">
                <a:latin typeface="Times New Roman"/>
                <a:cs typeface="Times New Roman"/>
              </a:rPr>
              <a:t>r</a:t>
            </a:r>
            <a:r>
              <a:rPr sz="2650" b="1" spc="-45" dirty="0">
                <a:latin typeface="Times New Roman"/>
                <a:cs typeface="Times New Roman"/>
              </a:rPr>
              <a:t> </a:t>
            </a:r>
            <a:r>
              <a:rPr sz="2650" b="1" spc="95" dirty="0">
                <a:latin typeface="Times New Roman"/>
                <a:cs typeface="Times New Roman"/>
              </a:rPr>
              <a:t>o</a:t>
            </a:r>
            <a:r>
              <a:rPr sz="2650" b="1" spc="-60" dirty="0">
                <a:latin typeface="Times New Roman"/>
                <a:cs typeface="Times New Roman"/>
              </a:rPr>
              <a:t>f</a:t>
            </a:r>
            <a:r>
              <a:rPr sz="2650" b="1" spc="-90" dirty="0">
                <a:latin typeface="Times New Roman"/>
                <a:cs typeface="Times New Roman"/>
              </a:rPr>
              <a:t> </a:t>
            </a:r>
            <a:r>
              <a:rPr sz="2650" b="1" spc="-170" dirty="0">
                <a:latin typeface="Times New Roman"/>
                <a:cs typeface="Times New Roman"/>
              </a:rPr>
              <a:t>P</a:t>
            </a:r>
            <a:r>
              <a:rPr sz="2650" b="1" spc="-70" dirty="0">
                <a:latin typeface="Times New Roman"/>
                <a:cs typeface="Times New Roman"/>
              </a:rPr>
              <a:t>r</a:t>
            </a:r>
            <a:r>
              <a:rPr sz="2650" b="1" spc="20" dirty="0">
                <a:latin typeface="Times New Roman"/>
                <a:cs typeface="Times New Roman"/>
              </a:rPr>
              <a:t>i</a:t>
            </a:r>
            <a:r>
              <a:rPr sz="2650" b="1" dirty="0">
                <a:latin typeface="Times New Roman"/>
                <a:cs typeface="Times New Roman"/>
              </a:rPr>
              <a:t>n</a:t>
            </a:r>
            <a:r>
              <a:rPr sz="2650" b="1" spc="60" dirty="0">
                <a:latin typeface="Times New Roman"/>
                <a:cs typeface="Times New Roman"/>
              </a:rPr>
              <a:t>c</a:t>
            </a:r>
            <a:r>
              <a:rPr sz="2650" b="1" spc="20" dirty="0">
                <a:latin typeface="Times New Roman"/>
                <a:cs typeface="Times New Roman"/>
              </a:rPr>
              <a:t>i</a:t>
            </a:r>
            <a:r>
              <a:rPr sz="2650" b="1" spc="25" dirty="0">
                <a:latin typeface="Times New Roman"/>
                <a:cs typeface="Times New Roman"/>
              </a:rPr>
              <a:t>p</a:t>
            </a:r>
            <a:r>
              <a:rPr sz="2650" b="1" spc="50" dirty="0">
                <a:latin typeface="Times New Roman"/>
                <a:cs typeface="Times New Roman"/>
              </a:rPr>
              <a:t>l</a:t>
            </a:r>
            <a:r>
              <a:rPr sz="2650" b="1" spc="60" dirty="0">
                <a:latin typeface="Times New Roman"/>
                <a:cs typeface="Times New Roman"/>
              </a:rPr>
              <a:t>e</a:t>
            </a:r>
            <a:endParaRPr sz="2650">
              <a:latin typeface="Times New Roman"/>
              <a:cs typeface="Times New Roman"/>
            </a:endParaRPr>
          </a:p>
          <a:p>
            <a:pPr marL="879475" marR="5080" indent="-565785">
              <a:lnSpc>
                <a:spcPts val="2860"/>
              </a:lnSpc>
              <a:spcBef>
                <a:spcPts val="470"/>
              </a:spcBef>
              <a:tabLst>
                <a:tab pos="1155700" algn="l"/>
                <a:tab pos="1846580" algn="l"/>
                <a:tab pos="2634615" algn="l"/>
                <a:tab pos="4196715" algn="l"/>
                <a:tab pos="4696460" algn="l"/>
                <a:tab pos="5229225" algn="l"/>
                <a:tab pos="6449695" algn="l"/>
                <a:tab pos="6808470" algn="l"/>
                <a:tab pos="7646670" algn="l"/>
                <a:tab pos="8947785" algn="l"/>
              </a:tabLst>
            </a:pPr>
            <a:r>
              <a:rPr sz="2650" spc="-145" dirty="0">
                <a:latin typeface="Times New Roman"/>
                <a:cs typeface="Times New Roman"/>
              </a:rPr>
              <a:t>T</a:t>
            </a:r>
            <a:r>
              <a:rPr sz="2650" spc="-165" dirty="0">
                <a:latin typeface="Times New Roman"/>
                <a:cs typeface="Times New Roman"/>
              </a:rPr>
              <a:t>h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90" dirty="0">
                <a:latin typeface="Times New Roman"/>
                <a:cs typeface="Times New Roman"/>
              </a:rPr>
              <a:t>r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50" dirty="0">
                <a:latin typeface="Times New Roman"/>
                <a:cs typeface="Times New Roman"/>
              </a:rPr>
              <a:t>w</a:t>
            </a:r>
            <a:r>
              <a:rPr sz="2650" spc="-195" dirty="0">
                <a:latin typeface="Times New Roman"/>
                <a:cs typeface="Times New Roman"/>
              </a:rPr>
              <a:t>h</a:t>
            </a:r>
            <a:r>
              <a:rPr sz="2650" spc="-9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40" dirty="0">
                <a:latin typeface="Times New Roman"/>
                <a:cs typeface="Times New Roman"/>
              </a:rPr>
              <a:t>r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190" dirty="0">
                <a:latin typeface="Times New Roman"/>
                <a:cs typeface="Times New Roman"/>
              </a:rPr>
              <a:t>s</a:t>
            </a:r>
            <a:r>
              <a:rPr sz="2650" spc="-260" dirty="0">
                <a:latin typeface="Times New Roman"/>
                <a:cs typeface="Times New Roman"/>
              </a:rPr>
              <a:t>a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on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05" dirty="0">
                <a:latin typeface="Times New Roman"/>
                <a:cs typeface="Times New Roman"/>
              </a:rPr>
              <a:t>e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45" dirty="0">
                <a:latin typeface="Times New Roman"/>
                <a:cs typeface="Times New Roman"/>
              </a:rPr>
              <a:t>n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30" dirty="0">
                <a:latin typeface="Times New Roman"/>
                <a:cs typeface="Times New Roman"/>
              </a:rPr>
              <a:t>t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125" dirty="0">
                <a:latin typeface="Times New Roman"/>
                <a:cs typeface="Times New Roman"/>
              </a:rPr>
              <a:t>e</a:t>
            </a:r>
            <a:r>
              <a:rPr sz="2650" spc="-120" dirty="0">
                <a:latin typeface="Times New Roman"/>
                <a:cs typeface="Times New Roman"/>
              </a:rPr>
              <a:t>d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60" dirty="0">
                <a:latin typeface="Times New Roman"/>
                <a:cs typeface="Times New Roman"/>
              </a:rPr>
              <a:t>i</a:t>
            </a:r>
            <a:r>
              <a:rPr sz="2650" spc="-120" dirty="0">
                <a:latin typeface="Times New Roman"/>
                <a:cs typeface="Times New Roman"/>
              </a:rPr>
              <a:t>n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140" dirty="0">
                <a:latin typeface="Times New Roman"/>
                <a:cs typeface="Times New Roman"/>
              </a:rPr>
              <a:t>b</a:t>
            </a:r>
            <a:r>
              <a:rPr sz="2650" spc="-145" dirty="0">
                <a:latin typeface="Times New Roman"/>
                <a:cs typeface="Times New Roman"/>
              </a:rPr>
              <a:t>o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-165" dirty="0">
                <a:latin typeface="Times New Roman"/>
                <a:cs typeface="Times New Roman"/>
              </a:rPr>
              <a:t>k</a:t>
            </a:r>
            <a:r>
              <a:rPr sz="2650" spc="-204" dirty="0">
                <a:latin typeface="Times New Roman"/>
                <a:cs typeface="Times New Roman"/>
              </a:rPr>
              <a:t>s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229" dirty="0">
                <a:latin typeface="Times New Roman"/>
                <a:cs typeface="Times New Roman"/>
              </a:rPr>
              <a:t>a</a:t>
            </a:r>
            <a:r>
              <a:rPr sz="2650" spc="-180" dirty="0">
                <a:latin typeface="Times New Roman"/>
                <a:cs typeface="Times New Roman"/>
              </a:rPr>
              <a:t>c</a:t>
            </a:r>
            <a:r>
              <a:rPr sz="2650" spc="-155" dirty="0">
                <a:latin typeface="Times New Roman"/>
                <a:cs typeface="Times New Roman"/>
              </a:rPr>
              <a:t>c</a:t>
            </a:r>
            <a:r>
              <a:rPr sz="2650" spc="-114" dirty="0">
                <a:latin typeface="Times New Roman"/>
                <a:cs typeface="Times New Roman"/>
              </a:rPr>
              <a:t>o</a:t>
            </a:r>
            <a:r>
              <a:rPr sz="2650" spc="10" dirty="0">
                <a:latin typeface="Times New Roman"/>
                <a:cs typeface="Times New Roman"/>
              </a:rPr>
              <a:t>r</a:t>
            </a:r>
            <a:r>
              <a:rPr sz="2650" spc="-114" dirty="0">
                <a:latin typeface="Times New Roman"/>
                <a:cs typeface="Times New Roman"/>
              </a:rPr>
              <a:t>d</a:t>
            </a:r>
            <a:r>
              <a:rPr sz="2650" spc="-135" dirty="0">
                <a:latin typeface="Times New Roman"/>
                <a:cs typeface="Times New Roman"/>
              </a:rPr>
              <a:t>i</a:t>
            </a:r>
            <a:r>
              <a:rPr sz="2650" spc="-114" dirty="0">
                <a:latin typeface="Times New Roman"/>
                <a:cs typeface="Times New Roman"/>
              </a:rPr>
              <a:t>n</a:t>
            </a:r>
            <a:r>
              <a:rPr sz="2650" spc="-225" dirty="0">
                <a:latin typeface="Times New Roman"/>
                <a:cs typeface="Times New Roman"/>
              </a:rPr>
              <a:t>g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20" dirty="0">
                <a:latin typeface="Times New Roman"/>
                <a:cs typeface="Times New Roman"/>
              </a:rPr>
              <a:t>t</a:t>
            </a:r>
            <a:r>
              <a:rPr sz="2650" spc="-80" dirty="0">
                <a:latin typeface="Times New Roman"/>
                <a:cs typeface="Times New Roman"/>
              </a:rPr>
              <a:t>o  </a:t>
            </a:r>
            <a:r>
              <a:rPr sz="2650" spc="-135" dirty="0">
                <a:latin typeface="Times New Roman"/>
                <a:cs typeface="Times New Roman"/>
              </a:rPr>
              <a:t>fundamental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and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20" dirty="0">
                <a:latin typeface="Times New Roman"/>
                <a:cs typeface="Times New Roman"/>
              </a:rPr>
              <a:t>accepted</a:t>
            </a:r>
            <a:r>
              <a:rPr sz="2650" spc="-80" dirty="0">
                <a:latin typeface="Times New Roman"/>
                <a:cs typeface="Times New Roman"/>
              </a:rPr>
              <a:t> </a:t>
            </a:r>
            <a:r>
              <a:rPr sz="2650" spc="-114" dirty="0">
                <a:latin typeface="Times New Roman"/>
                <a:cs typeface="Times New Roman"/>
              </a:rPr>
              <a:t>principles</a:t>
            </a:r>
            <a:r>
              <a:rPr sz="2650" spc="-65" dirty="0">
                <a:latin typeface="Times New Roman"/>
                <a:cs typeface="Times New Roman"/>
              </a:rPr>
              <a:t> </a:t>
            </a:r>
            <a:r>
              <a:rPr sz="2650" spc="-155" dirty="0">
                <a:latin typeface="Times New Roman"/>
                <a:cs typeface="Times New Roman"/>
              </a:rPr>
              <a:t>of</a:t>
            </a:r>
            <a:r>
              <a:rPr sz="2650" spc="-85" dirty="0">
                <a:latin typeface="Times New Roman"/>
                <a:cs typeface="Times New Roman"/>
              </a:rPr>
              <a:t> </a:t>
            </a:r>
            <a:r>
              <a:rPr sz="2650" spc="-140" dirty="0">
                <a:latin typeface="Times New Roman"/>
                <a:cs typeface="Times New Roman"/>
              </a:rPr>
              <a:t>accountancy.</a:t>
            </a:r>
            <a:endParaRPr sz="265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4995</Words>
  <Application>Microsoft Office PowerPoint</Application>
  <PresentationFormat>Custom</PresentationFormat>
  <Paragraphs>510</Paragraphs>
  <Slides>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Presentation on Auditing</vt:lpstr>
      <vt:lpstr>Meaning of Auditing</vt:lpstr>
      <vt:lpstr>Definition of Auditing</vt:lpstr>
      <vt:lpstr>PowerPoint Presentation</vt:lpstr>
      <vt:lpstr>Duties of an Auditor</vt:lpstr>
      <vt:lpstr>Features/Characteristics of Auditing</vt:lpstr>
      <vt:lpstr>Book-Keeping, Accountancy and Auditing</vt:lpstr>
      <vt:lpstr>Objectives of Audit</vt:lpstr>
      <vt:lpstr>Secondary Objectives of Audit</vt:lpstr>
      <vt:lpstr>Secondary Objectives of Audit Cont…</vt:lpstr>
      <vt:lpstr>Secondary Objectives of Audit Cont…</vt:lpstr>
      <vt:lpstr>Types of Audit</vt:lpstr>
      <vt:lpstr>Types of Audit Cont…</vt:lpstr>
      <vt:lpstr>Auditing Based on Organizational  Structure</vt:lpstr>
      <vt:lpstr>PowerPoint Presentation</vt:lpstr>
      <vt:lpstr>4. To ensure that the payments have been made to the right persons and  they are duly entered in the books on the basis of receipts received from  them.</vt:lpstr>
      <vt:lpstr>PowerPoint Presentation</vt:lpstr>
      <vt:lpstr>Auditing Based on Scope</vt:lpstr>
      <vt:lpstr>Auditing Based on Time</vt:lpstr>
      <vt:lpstr>Auditing Based on time</vt:lpstr>
      <vt:lpstr>Auditing Based on Object</vt:lpstr>
      <vt:lpstr>Auditing Based on Object</vt:lpstr>
      <vt:lpstr>Auditing Based on Object</vt:lpstr>
      <vt:lpstr>Auditing Based on Object</vt:lpstr>
      <vt:lpstr>Audit based on Object</vt:lpstr>
      <vt:lpstr>Other Types of Audit</vt:lpstr>
      <vt:lpstr>Audit Procedure</vt:lpstr>
      <vt:lpstr>PowerPoint Presentation</vt:lpstr>
      <vt:lpstr>Procedure of Audit during work</vt:lpstr>
      <vt:lpstr>VOUCHING</vt:lpstr>
      <vt:lpstr>Main Objects of Vouching</vt:lpstr>
      <vt:lpstr>Types of Vouchers</vt:lpstr>
      <vt:lpstr>Vouching for Cash Transactions</vt:lpstr>
      <vt:lpstr>Vouching of Cash Transactions Cont…</vt:lpstr>
      <vt:lpstr>Vouching of Trading Transactions</vt:lpstr>
      <vt:lpstr>Verification</vt:lpstr>
      <vt:lpstr>PowerPoint Presentation</vt:lpstr>
      <vt:lpstr>Internal Control</vt:lpstr>
      <vt:lpstr>Internal Check</vt:lpstr>
      <vt:lpstr>Objects of Internal Check</vt:lpstr>
      <vt:lpstr>Internal Check and Internal Audit</vt:lpstr>
      <vt:lpstr>Fundamental Principles of Internal Check</vt:lpstr>
      <vt:lpstr>Fundamental Principles of Internal Check</vt:lpstr>
      <vt:lpstr>Internal Audit</vt:lpstr>
      <vt:lpstr>Internal Audit Vs. Independent Audit</vt:lpstr>
      <vt:lpstr>Investigation of Accounts</vt:lpstr>
      <vt:lpstr>Essentials of Audit</vt:lpstr>
      <vt:lpstr>Objects of Investigation</vt:lpstr>
      <vt:lpstr>Investigation and Audit</vt:lpstr>
      <vt:lpstr>Auditor’s Report</vt:lpstr>
      <vt:lpstr>Contents of the Audit Report</vt:lpstr>
      <vt:lpstr>Contents of the Audit Report</vt:lpstr>
      <vt:lpstr>Types of Auditor’s Report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Presentation  on Auditing</dc:title>
  <dc:creator>Anjesh</dc:creator>
  <cp:lastModifiedBy>GAC-13</cp:lastModifiedBy>
  <cp:revision>5</cp:revision>
  <dcterms:created xsi:type="dcterms:W3CDTF">2024-07-13T11:08:55Z</dcterms:created>
  <dcterms:modified xsi:type="dcterms:W3CDTF">2024-07-15T07:23:07Z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2020-05-18T00:00:00Z</vt:filetime>
  </property>
  <property fmtid="{D5CDD505-2E9C-101B-9397-08002B2CF9AE}" pid="3" name="LastSaved">
    <vt:filetime>2024-07-13T00:00:00Z</vt:filetime>
  </property>
</Properties>
</file>