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3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63009" y="1359534"/>
            <a:ext cx="3665981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768" y="30861"/>
            <a:ext cx="10554462" cy="118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04161"/>
            <a:ext cx="10015220" cy="301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600201"/>
            <a:ext cx="7248398" cy="41499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4675" algn="l" eaLnBrk="1" hangingPunct="1">
              <a:lnSpc>
                <a:spcPct val="120000"/>
              </a:lnSpc>
              <a:spcBef>
                <a:spcPts val="100"/>
              </a:spcBef>
            </a:pPr>
            <a:r>
              <a:rPr sz="4000" b="0" dirty="0">
                <a:solidFill>
                  <a:srgbClr val="00B050"/>
                </a:solidFill>
                <a:latin typeface="Times New Roman"/>
                <a:cs typeface="Times New Roman"/>
              </a:rPr>
              <a:t>MARKETING</a:t>
            </a:r>
            <a:r>
              <a:rPr sz="4000" b="0" spc="-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4000" b="0" dirty="0" smtClean="0">
                <a:solidFill>
                  <a:srgbClr val="00B050"/>
                </a:solidFill>
                <a:latin typeface="Times New Roman"/>
                <a:cs typeface="Times New Roman"/>
              </a:rPr>
              <a:t>MANAGEMENT</a:t>
            </a:r>
            <a:r>
              <a:rPr lang="en-US" sz="4400" b="0" dirty="0" smtClean="0"/>
              <a:t>         </a:t>
            </a:r>
            <a:r>
              <a:rPr lang="en-US" sz="2000" b="0" dirty="0" smtClean="0"/>
              <a:t> 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Mrs.M.DIVYA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Assistant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b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Department of Commerce</a:t>
            </a:r>
            <a:b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Sri Ganesh College of Arts &amp; Science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endParaRPr sz="4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594436"/>
            <a:ext cx="55873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OBJECTIVES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901060"/>
            <a:ext cx="9685020" cy="36480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identify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target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identify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needs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customers.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convert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needs into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demand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-10" dirty="0">
                <a:latin typeface="Times New Roman"/>
                <a:cs typeface="Times New Roman"/>
              </a:rPr>
              <a:t> offering</a:t>
            </a:r>
            <a:r>
              <a:rPr sz="2800" dirty="0">
                <a:latin typeface="Times New Roman"/>
                <a:cs typeface="Times New Roman"/>
              </a:rPr>
              <a:t> products.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determine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most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appropriate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price.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distribute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products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customers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right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place.</a:t>
            </a:r>
            <a:endParaRPr sz="2800">
              <a:latin typeface="Times New Roman"/>
              <a:cs typeface="Times New Roman"/>
            </a:endParaRPr>
          </a:p>
          <a:p>
            <a:pPr marL="241300" marR="319405" indent="-22923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disseminate product information to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customers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right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time.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conduct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research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retaining 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attracting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customers.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0548" y="2168651"/>
            <a:ext cx="6809232" cy="3828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4882" y="496062"/>
            <a:ext cx="48177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06805" marR="5080" indent="-109474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SMART</a:t>
            </a:r>
            <a:r>
              <a:rPr sz="3200" spc="-95" dirty="0"/>
              <a:t> </a:t>
            </a:r>
            <a:r>
              <a:rPr sz="3200" dirty="0"/>
              <a:t>OBJECTIVES</a:t>
            </a:r>
            <a:r>
              <a:rPr sz="3200" spc="-60" dirty="0"/>
              <a:t> </a:t>
            </a:r>
            <a:r>
              <a:rPr sz="3200" dirty="0"/>
              <a:t>OF </a:t>
            </a:r>
            <a:r>
              <a:rPr sz="3200" spc="-785" dirty="0"/>
              <a:t> </a:t>
            </a:r>
            <a:r>
              <a:rPr sz="3200" dirty="0"/>
              <a:t>MARKETING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149428"/>
            <a:ext cx="3896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40" dirty="0">
                <a:latin typeface="Times New Roman"/>
                <a:cs typeface="Times New Roman"/>
              </a:rPr>
              <a:t>SMART</a:t>
            </a:r>
            <a:r>
              <a:rPr sz="3200" b="0" spc="-9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OBJECTIVES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4848" y="985265"/>
            <a:ext cx="9594215" cy="50533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0320" indent="-22860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dirty="0">
                <a:latin typeface="Times New Roman"/>
                <a:cs typeface="Times New Roman"/>
              </a:rPr>
              <a:t>SPECIFIC </a:t>
            </a:r>
            <a:r>
              <a:rPr sz="2600" spc="-5" dirty="0">
                <a:latin typeface="Times New Roman"/>
                <a:cs typeface="Times New Roman"/>
              </a:rPr>
              <a:t>:marketing </a:t>
            </a:r>
            <a:r>
              <a:rPr sz="2600" dirty="0">
                <a:latin typeface="Times New Roman"/>
                <a:cs typeface="Times New Roman"/>
              </a:rPr>
              <a:t>objectives should be </a:t>
            </a:r>
            <a:r>
              <a:rPr sz="2600" spc="-5" dirty="0">
                <a:latin typeface="Times New Roman"/>
                <a:cs typeface="Times New Roman"/>
              </a:rPr>
              <a:t>clear and precise. </a:t>
            </a:r>
            <a:r>
              <a:rPr sz="2600" spc="5" dirty="0">
                <a:latin typeface="Times New Roman"/>
                <a:cs typeface="Times New Roman"/>
              </a:rPr>
              <a:t>Eg: </a:t>
            </a:r>
            <a:r>
              <a:rPr sz="2600" dirty="0">
                <a:latin typeface="Times New Roman"/>
                <a:cs typeface="Times New Roman"/>
              </a:rPr>
              <a:t>it is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not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possible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the </a:t>
            </a:r>
            <a:r>
              <a:rPr sz="2600" spc="-5" dirty="0">
                <a:latin typeface="Times New Roman"/>
                <a:cs typeface="Times New Roman"/>
              </a:rPr>
              <a:t>marketers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satisfy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whole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 </a:t>
            </a:r>
            <a:r>
              <a:rPr sz="2600" dirty="0">
                <a:latin typeface="Times New Roman"/>
                <a:cs typeface="Times New Roman"/>
              </a:rPr>
              <a:t>needs.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8590915" algn="l"/>
              </a:tabLst>
            </a:pPr>
            <a:r>
              <a:rPr sz="2600" b="1" dirty="0">
                <a:latin typeface="Times New Roman"/>
                <a:cs typeface="Times New Roman"/>
              </a:rPr>
              <a:t>MEASURABLE : </a:t>
            </a:r>
            <a:r>
              <a:rPr sz="2600" spc="-5" dirty="0">
                <a:latin typeface="Times New Roman"/>
                <a:cs typeface="Times New Roman"/>
              </a:rPr>
              <a:t>marketing </a:t>
            </a:r>
            <a:r>
              <a:rPr sz="2600" dirty="0">
                <a:latin typeface="Times New Roman"/>
                <a:cs typeface="Times New Roman"/>
              </a:rPr>
              <a:t>objectives should be defined by a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measurable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result.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result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should be quantifiable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otherwise	</a:t>
            </a:r>
            <a:r>
              <a:rPr sz="2600" spc="-5" dirty="0">
                <a:latin typeface="Times New Roman"/>
                <a:cs typeface="Times New Roman"/>
              </a:rPr>
              <a:t>it </a:t>
            </a:r>
            <a:r>
              <a:rPr sz="2600" dirty="0">
                <a:latin typeface="Times New Roman"/>
                <a:cs typeface="Times New Roman"/>
              </a:rPr>
              <a:t> become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vain.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Eg:</a:t>
            </a:r>
            <a:r>
              <a:rPr sz="2600" dirty="0">
                <a:latin typeface="Times New Roman"/>
                <a:cs typeface="Times New Roman"/>
              </a:rPr>
              <a:t> playing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football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without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recording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score,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amount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sales.</a:t>
            </a:r>
            <a:endParaRPr sz="2600">
              <a:latin typeface="Times New Roman"/>
              <a:cs typeface="Times New Roman"/>
            </a:endParaRPr>
          </a:p>
          <a:p>
            <a:pPr marL="241300" marR="310515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30" dirty="0">
                <a:latin typeface="Times New Roman"/>
                <a:cs typeface="Times New Roman"/>
              </a:rPr>
              <a:t>ACHIEVABLE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: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goal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must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not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 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impossible</a:t>
            </a:r>
            <a:r>
              <a:rPr sz="2600" dirty="0">
                <a:latin typeface="Times New Roman"/>
                <a:cs typeface="Times New Roman"/>
              </a:rPr>
              <a:t> one. </a:t>
            </a:r>
            <a:r>
              <a:rPr sz="2600" spc="5" dirty="0">
                <a:latin typeface="Times New Roman"/>
                <a:cs typeface="Times New Roman"/>
              </a:rPr>
              <a:t>Eg: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target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fixation ie,</a:t>
            </a:r>
            <a:r>
              <a:rPr sz="2600" dirty="0">
                <a:latin typeface="Times New Roman"/>
                <a:cs typeface="Times New Roman"/>
              </a:rPr>
              <a:t> goal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attain</a:t>
            </a:r>
            <a:r>
              <a:rPr sz="2600" dirty="0">
                <a:latin typeface="Times New Roman"/>
                <a:cs typeface="Times New Roman"/>
              </a:rPr>
              <a:t> 5%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increase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sales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day.</a:t>
            </a:r>
            <a:endParaRPr sz="2600">
              <a:latin typeface="Times New Roman"/>
              <a:cs typeface="Times New Roman"/>
            </a:endParaRPr>
          </a:p>
          <a:p>
            <a:pPr marL="241300" marR="387350" indent="-228600" algn="just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dirty="0">
                <a:latin typeface="Times New Roman"/>
                <a:cs typeface="Times New Roman"/>
              </a:rPr>
              <a:t>REALISTIC </a:t>
            </a:r>
            <a:r>
              <a:rPr sz="2600" dirty="0">
                <a:latin typeface="Times New Roman"/>
                <a:cs typeface="Times New Roman"/>
              </a:rPr>
              <a:t>: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goal should be the one which </a:t>
            </a:r>
            <a:r>
              <a:rPr sz="2600" spc="-5" dirty="0">
                <a:latin typeface="Times New Roman"/>
                <a:cs typeface="Times New Roman"/>
              </a:rPr>
              <a:t>can </a:t>
            </a:r>
            <a:r>
              <a:rPr sz="2600" dirty="0">
                <a:latin typeface="Times New Roman"/>
                <a:cs typeface="Times New Roman"/>
              </a:rPr>
              <a:t>be achievable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using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enough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resources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 man, </a:t>
            </a:r>
            <a:r>
              <a:rPr sz="2600" spc="-5" dirty="0">
                <a:latin typeface="Times New Roman"/>
                <a:cs typeface="Times New Roman"/>
              </a:rPr>
              <a:t>material,</a:t>
            </a:r>
            <a:r>
              <a:rPr sz="2600" dirty="0">
                <a:latin typeface="Times New Roman"/>
                <a:cs typeface="Times New Roman"/>
              </a:rPr>
              <a:t> money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machines)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. </a:t>
            </a:r>
            <a:r>
              <a:rPr sz="2600" spc="5" dirty="0">
                <a:latin typeface="Times New Roman"/>
                <a:cs typeface="Times New Roman"/>
              </a:rPr>
              <a:t>Eg: </a:t>
            </a:r>
            <a:r>
              <a:rPr sz="2600" spc="-6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increasing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sales</a:t>
            </a:r>
            <a:r>
              <a:rPr sz="2600" dirty="0">
                <a:latin typeface="Times New Roman"/>
                <a:cs typeface="Times New Roman"/>
              </a:rPr>
              <a:t> by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5%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during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recession time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not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realistic.</a:t>
            </a:r>
            <a:endParaRPr sz="2600">
              <a:latin typeface="Times New Roman"/>
              <a:cs typeface="Times New Roman"/>
            </a:endParaRPr>
          </a:p>
          <a:p>
            <a:pPr marL="241300" marR="241935" indent="-228600" algn="just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dirty="0">
                <a:latin typeface="Times New Roman"/>
                <a:cs typeface="Times New Roman"/>
              </a:rPr>
              <a:t>TIME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: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objectives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should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achieved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time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frame.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Unless </a:t>
            </a:r>
            <a:r>
              <a:rPr sz="2600" spc="-6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otherwise it will become </a:t>
            </a:r>
            <a:r>
              <a:rPr sz="2600" spc="-5" dirty="0">
                <a:latin typeface="Times New Roman"/>
                <a:cs typeface="Times New Roman"/>
              </a:rPr>
              <a:t>meaning less. </a:t>
            </a:r>
            <a:r>
              <a:rPr sz="2600" spc="5" dirty="0">
                <a:latin typeface="Times New Roman"/>
                <a:cs typeface="Times New Roman"/>
              </a:rPr>
              <a:t>Eg: </a:t>
            </a:r>
            <a:r>
              <a:rPr sz="2600" spc="-5" dirty="0">
                <a:latin typeface="Times New Roman"/>
                <a:cs typeface="Times New Roman"/>
              </a:rPr>
              <a:t>scoring </a:t>
            </a:r>
            <a:r>
              <a:rPr sz="2600" dirty="0">
                <a:latin typeface="Times New Roman"/>
                <a:cs typeface="Times New Roman"/>
              </a:rPr>
              <a:t>football </a:t>
            </a:r>
            <a:r>
              <a:rPr sz="2600" spc="-5" dirty="0">
                <a:latin typeface="Times New Roman"/>
                <a:cs typeface="Times New Roman"/>
              </a:rPr>
              <a:t>after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prescribed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time.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7929" y="78994"/>
            <a:ext cx="5083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BENEFITS</a:t>
            </a:r>
            <a:r>
              <a:rPr sz="3200" b="0" spc="-7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730" y="940859"/>
            <a:ext cx="8940419" cy="52629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21082"/>
            <a:ext cx="2616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45" dirty="0">
                <a:latin typeface="Times New Roman"/>
                <a:cs typeface="Times New Roman"/>
              </a:rPr>
              <a:t>IMPORTANCE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107693"/>
            <a:ext cx="10136505" cy="50584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912494" indent="-229235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Increase</a:t>
            </a:r>
            <a:r>
              <a:rPr sz="2800" b="1" spc="-5" dirty="0">
                <a:latin typeface="Times New Roman"/>
                <a:cs typeface="Times New Roman"/>
              </a:rPr>
              <a:t> the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standard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dirty="0">
                <a:latin typeface="Times New Roman"/>
                <a:cs typeface="Times New Roman"/>
              </a:rPr>
              <a:t> living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giving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quality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products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reasonable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rate.</a:t>
            </a:r>
            <a:endParaRPr sz="2800">
              <a:latin typeface="Times New Roman"/>
              <a:cs typeface="Times New Roman"/>
            </a:endParaRPr>
          </a:p>
          <a:p>
            <a:pPr marL="241300" marR="847090" indent="-229235">
              <a:lnSpc>
                <a:spcPts val="2690"/>
              </a:lnSpc>
              <a:spcBef>
                <a:spcPts val="1010"/>
              </a:spcBef>
              <a:buFont typeface="Arial MT"/>
              <a:buChar char="•"/>
              <a:tabLst>
                <a:tab pos="329565" algn="l"/>
                <a:tab pos="330200" algn="l"/>
                <a:tab pos="4690110" algn="l"/>
              </a:tabLst>
            </a:pPr>
            <a:r>
              <a:rPr dirty="0"/>
              <a:t>	</a:t>
            </a:r>
            <a:r>
              <a:rPr sz="2800" b="1" spc="-5" dirty="0">
                <a:latin typeface="Times New Roman"/>
                <a:cs typeface="Times New Roman"/>
              </a:rPr>
              <a:t>Employment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opportunities</a:t>
            </a:r>
            <a:r>
              <a:rPr sz="2800" dirty="0">
                <a:latin typeface="Times New Roman"/>
                <a:cs typeface="Times New Roman"/>
              </a:rPr>
              <a:t>:	</a:t>
            </a:r>
            <a:r>
              <a:rPr sz="2800" spc="-5" dirty="0">
                <a:latin typeface="Times New Roman"/>
                <a:cs typeface="Times New Roman"/>
              </a:rPr>
              <a:t>increasing marketing activities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increases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need</a:t>
            </a:r>
            <a:r>
              <a:rPr sz="2800" dirty="0">
                <a:latin typeface="Times New Roman"/>
                <a:cs typeface="Times New Roman"/>
              </a:rPr>
              <a:t> for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people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several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areas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selling,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promotion,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distribution,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advertising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marL="241300" marR="175260" indent="-229235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Economic </a:t>
            </a:r>
            <a:r>
              <a:rPr sz="2800" b="1" dirty="0">
                <a:latin typeface="Times New Roman"/>
                <a:cs typeface="Times New Roman"/>
              </a:rPr>
              <a:t>stability</a:t>
            </a:r>
            <a:r>
              <a:rPr sz="2800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marketing activities helps to maintain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equilibrium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between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demand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supply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thereby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provides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economic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stability.</a:t>
            </a:r>
            <a:endParaRPr sz="2800">
              <a:latin typeface="Times New Roman"/>
              <a:cs typeface="Times New Roman"/>
            </a:endParaRPr>
          </a:p>
          <a:p>
            <a:pPr marL="241300" marR="556895" indent="-229235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Creates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utility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utility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means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quality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ability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satisfy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customers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need.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ts val="3025"/>
              </a:lnSpc>
              <a:spcBef>
                <a:spcPts val="335"/>
              </a:spcBef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Market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information: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mere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hands 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producers</a:t>
            </a:r>
            <a:endParaRPr sz="2800">
              <a:latin typeface="Times New Roman"/>
              <a:cs typeface="Times New Roman"/>
            </a:endParaRPr>
          </a:p>
          <a:p>
            <a:pPr marL="241300" marR="5080">
              <a:lnSpc>
                <a:spcPts val="2690"/>
              </a:lnSpc>
              <a:spcBef>
                <a:spcPts val="310"/>
              </a:spcBef>
              <a:tabLst>
                <a:tab pos="9787255" algn="l"/>
              </a:tabLst>
            </a:pP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esn</a:t>
            </a:r>
            <a:r>
              <a:rPr sz="2800" spc="-50" dirty="0">
                <a:latin typeface="Times New Roman"/>
                <a:cs typeface="Times New Roman"/>
              </a:rPr>
              <a:t>’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ate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m</a:t>
            </a:r>
            <a:r>
              <a:rPr sz="2800" spc="-5" dirty="0">
                <a:latin typeface="Times New Roman"/>
                <a:cs typeface="Times New Roman"/>
              </a:rPr>
              <a:t>arket.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 be 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be  disseminating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information about products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customers.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314" y="46736"/>
            <a:ext cx="5050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FIVE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FORMS</a:t>
            </a:r>
            <a:r>
              <a:rPr sz="3200" b="0" spc="-3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2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UTILITIES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624332"/>
            <a:ext cx="10485755" cy="4736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00330" indent="-229235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FORM </a:t>
            </a:r>
            <a:r>
              <a:rPr sz="2600" b="1" spc="-30" dirty="0">
                <a:latin typeface="Times New Roman"/>
                <a:cs typeface="Times New Roman"/>
              </a:rPr>
              <a:t>UTILITY: </a:t>
            </a:r>
            <a:r>
              <a:rPr sz="2600" dirty="0">
                <a:latin typeface="Times New Roman"/>
                <a:cs typeface="Times New Roman"/>
              </a:rPr>
              <a:t>product </a:t>
            </a:r>
            <a:r>
              <a:rPr sz="2600" spc="-5" dirty="0">
                <a:latin typeface="Times New Roman"/>
                <a:cs typeface="Times New Roman"/>
              </a:rPr>
              <a:t>must </a:t>
            </a:r>
            <a:r>
              <a:rPr sz="2600" spc="5" dirty="0">
                <a:latin typeface="Times New Roman"/>
                <a:cs typeface="Times New Roman"/>
              </a:rPr>
              <a:t>be </a:t>
            </a:r>
            <a:r>
              <a:rPr sz="2600" dirty="0">
                <a:latin typeface="Times New Roman"/>
                <a:cs typeface="Times New Roman"/>
              </a:rPr>
              <a:t>in a useable </a:t>
            </a:r>
            <a:r>
              <a:rPr sz="2600" spc="-5" dirty="0">
                <a:latin typeface="Times New Roman"/>
                <a:cs typeface="Times New Roman"/>
              </a:rPr>
              <a:t>form. </a:t>
            </a:r>
            <a:r>
              <a:rPr sz="2600" dirty="0">
                <a:latin typeface="Times New Roman"/>
                <a:cs typeface="Times New Roman"/>
              </a:rPr>
              <a:t>Involves 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development of products and give </a:t>
            </a:r>
            <a:r>
              <a:rPr sz="2600" spc="-5" dirty="0">
                <a:latin typeface="Times New Roman"/>
                <a:cs typeface="Times New Roman"/>
              </a:rPr>
              <a:t>emphasis to </a:t>
            </a:r>
            <a:r>
              <a:rPr sz="2600" dirty="0">
                <a:latin typeface="Times New Roman"/>
                <a:cs typeface="Times New Roman"/>
              </a:rPr>
              <a:t>the physical </a:t>
            </a:r>
            <a:r>
              <a:rPr sz="2600" spc="-5" dirty="0">
                <a:latin typeface="Times New Roman"/>
                <a:cs typeface="Times New Roman"/>
              </a:rPr>
              <a:t>characteristics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6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products.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Eg: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creating customized</a:t>
            </a:r>
            <a:r>
              <a:rPr sz="2600" dirty="0">
                <a:latin typeface="Times New Roman"/>
                <a:cs typeface="Times New Roman"/>
              </a:rPr>
              <a:t> shoes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shoes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different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sizes.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500"/>
              </a:lnSpc>
              <a:spcBef>
                <a:spcPts val="98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PLACE</a:t>
            </a:r>
            <a:r>
              <a:rPr sz="2600" b="1" spc="10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UTILITY:</a:t>
            </a:r>
            <a:r>
              <a:rPr sz="2600" b="1" spc="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offer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products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most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convenient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place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customers.</a:t>
            </a:r>
            <a:r>
              <a:rPr sz="2600" spc="5" dirty="0">
                <a:latin typeface="Times New Roman"/>
                <a:cs typeface="Times New Roman"/>
              </a:rPr>
              <a:t> Eg: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departmental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stores</a:t>
            </a:r>
            <a:r>
              <a:rPr sz="2600" dirty="0">
                <a:latin typeface="Times New Roman"/>
                <a:cs typeface="Times New Roman"/>
              </a:rPr>
              <a:t> in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cities,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small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retail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shops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villages.</a:t>
            </a:r>
            <a:endParaRPr sz="2600">
              <a:latin typeface="Times New Roman"/>
              <a:cs typeface="Times New Roman"/>
            </a:endParaRPr>
          </a:p>
          <a:p>
            <a:pPr marL="241300" marR="99060" indent="-229235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TIME </a:t>
            </a:r>
            <a:r>
              <a:rPr sz="2600" b="1" spc="-30" dirty="0">
                <a:latin typeface="Times New Roman"/>
                <a:cs typeface="Times New Roman"/>
              </a:rPr>
              <a:t>UTILITY: </a:t>
            </a:r>
            <a:r>
              <a:rPr sz="2600" dirty="0">
                <a:latin typeface="Times New Roman"/>
                <a:cs typeface="Times New Roman"/>
              </a:rPr>
              <a:t>products should be </a:t>
            </a:r>
            <a:r>
              <a:rPr sz="2600" spc="-5" dirty="0">
                <a:latin typeface="Times New Roman"/>
                <a:cs typeface="Times New Roman"/>
              </a:rPr>
              <a:t>made available </a:t>
            </a:r>
            <a:r>
              <a:rPr sz="2600" dirty="0">
                <a:latin typeface="Times New Roman"/>
                <a:cs typeface="Times New Roman"/>
              </a:rPr>
              <a:t>to the </a:t>
            </a:r>
            <a:r>
              <a:rPr sz="2600" spc="-5" dirty="0">
                <a:latin typeface="Times New Roman"/>
                <a:cs typeface="Times New Roman"/>
              </a:rPr>
              <a:t>customers </a:t>
            </a:r>
            <a:r>
              <a:rPr sz="2600" dirty="0">
                <a:latin typeface="Times New Roman"/>
                <a:cs typeface="Times New Roman"/>
              </a:rPr>
              <a:t>at 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right</a:t>
            </a:r>
            <a:r>
              <a:rPr sz="2600" spc="-5" dirty="0">
                <a:latin typeface="Times New Roman"/>
                <a:cs typeface="Times New Roman"/>
              </a:rPr>
              <a:t> time.</a:t>
            </a:r>
            <a:r>
              <a:rPr sz="2600" spc="5" dirty="0">
                <a:latin typeface="Times New Roman"/>
                <a:cs typeface="Times New Roman"/>
              </a:rPr>
              <a:t> Eg: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ATM.</a:t>
            </a:r>
            <a:endParaRPr sz="2600">
              <a:latin typeface="Times New Roman"/>
              <a:cs typeface="Times New Roman"/>
            </a:endParaRPr>
          </a:p>
          <a:p>
            <a:pPr marL="241300" marR="248285" indent="-22923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POSSESSION </a:t>
            </a:r>
            <a:r>
              <a:rPr sz="2600" b="1" spc="-30" dirty="0">
                <a:latin typeface="Times New Roman"/>
                <a:cs typeface="Times New Roman"/>
              </a:rPr>
              <a:t>UTILITY: </a:t>
            </a:r>
            <a:r>
              <a:rPr sz="2600" dirty="0">
                <a:latin typeface="Times New Roman"/>
                <a:cs typeface="Times New Roman"/>
              </a:rPr>
              <a:t>gives the buyer the </a:t>
            </a:r>
            <a:r>
              <a:rPr sz="2600" spc="-5" dirty="0">
                <a:latin typeface="Times New Roman"/>
                <a:cs typeface="Times New Roman"/>
              </a:rPr>
              <a:t>legal permission </a:t>
            </a:r>
            <a:r>
              <a:rPr sz="2600" dirty="0">
                <a:latin typeface="Times New Roman"/>
                <a:cs typeface="Times New Roman"/>
              </a:rPr>
              <a:t>to own and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use that </a:t>
            </a:r>
            <a:r>
              <a:rPr sz="2600" spc="-5" dirty="0">
                <a:latin typeface="Times New Roman"/>
                <a:cs typeface="Times New Roman"/>
              </a:rPr>
              <a:t>particular </a:t>
            </a:r>
            <a:r>
              <a:rPr sz="2600" dirty="0">
                <a:latin typeface="Times New Roman"/>
                <a:cs typeface="Times New Roman"/>
              </a:rPr>
              <a:t>product or </a:t>
            </a:r>
            <a:r>
              <a:rPr sz="2600" spc="-5" dirty="0">
                <a:latin typeface="Times New Roman"/>
                <a:cs typeface="Times New Roman"/>
              </a:rPr>
              <a:t>services after </a:t>
            </a:r>
            <a:r>
              <a:rPr sz="2600" spc="-10" dirty="0">
                <a:latin typeface="Times New Roman"/>
                <a:cs typeface="Times New Roman"/>
              </a:rPr>
              <a:t>sales. </a:t>
            </a:r>
            <a:r>
              <a:rPr sz="2600" dirty="0">
                <a:latin typeface="Times New Roman"/>
                <a:cs typeface="Times New Roman"/>
              </a:rPr>
              <a:t>Eg. Invoice bill, </a:t>
            </a:r>
            <a:r>
              <a:rPr sz="2600" spc="-5" dirty="0">
                <a:latin typeface="Times New Roman"/>
                <a:cs typeface="Times New Roman"/>
              </a:rPr>
              <a:t>credit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sales.</a:t>
            </a:r>
            <a:endParaRPr sz="2600">
              <a:latin typeface="Times New Roman"/>
              <a:cs typeface="Times New Roman"/>
            </a:endParaRPr>
          </a:p>
          <a:p>
            <a:pPr marL="241300" marR="532765" indent="-229235" algn="just">
              <a:lnSpc>
                <a:spcPts val="2500"/>
              </a:lnSpc>
              <a:spcBef>
                <a:spcPts val="98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spc="-20" dirty="0">
                <a:latin typeface="Times New Roman"/>
                <a:cs typeface="Times New Roman"/>
              </a:rPr>
              <a:t>INFORMATION </a:t>
            </a:r>
            <a:r>
              <a:rPr sz="2600" b="1" spc="-30" dirty="0">
                <a:latin typeface="Times New Roman"/>
                <a:cs typeface="Times New Roman"/>
              </a:rPr>
              <a:t>UTILITY: </a:t>
            </a:r>
            <a:r>
              <a:rPr sz="2600" spc="-5" dirty="0">
                <a:latin typeface="Times New Roman"/>
                <a:cs typeface="Times New Roman"/>
              </a:rPr>
              <a:t>communication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information </a:t>
            </a:r>
            <a:r>
              <a:rPr sz="2600" dirty="0">
                <a:latin typeface="Times New Roman"/>
                <a:cs typeface="Times New Roman"/>
              </a:rPr>
              <a:t>triggers 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buying </a:t>
            </a:r>
            <a:r>
              <a:rPr sz="2600" spc="-20" dirty="0">
                <a:latin typeface="Times New Roman"/>
                <a:cs typeface="Times New Roman"/>
              </a:rPr>
              <a:t>activity. </a:t>
            </a:r>
            <a:r>
              <a:rPr sz="2600" dirty="0">
                <a:latin typeface="Times New Roman"/>
                <a:cs typeface="Times New Roman"/>
              </a:rPr>
              <a:t>It helps to </a:t>
            </a:r>
            <a:r>
              <a:rPr sz="2600" spc="-5" dirty="0">
                <a:latin typeface="Times New Roman"/>
                <a:cs typeface="Times New Roman"/>
              </a:rPr>
              <a:t>retain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existing customers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attracting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prospective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customers.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278638"/>
            <a:ext cx="4455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SCOPE</a:t>
            </a:r>
            <a:r>
              <a:rPr sz="3200" b="0" spc="-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3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296819"/>
            <a:ext cx="9726930" cy="47567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IDEN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Y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SELE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AR</a:t>
            </a:r>
            <a:r>
              <a:rPr sz="2800" spc="-2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ET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</a:t>
            </a:r>
            <a:r>
              <a:rPr sz="2800" spc="-1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KET</a:t>
            </a:r>
            <a:endParaRPr sz="2800">
              <a:latin typeface="Times New Roman"/>
              <a:cs typeface="Times New Roman"/>
            </a:endParaRPr>
          </a:p>
          <a:p>
            <a:pPr marL="241300" marR="72390" indent="-229235">
              <a:lnSpc>
                <a:spcPts val="303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IDE</a:t>
            </a:r>
            <a:r>
              <a:rPr sz="2800" spc="-2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TIFY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SEL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CT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OM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7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2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UE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dy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 customer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needs and </a:t>
            </a:r>
            <a:r>
              <a:rPr sz="2800" spc="-20" dirty="0">
                <a:latin typeface="Times New Roman"/>
                <a:cs typeface="Times New Roman"/>
              </a:rPr>
              <a:t>behavior.</a:t>
            </a:r>
            <a:endParaRPr sz="2800">
              <a:latin typeface="Times New Roman"/>
              <a:cs typeface="Times New Roman"/>
            </a:endParaRPr>
          </a:p>
          <a:p>
            <a:pPr marL="241300" marR="92710" indent="-229235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45" dirty="0">
                <a:latin typeface="Times New Roman"/>
                <a:cs typeface="Times New Roman"/>
              </a:rPr>
              <a:t>CREATION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VALUE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planning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development,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pricing.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935" algn="l"/>
                <a:tab pos="5499735" algn="l"/>
              </a:tabLst>
            </a:pPr>
            <a:r>
              <a:rPr sz="2800" spc="-35" dirty="0">
                <a:latin typeface="Times New Roman"/>
                <a:cs typeface="Times New Roman"/>
              </a:rPr>
              <a:t>COMMUNICATE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VALUE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-	promotion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DELIVER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VALUE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distribution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channels,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warehousing.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CUSTOMER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RELATIONSHIP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 customer </a:t>
            </a:r>
            <a:r>
              <a:rPr sz="2800" dirty="0">
                <a:latin typeface="Times New Roman"/>
                <a:cs typeface="Times New Roman"/>
              </a:rPr>
              <a:t>satisfaction.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MARKETING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RESEARCH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basis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all marketing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activities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control.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46736"/>
            <a:ext cx="4332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MARKETING</a:t>
            </a:r>
            <a:r>
              <a:rPr sz="3200" b="0" spc="-6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PROCESS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308" y="786383"/>
            <a:ext cx="2070100" cy="594360"/>
          </a:xfrm>
          <a:custGeom>
            <a:avLst/>
            <a:gdLst/>
            <a:ahLst/>
            <a:cxnLst/>
            <a:rect l="l" t="t" r="r" b="b"/>
            <a:pathLst>
              <a:path w="2070100" h="594360">
                <a:moveTo>
                  <a:pt x="2010156" y="0"/>
                </a:moveTo>
                <a:lnTo>
                  <a:pt x="59436" y="0"/>
                </a:lnTo>
                <a:lnTo>
                  <a:pt x="36299" y="4679"/>
                </a:lnTo>
                <a:lnTo>
                  <a:pt x="17406" y="17430"/>
                </a:lnTo>
                <a:lnTo>
                  <a:pt x="4670" y="36325"/>
                </a:lnTo>
                <a:lnTo>
                  <a:pt x="0" y="59436"/>
                </a:lnTo>
                <a:lnTo>
                  <a:pt x="0" y="534924"/>
                </a:lnTo>
                <a:lnTo>
                  <a:pt x="4670" y="558034"/>
                </a:lnTo>
                <a:lnTo>
                  <a:pt x="17406" y="576929"/>
                </a:lnTo>
                <a:lnTo>
                  <a:pt x="36299" y="589680"/>
                </a:lnTo>
                <a:lnTo>
                  <a:pt x="59436" y="594360"/>
                </a:lnTo>
                <a:lnTo>
                  <a:pt x="2010156" y="594360"/>
                </a:lnTo>
                <a:lnTo>
                  <a:pt x="2033266" y="589680"/>
                </a:lnTo>
                <a:lnTo>
                  <a:pt x="2052161" y="576929"/>
                </a:lnTo>
                <a:lnTo>
                  <a:pt x="2064912" y="558034"/>
                </a:lnTo>
                <a:lnTo>
                  <a:pt x="2069592" y="534924"/>
                </a:lnTo>
                <a:lnTo>
                  <a:pt x="2069592" y="59436"/>
                </a:lnTo>
                <a:lnTo>
                  <a:pt x="2064912" y="36325"/>
                </a:lnTo>
                <a:lnTo>
                  <a:pt x="2052161" y="17430"/>
                </a:lnTo>
                <a:lnTo>
                  <a:pt x="2033266" y="4679"/>
                </a:lnTo>
                <a:lnTo>
                  <a:pt x="201015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905" y="889457"/>
            <a:ext cx="1536065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85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MARKET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685"/>
              </a:lnSpc>
            </a:pPr>
            <a:r>
              <a:rPr sz="2400" b="1" spc="-35" dirty="0">
                <a:latin typeface="Times New Roman"/>
                <a:cs typeface="Times New Roman"/>
              </a:rPr>
              <a:t>ANALYSIS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3252" y="2336292"/>
            <a:ext cx="1222375" cy="3455035"/>
          </a:xfrm>
          <a:custGeom>
            <a:avLst/>
            <a:gdLst/>
            <a:ahLst/>
            <a:cxnLst/>
            <a:rect l="l" t="t" r="r" b="b"/>
            <a:pathLst>
              <a:path w="1222375" h="3455035">
                <a:moveTo>
                  <a:pt x="0" y="122174"/>
                </a:moveTo>
                <a:lnTo>
                  <a:pt x="9605" y="74634"/>
                </a:lnTo>
                <a:lnTo>
                  <a:pt x="35799" y="35798"/>
                </a:lnTo>
                <a:lnTo>
                  <a:pt x="74650" y="9606"/>
                </a:lnTo>
                <a:lnTo>
                  <a:pt x="122224" y="0"/>
                </a:lnTo>
                <a:lnTo>
                  <a:pt x="1100073" y="0"/>
                </a:lnTo>
                <a:lnTo>
                  <a:pt x="1147613" y="9606"/>
                </a:lnTo>
                <a:lnTo>
                  <a:pt x="1186449" y="35798"/>
                </a:lnTo>
                <a:lnTo>
                  <a:pt x="1212641" y="74634"/>
                </a:lnTo>
                <a:lnTo>
                  <a:pt x="1222248" y="122174"/>
                </a:lnTo>
                <a:lnTo>
                  <a:pt x="1222248" y="3332683"/>
                </a:lnTo>
                <a:lnTo>
                  <a:pt x="1212641" y="3380257"/>
                </a:lnTo>
                <a:lnTo>
                  <a:pt x="1186449" y="3419108"/>
                </a:lnTo>
                <a:lnTo>
                  <a:pt x="1147613" y="3445302"/>
                </a:lnTo>
                <a:lnTo>
                  <a:pt x="1100073" y="3454908"/>
                </a:lnTo>
                <a:lnTo>
                  <a:pt x="122224" y="3454908"/>
                </a:lnTo>
                <a:lnTo>
                  <a:pt x="74650" y="3445302"/>
                </a:lnTo>
                <a:lnTo>
                  <a:pt x="35799" y="3419108"/>
                </a:lnTo>
                <a:lnTo>
                  <a:pt x="9605" y="3380257"/>
                </a:lnTo>
                <a:lnTo>
                  <a:pt x="0" y="3332683"/>
                </a:lnTo>
                <a:lnTo>
                  <a:pt x="0" y="122174"/>
                </a:lnTo>
                <a:close/>
              </a:path>
            </a:pathLst>
          </a:custGeom>
          <a:ln w="12191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4242" y="2412873"/>
            <a:ext cx="946150" cy="9652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0485" marR="5080" indent="-58419">
              <a:lnSpc>
                <a:spcPts val="1140"/>
              </a:lnSpc>
              <a:spcBef>
                <a:spcPts val="290"/>
              </a:spcBef>
              <a:buSzPct val="90909"/>
              <a:buChar char="•"/>
              <a:tabLst>
                <a:tab pos="71120" algn="l"/>
              </a:tabLst>
            </a:pPr>
            <a:r>
              <a:rPr sz="1100" spc="-5" dirty="0">
                <a:latin typeface="Times New Roman"/>
                <a:cs typeface="Times New Roman"/>
              </a:rPr>
              <a:t>Identify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market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opportunities</a:t>
            </a:r>
            <a:endParaRPr sz="1100">
              <a:latin typeface="Times New Roman"/>
              <a:cs typeface="Times New Roman"/>
            </a:endParaRPr>
          </a:p>
          <a:p>
            <a:pPr marL="70485" marR="36830" indent="-58419">
              <a:lnSpc>
                <a:spcPts val="1140"/>
              </a:lnSpc>
              <a:spcBef>
                <a:spcPts val="180"/>
              </a:spcBef>
              <a:buSzPct val="90909"/>
              <a:buChar char="•"/>
              <a:tabLst>
                <a:tab pos="71120" algn="l"/>
              </a:tabLst>
            </a:pPr>
            <a:r>
              <a:rPr sz="1100" dirty="0">
                <a:latin typeface="Times New Roman"/>
                <a:cs typeface="Times New Roman"/>
              </a:rPr>
              <a:t>En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dirty="0">
                <a:latin typeface="Times New Roman"/>
                <a:cs typeface="Times New Roman"/>
              </a:rPr>
              <a:t>iron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en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al  analysis</a:t>
            </a:r>
            <a:endParaRPr sz="1100">
              <a:latin typeface="Times New Roman"/>
              <a:cs typeface="Times New Roman"/>
            </a:endParaRPr>
          </a:p>
          <a:p>
            <a:pPr marL="70485" marR="98425" indent="-58419">
              <a:lnSpc>
                <a:spcPts val="1140"/>
              </a:lnSpc>
              <a:spcBef>
                <a:spcPts val="195"/>
              </a:spcBef>
              <a:buSzPct val="90909"/>
              <a:buChar char="•"/>
              <a:tabLst>
                <a:tab pos="71120" algn="l"/>
              </a:tabLst>
            </a:pPr>
            <a:r>
              <a:rPr sz="1100" dirty="0">
                <a:latin typeface="Times New Roman"/>
                <a:cs typeface="Times New Roman"/>
              </a:rPr>
              <a:t>Se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dirty="0">
                <a:latin typeface="Times New Roman"/>
                <a:cs typeface="Times New Roman"/>
              </a:rPr>
              <a:t>en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ion  and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targeting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9766" y="784351"/>
            <a:ext cx="161290" cy="304800"/>
          </a:xfrm>
          <a:custGeom>
            <a:avLst/>
            <a:gdLst/>
            <a:ahLst/>
            <a:cxnLst/>
            <a:rect l="l" t="t" r="r" b="b"/>
            <a:pathLst>
              <a:path w="161289" h="304800">
                <a:moveTo>
                  <a:pt x="76200" y="0"/>
                </a:moveTo>
                <a:lnTo>
                  <a:pt x="78739" y="60833"/>
                </a:lnTo>
                <a:lnTo>
                  <a:pt x="0" y="64008"/>
                </a:lnTo>
                <a:lnTo>
                  <a:pt x="7492" y="246634"/>
                </a:lnTo>
                <a:lnTo>
                  <a:pt x="86106" y="243332"/>
                </a:lnTo>
                <a:lnTo>
                  <a:pt x="88645" y="304292"/>
                </a:lnTo>
                <a:lnTo>
                  <a:pt x="161035" y="148971"/>
                </a:lnTo>
                <a:lnTo>
                  <a:pt x="76200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6079" y="682751"/>
            <a:ext cx="2453640" cy="594360"/>
          </a:xfrm>
          <a:custGeom>
            <a:avLst/>
            <a:gdLst/>
            <a:ahLst/>
            <a:cxnLst/>
            <a:rect l="l" t="t" r="r" b="b"/>
            <a:pathLst>
              <a:path w="2453640" h="594360">
                <a:moveTo>
                  <a:pt x="2394204" y="0"/>
                </a:moveTo>
                <a:lnTo>
                  <a:pt x="59436" y="0"/>
                </a:lnTo>
                <a:lnTo>
                  <a:pt x="36325" y="4679"/>
                </a:lnTo>
                <a:lnTo>
                  <a:pt x="17430" y="17430"/>
                </a:lnTo>
                <a:lnTo>
                  <a:pt x="4679" y="36325"/>
                </a:lnTo>
                <a:lnTo>
                  <a:pt x="0" y="59436"/>
                </a:lnTo>
                <a:lnTo>
                  <a:pt x="0" y="534924"/>
                </a:lnTo>
                <a:lnTo>
                  <a:pt x="4679" y="558034"/>
                </a:lnTo>
                <a:lnTo>
                  <a:pt x="17430" y="576929"/>
                </a:lnTo>
                <a:lnTo>
                  <a:pt x="36325" y="589680"/>
                </a:lnTo>
                <a:lnTo>
                  <a:pt x="59436" y="594360"/>
                </a:lnTo>
                <a:lnTo>
                  <a:pt x="2394204" y="594360"/>
                </a:lnTo>
                <a:lnTo>
                  <a:pt x="2417314" y="589680"/>
                </a:lnTo>
                <a:lnTo>
                  <a:pt x="2436209" y="576929"/>
                </a:lnTo>
                <a:lnTo>
                  <a:pt x="2448960" y="558034"/>
                </a:lnTo>
                <a:lnTo>
                  <a:pt x="2453640" y="534924"/>
                </a:lnTo>
                <a:lnTo>
                  <a:pt x="2453640" y="59436"/>
                </a:lnTo>
                <a:lnTo>
                  <a:pt x="2448960" y="36325"/>
                </a:lnTo>
                <a:lnTo>
                  <a:pt x="2436209" y="17430"/>
                </a:lnTo>
                <a:lnTo>
                  <a:pt x="2417314" y="4679"/>
                </a:lnTo>
                <a:lnTo>
                  <a:pt x="23942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84702" y="785571"/>
            <a:ext cx="1972310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85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MARKETING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685"/>
              </a:lnSpc>
            </a:pPr>
            <a:r>
              <a:rPr sz="2400" b="1" spc="-25" dirty="0">
                <a:latin typeface="Times New Roman"/>
                <a:cs typeface="Times New Roman"/>
              </a:rPr>
              <a:t>STRATEGIES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2715" y="2249423"/>
            <a:ext cx="1222375" cy="2329180"/>
          </a:xfrm>
          <a:custGeom>
            <a:avLst/>
            <a:gdLst/>
            <a:ahLst/>
            <a:cxnLst/>
            <a:rect l="l" t="t" r="r" b="b"/>
            <a:pathLst>
              <a:path w="1222375" h="2329179">
                <a:moveTo>
                  <a:pt x="0" y="122174"/>
                </a:moveTo>
                <a:lnTo>
                  <a:pt x="9606" y="74634"/>
                </a:lnTo>
                <a:lnTo>
                  <a:pt x="35798" y="35798"/>
                </a:lnTo>
                <a:lnTo>
                  <a:pt x="74634" y="9606"/>
                </a:lnTo>
                <a:lnTo>
                  <a:pt x="122174" y="0"/>
                </a:lnTo>
                <a:lnTo>
                  <a:pt x="1100074" y="0"/>
                </a:lnTo>
                <a:lnTo>
                  <a:pt x="1147613" y="9606"/>
                </a:lnTo>
                <a:lnTo>
                  <a:pt x="1186449" y="35798"/>
                </a:lnTo>
                <a:lnTo>
                  <a:pt x="1212641" y="74634"/>
                </a:lnTo>
                <a:lnTo>
                  <a:pt x="1222248" y="122174"/>
                </a:lnTo>
                <a:lnTo>
                  <a:pt x="1222248" y="2206498"/>
                </a:lnTo>
                <a:lnTo>
                  <a:pt x="1212641" y="2254037"/>
                </a:lnTo>
                <a:lnTo>
                  <a:pt x="1186449" y="2292873"/>
                </a:lnTo>
                <a:lnTo>
                  <a:pt x="1147613" y="2319065"/>
                </a:lnTo>
                <a:lnTo>
                  <a:pt x="1100074" y="2328672"/>
                </a:lnTo>
                <a:lnTo>
                  <a:pt x="122174" y="2328672"/>
                </a:lnTo>
                <a:lnTo>
                  <a:pt x="74634" y="2319065"/>
                </a:lnTo>
                <a:lnTo>
                  <a:pt x="35798" y="2292873"/>
                </a:lnTo>
                <a:lnTo>
                  <a:pt x="9606" y="2254037"/>
                </a:lnTo>
                <a:lnTo>
                  <a:pt x="0" y="2206498"/>
                </a:lnTo>
                <a:lnTo>
                  <a:pt x="0" y="122174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43680" y="2315692"/>
            <a:ext cx="728345" cy="537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195"/>
              </a:spcBef>
              <a:buSzPct val="90909"/>
              <a:buChar char="•"/>
              <a:tabLst>
                <a:tab pos="83185" algn="l"/>
              </a:tabLst>
            </a:pPr>
            <a:r>
              <a:rPr sz="1100" spc="-5" dirty="0">
                <a:latin typeface="Calibri"/>
                <a:cs typeface="Calibri"/>
              </a:rPr>
              <a:t>Positioning</a:t>
            </a:r>
            <a:endParaRPr sz="1100">
              <a:latin typeface="Calibri"/>
              <a:cs typeface="Calibri"/>
            </a:endParaRPr>
          </a:p>
          <a:p>
            <a:pPr marL="70485" marR="47625" indent="-58419">
              <a:lnSpc>
                <a:spcPts val="1200"/>
              </a:lnSpc>
              <a:spcBef>
                <a:spcPts val="235"/>
              </a:spcBef>
              <a:buSzPct val="90909"/>
              <a:buChar char="•"/>
              <a:tabLst>
                <a:tab pos="83185" algn="l"/>
              </a:tabLst>
            </a:pP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orm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late  </a:t>
            </a:r>
            <a:r>
              <a:rPr sz="1100" spc="-5" dirty="0">
                <a:latin typeface="Calibri"/>
                <a:cs typeface="Calibri"/>
              </a:rPr>
              <a:t>strategy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97576" y="811148"/>
            <a:ext cx="266065" cy="304165"/>
          </a:xfrm>
          <a:custGeom>
            <a:avLst/>
            <a:gdLst/>
            <a:ahLst/>
            <a:cxnLst/>
            <a:rect l="l" t="t" r="r" b="b"/>
            <a:pathLst>
              <a:path w="266064" h="304165">
                <a:moveTo>
                  <a:pt x="143890" y="0"/>
                </a:moveTo>
                <a:lnTo>
                  <a:pt x="140588" y="60705"/>
                </a:lnTo>
                <a:lnTo>
                  <a:pt x="10160" y="53466"/>
                </a:lnTo>
                <a:lnTo>
                  <a:pt x="0" y="235965"/>
                </a:lnTo>
                <a:lnTo>
                  <a:pt x="130428" y="243204"/>
                </a:lnTo>
                <a:lnTo>
                  <a:pt x="127000" y="303911"/>
                </a:lnTo>
                <a:lnTo>
                  <a:pt x="265938" y="159258"/>
                </a:lnTo>
                <a:lnTo>
                  <a:pt x="143890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1971" y="842772"/>
            <a:ext cx="2331720" cy="594360"/>
          </a:xfrm>
          <a:custGeom>
            <a:avLst/>
            <a:gdLst/>
            <a:ahLst/>
            <a:cxnLst/>
            <a:rect l="l" t="t" r="r" b="b"/>
            <a:pathLst>
              <a:path w="2331720" h="594360">
                <a:moveTo>
                  <a:pt x="2272283" y="0"/>
                </a:moveTo>
                <a:lnTo>
                  <a:pt x="59436" y="0"/>
                </a:lnTo>
                <a:lnTo>
                  <a:pt x="36325" y="4679"/>
                </a:lnTo>
                <a:lnTo>
                  <a:pt x="17430" y="17430"/>
                </a:lnTo>
                <a:lnTo>
                  <a:pt x="4679" y="36325"/>
                </a:lnTo>
                <a:lnTo>
                  <a:pt x="0" y="59436"/>
                </a:lnTo>
                <a:lnTo>
                  <a:pt x="0" y="534924"/>
                </a:lnTo>
                <a:lnTo>
                  <a:pt x="4679" y="558034"/>
                </a:lnTo>
                <a:lnTo>
                  <a:pt x="17430" y="576929"/>
                </a:lnTo>
                <a:lnTo>
                  <a:pt x="36325" y="589680"/>
                </a:lnTo>
                <a:lnTo>
                  <a:pt x="59436" y="594360"/>
                </a:lnTo>
                <a:lnTo>
                  <a:pt x="2272283" y="594360"/>
                </a:lnTo>
                <a:lnTo>
                  <a:pt x="2295394" y="589680"/>
                </a:lnTo>
                <a:lnTo>
                  <a:pt x="2314289" y="576929"/>
                </a:lnTo>
                <a:lnTo>
                  <a:pt x="2327040" y="558034"/>
                </a:lnTo>
                <a:lnTo>
                  <a:pt x="2331720" y="534924"/>
                </a:lnTo>
                <a:lnTo>
                  <a:pt x="2331720" y="59436"/>
                </a:lnTo>
                <a:lnTo>
                  <a:pt x="2327040" y="36325"/>
                </a:lnTo>
                <a:lnTo>
                  <a:pt x="2314289" y="17430"/>
                </a:lnTo>
                <a:lnTo>
                  <a:pt x="2295394" y="4679"/>
                </a:lnTo>
                <a:lnTo>
                  <a:pt x="227228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30595" y="946530"/>
            <a:ext cx="1971039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515"/>
              </a:spcBef>
            </a:pPr>
            <a:r>
              <a:rPr sz="2400" b="1" spc="-5" dirty="0">
                <a:latin typeface="Times New Roman"/>
                <a:cs typeface="Times New Roman"/>
              </a:rPr>
              <a:t>MA</a:t>
            </a:r>
            <a:r>
              <a:rPr sz="2400" b="1" spc="-15" dirty="0">
                <a:latin typeface="Times New Roman"/>
                <a:cs typeface="Times New Roman"/>
              </a:rPr>
              <a:t>R</a:t>
            </a:r>
            <a:r>
              <a:rPr sz="2400" b="1" spc="-5" dirty="0">
                <a:latin typeface="Times New Roman"/>
                <a:cs typeface="Times New Roman"/>
              </a:rPr>
              <a:t>KETI</a:t>
            </a:r>
            <a:r>
              <a:rPr sz="2400" b="1" spc="-1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G  </a:t>
            </a:r>
            <a:r>
              <a:rPr sz="2400" b="1" spc="-5" dirty="0">
                <a:latin typeface="Times New Roman"/>
                <a:cs typeface="Times New Roman"/>
              </a:rPr>
              <a:t>MIX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88023" y="2272283"/>
            <a:ext cx="1224280" cy="1687195"/>
          </a:xfrm>
          <a:custGeom>
            <a:avLst/>
            <a:gdLst/>
            <a:ahLst/>
            <a:cxnLst/>
            <a:rect l="l" t="t" r="r" b="b"/>
            <a:pathLst>
              <a:path w="1224279" h="1687195">
                <a:moveTo>
                  <a:pt x="0" y="122427"/>
                </a:moveTo>
                <a:lnTo>
                  <a:pt x="9610" y="74741"/>
                </a:lnTo>
                <a:lnTo>
                  <a:pt x="35829" y="35829"/>
                </a:lnTo>
                <a:lnTo>
                  <a:pt x="74741" y="9610"/>
                </a:lnTo>
                <a:lnTo>
                  <a:pt x="122427" y="0"/>
                </a:lnTo>
                <a:lnTo>
                  <a:pt x="1101344" y="0"/>
                </a:lnTo>
                <a:lnTo>
                  <a:pt x="1149030" y="9610"/>
                </a:lnTo>
                <a:lnTo>
                  <a:pt x="1187942" y="35829"/>
                </a:lnTo>
                <a:lnTo>
                  <a:pt x="1214161" y="74741"/>
                </a:lnTo>
                <a:lnTo>
                  <a:pt x="1223772" y="122427"/>
                </a:lnTo>
                <a:lnTo>
                  <a:pt x="1223772" y="1564639"/>
                </a:lnTo>
                <a:lnTo>
                  <a:pt x="1214161" y="1612326"/>
                </a:lnTo>
                <a:lnTo>
                  <a:pt x="1187942" y="1651238"/>
                </a:lnTo>
                <a:lnTo>
                  <a:pt x="1149030" y="1677457"/>
                </a:lnTo>
                <a:lnTo>
                  <a:pt x="1101344" y="1687067"/>
                </a:lnTo>
                <a:lnTo>
                  <a:pt x="122427" y="1687067"/>
                </a:lnTo>
                <a:lnTo>
                  <a:pt x="74741" y="1677457"/>
                </a:lnTo>
                <a:lnTo>
                  <a:pt x="35829" y="1651238"/>
                </a:lnTo>
                <a:lnTo>
                  <a:pt x="9610" y="1612326"/>
                </a:lnTo>
                <a:lnTo>
                  <a:pt x="0" y="1564639"/>
                </a:lnTo>
                <a:lnTo>
                  <a:pt x="0" y="122427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90513" y="2349754"/>
            <a:ext cx="975360" cy="14986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0485" marR="335915" indent="-58419" algn="just">
              <a:lnSpc>
                <a:spcPts val="1210"/>
              </a:lnSpc>
              <a:spcBef>
                <a:spcPts val="235"/>
              </a:spcBef>
              <a:buSzPct val="90909"/>
              <a:buChar char="•"/>
              <a:tabLst>
                <a:tab pos="83185" algn="l"/>
              </a:tabLst>
            </a:pPr>
            <a:r>
              <a:rPr sz="1100" dirty="0">
                <a:latin typeface="Calibri"/>
                <a:cs typeface="Calibri"/>
              </a:rPr>
              <a:t>Pro</a:t>
            </a:r>
            <a:r>
              <a:rPr sz="1100" spc="-5" dirty="0">
                <a:latin typeface="Calibri"/>
                <a:cs typeface="Calibri"/>
              </a:rPr>
              <a:t>du</a:t>
            </a:r>
            <a:r>
              <a:rPr sz="1100" dirty="0">
                <a:latin typeface="Calibri"/>
                <a:cs typeface="Calibri"/>
              </a:rPr>
              <a:t>ct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  customer </a:t>
            </a:r>
            <a:r>
              <a:rPr sz="1100" spc="-2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solution</a:t>
            </a:r>
            <a:endParaRPr sz="1100">
              <a:latin typeface="Calibri"/>
              <a:cs typeface="Calibri"/>
            </a:endParaRPr>
          </a:p>
          <a:p>
            <a:pPr marL="82550" indent="-70485" algn="just">
              <a:lnSpc>
                <a:spcPts val="1265"/>
              </a:lnSpc>
              <a:spcBef>
                <a:spcPts val="65"/>
              </a:spcBef>
              <a:buSzPct val="90909"/>
              <a:buChar char="•"/>
              <a:tabLst>
                <a:tab pos="83185" algn="l"/>
              </a:tabLst>
            </a:pPr>
            <a:r>
              <a:rPr sz="1100" dirty="0">
                <a:latin typeface="Calibri"/>
                <a:cs typeface="Calibri"/>
              </a:rPr>
              <a:t>Price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endParaRPr sz="1100">
              <a:latin typeface="Calibri"/>
              <a:cs typeface="Calibri"/>
            </a:endParaRPr>
          </a:p>
          <a:p>
            <a:pPr marL="70485">
              <a:lnSpc>
                <a:spcPts val="1265"/>
              </a:lnSpc>
            </a:pPr>
            <a:r>
              <a:rPr sz="1100" dirty="0">
                <a:latin typeface="Calibri"/>
                <a:cs typeface="Calibri"/>
              </a:rPr>
              <a:t>c</a:t>
            </a:r>
            <a:r>
              <a:rPr sz="1100" spc="-5" dirty="0">
                <a:latin typeface="Calibri"/>
                <a:cs typeface="Calibri"/>
              </a:rPr>
              <a:t>ust</a:t>
            </a:r>
            <a:r>
              <a:rPr sz="1100" dirty="0">
                <a:latin typeface="Calibri"/>
                <a:cs typeface="Calibri"/>
              </a:rPr>
              <a:t>omer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</a:t>
            </a:r>
            <a:r>
              <a:rPr sz="1100" spc="-5" dirty="0">
                <a:latin typeface="Calibri"/>
                <a:cs typeface="Calibri"/>
              </a:rPr>
              <a:t>st</a:t>
            </a:r>
            <a:endParaRPr sz="1100">
              <a:latin typeface="Calibri"/>
              <a:cs typeface="Calibri"/>
            </a:endParaRPr>
          </a:p>
          <a:p>
            <a:pPr marL="70485" marR="177165" indent="-58419">
              <a:lnSpc>
                <a:spcPts val="1210"/>
              </a:lnSpc>
              <a:spcBef>
                <a:spcPts val="220"/>
              </a:spcBef>
              <a:buSzPct val="90909"/>
              <a:buChar char="•"/>
              <a:tabLst>
                <a:tab pos="83185" algn="l"/>
              </a:tabLst>
            </a:pPr>
            <a:r>
              <a:rPr sz="1100" dirty="0">
                <a:latin typeface="Calibri"/>
                <a:cs typeface="Calibri"/>
              </a:rPr>
              <a:t>Place –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ven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ence</a:t>
            </a:r>
            <a:endParaRPr sz="1100">
              <a:latin typeface="Calibri"/>
              <a:cs typeface="Calibri"/>
            </a:endParaRPr>
          </a:p>
          <a:p>
            <a:pPr marL="70485" marR="5080" indent="-58419">
              <a:lnSpc>
                <a:spcPts val="1210"/>
              </a:lnSpc>
              <a:spcBef>
                <a:spcPts val="195"/>
              </a:spcBef>
              <a:buSzPct val="90909"/>
              <a:buChar char="•"/>
              <a:tabLst>
                <a:tab pos="83185" algn="l"/>
              </a:tabLst>
            </a:pPr>
            <a:r>
              <a:rPr sz="1100" dirty="0">
                <a:latin typeface="Calibri"/>
                <a:cs typeface="Calibri"/>
              </a:rPr>
              <a:t>Promotion -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mm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ication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07323" y="944244"/>
            <a:ext cx="229870" cy="304800"/>
          </a:xfrm>
          <a:custGeom>
            <a:avLst/>
            <a:gdLst/>
            <a:ahLst/>
            <a:cxnLst/>
            <a:rect l="l" t="t" r="r" b="b"/>
            <a:pathLst>
              <a:path w="229870" h="304800">
                <a:moveTo>
                  <a:pt x="122808" y="0"/>
                </a:moveTo>
                <a:lnTo>
                  <a:pt x="120396" y="60832"/>
                </a:lnTo>
                <a:lnTo>
                  <a:pt x="7239" y="56387"/>
                </a:lnTo>
                <a:lnTo>
                  <a:pt x="0" y="238887"/>
                </a:lnTo>
                <a:lnTo>
                  <a:pt x="113156" y="243458"/>
                </a:lnTo>
                <a:lnTo>
                  <a:pt x="110617" y="304291"/>
                </a:lnTo>
                <a:lnTo>
                  <a:pt x="229743" y="156590"/>
                </a:lnTo>
                <a:lnTo>
                  <a:pt x="122808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30411" y="918972"/>
            <a:ext cx="3310254" cy="754380"/>
          </a:xfrm>
          <a:custGeom>
            <a:avLst/>
            <a:gdLst/>
            <a:ahLst/>
            <a:cxnLst/>
            <a:rect l="l" t="t" r="r" b="b"/>
            <a:pathLst>
              <a:path w="3310254" h="754380">
                <a:moveTo>
                  <a:pt x="3234690" y="0"/>
                </a:moveTo>
                <a:lnTo>
                  <a:pt x="75438" y="0"/>
                </a:lnTo>
                <a:lnTo>
                  <a:pt x="46077" y="5929"/>
                </a:lnTo>
                <a:lnTo>
                  <a:pt x="22098" y="22098"/>
                </a:lnTo>
                <a:lnTo>
                  <a:pt x="5929" y="46077"/>
                </a:lnTo>
                <a:lnTo>
                  <a:pt x="0" y="75437"/>
                </a:lnTo>
                <a:lnTo>
                  <a:pt x="0" y="678941"/>
                </a:lnTo>
                <a:lnTo>
                  <a:pt x="5929" y="708302"/>
                </a:lnTo>
                <a:lnTo>
                  <a:pt x="22098" y="732281"/>
                </a:lnTo>
                <a:lnTo>
                  <a:pt x="46077" y="748450"/>
                </a:lnTo>
                <a:lnTo>
                  <a:pt x="75438" y="754379"/>
                </a:lnTo>
                <a:lnTo>
                  <a:pt x="3234690" y="754379"/>
                </a:lnTo>
                <a:lnTo>
                  <a:pt x="3264050" y="748450"/>
                </a:lnTo>
                <a:lnTo>
                  <a:pt x="3288030" y="732281"/>
                </a:lnTo>
                <a:lnTo>
                  <a:pt x="3304198" y="708302"/>
                </a:lnTo>
                <a:lnTo>
                  <a:pt x="3310128" y="678941"/>
                </a:lnTo>
                <a:lnTo>
                  <a:pt x="3310128" y="75437"/>
                </a:lnTo>
                <a:lnTo>
                  <a:pt x="3304198" y="46077"/>
                </a:lnTo>
                <a:lnTo>
                  <a:pt x="3288030" y="22098"/>
                </a:lnTo>
                <a:lnTo>
                  <a:pt x="3264050" y="5929"/>
                </a:lnTo>
                <a:lnTo>
                  <a:pt x="32346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89923" y="1022350"/>
            <a:ext cx="2893060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515"/>
              </a:spcBef>
            </a:pPr>
            <a:r>
              <a:rPr sz="2400" b="1" spc="-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5" dirty="0">
                <a:latin typeface="Times New Roman"/>
                <a:cs typeface="Times New Roman"/>
              </a:rPr>
              <a:t>PLEMEN</a:t>
            </a:r>
            <a:r>
              <a:rPr sz="2400" b="1" spc="-190" dirty="0">
                <a:latin typeface="Times New Roman"/>
                <a:cs typeface="Times New Roman"/>
              </a:rPr>
              <a:t>TA</a:t>
            </a:r>
            <a:r>
              <a:rPr sz="2400" b="1" spc="-5" dirty="0">
                <a:latin typeface="Times New Roman"/>
                <a:cs typeface="Times New Roman"/>
              </a:rPr>
              <a:t>TI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5" dirty="0">
                <a:latin typeface="Times New Roman"/>
                <a:cs typeface="Times New Roman"/>
              </a:rPr>
              <a:t>N  AND CONTROL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564623" y="2261616"/>
            <a:ext cx="1224280" cy="1687195"/>
          </a:xfrm>
          <a:custGeom>
            <a:avLst/>
            <a:gdLst/>
            <a:ahLst/>
            <a:cxnLst/>
            <a:rect l="l" t="t" r="r" b="b"/>
            <a:pathLst>
              <a:path w="1224279" h="1687195">
                <a:moveTo>
                  <a:pt x="0" y="122428"/>
                </a:moveTo>
                <a:lnTo>
                  <a:pt x="9610" y="74741"/>
                </a:lnTo>
                <a:lnTo>
                  <a:pt x="35829" y="35829"/>
                </a:lnTo>
                <a:lnTo>
                  <a:pt x="74741" y="9610"/>
                </a:lnTo>
                <a:lnTo>
                  <a:pt x="122427" y="0"/>
                </a:lnTo>
                <a:lnTo>
                  <a:pt x="1101344" y="0"/>
                </a:lnTo>
                <a:lnTo>
                  <a:pt x="1149030" y="9610"/>
                </a:lnTo>
                <a:lnTo>
                  <a:pt x="1187942" y="35829"/>
                </a:lnTo>
                <a:lnTo>
                  <a:pt x="1214161" y="74741"/>
                </a:lnTo>
                <a:lnTo>
                  <a:pt x="1223772" y="122428"/>
                </a:lnTo>
                <a:lnTo>
                  <a:pt x="1223772" y="1564640"/>
                </a:lnTo>
                <a:lnTo>
                  <a:pt x="1214161" y="1612326"/>
                </a:lnTo>
                <a:lnTo>
                  <a:pt x="1187942" y="1651238"/>
                </a:lnTo>
                <a:lnTo>
                  <a:pt x="1149030" y="1677457"/>
                </a:lnTo>
                <a:lnTo>
                  <a:pt x="1101344" y="1687068"/>
                </a:lnTo>
                <a:lnTo>
                  <a:pt x="122427" y="1687068"/>
                </a:lnTo>
                <a:lnTo>
                  <a:pt x="74741" y="1677457"/>
                </a:lnTo>
                <a:lnTo>
                  <a:pt x="35829" y="1651238"/>
                </a:lnTo>
                <a:lnTo>
                  <a:pt x="9610" y="1612326"/>
                </a:lnTo>
                <a:lnTo>
                  <a:pt x="0" y="1564640"/>
                </a:lnTo>
                <a:lnTo>
                  <a:pt x="0" y="122428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667493" y="2339467"/>
            <a:ext cx="1009015" cy="8604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0485" marR="5080" indent="-58419">
              <a:lnSpc>
                <a:spcPts val="1210"/>
              </a:lnSpc>
              <a:spcBef>
                <a:spcPts val="235"/>
              </a:spcBef>
              <a:buSzPct val="90909"/>
              <a:buChar char="•"/>
              <a:tabLst>
                <a:tab pos="83185" algn="l"/>
              </a:tabLst>
            </a:pPr>
            <a:r>
              <a:rPr sz="1100" dirty="0">
                <a:latin typeface="Calibri"/>
                <a:cs typeface="Calibri"/>
              </a:rPr>
              <a:t>Ma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ent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  marketing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efforts</a:t>
            </a:r>
            <a:endParaRPr sz="110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65"/>
              </a:spcBef>
              <a:buSzPct val="90909"/>
              <a:buChar char="•"/>
              <a:tabLst>
                <a:tab pos="83820" algn="l"/>
              </a:tabLst>
            </a:pPr>
            <a:r>
              <a:rPr sz="1100" dirty="0">
                <a:latin typeface="Calibri"/>
                <a:cs typeface="Calibri"/>
              </a:rPr>
              <a:t>Action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phase</a:t>
            </a:r>
            <a:endParaRPr sz="1100">
              <a:latin typeface="Calibri"/>
              <a:cs typeface="Calibri"/>
            </a:endParaRPr>
          </a:p>
          <a:p>
            <a:pPr marL="82550" indent="-70485">
              <a:lnSpc>
                <a:spcPct val="100000"/>
              </a:lnSpc>
              <a:spcBef>
                <a:spcPts val="100"/>
              </a:spcBef>
              <a:buSzPct val="90909"/>
              <a:buChar char="•"/>
              <a:tabLst>
                <a:tab pos="83185" algn="l"/>
              </a:tabLst>
            </a:pPr>
            <a:r>
              <a:rPr sz="1100" dirty="0">
                <a:latin typeface="Calibri"/>
                <a:cs typeface="Calibri"/>
              </a:rPr>
              <a:t>control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323850"/>
            <a:ext cx="5269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CONCEPTS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2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5479" y="1419835"/>
            <a:ext cx="5689001" cy="44232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78994"/>
            <a:ext cx="5553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MARKETING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ENVIRONMENT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0055" y="888490"/>
            <a:ext cx="10419588" cy="5873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883665"/>
            <a:ext cx="22174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dirty="0">
                <a:latin typeface="Times New Roman"/>
                <a:cs typeface="Times New Roman"/>
              </a:rPr>
              <a:t>MARKET </a:t>
            </a:r>
            <a:r>
              <a:rPr sz="3200" b="0" spc="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(MEANING)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pc="-5" dirty="0"/>
              <a:t>Derived </a:t>
            </a:r>
            <a:r>
              <a:rPr dirty="0"/>
              <a:t>from </a:t>
            </a:r>
            <a:r>
              <a:rPr spc="-5" dirty="0"/>
              <a:t>Latin word ‘ Marcatus’ </a:t>
            </a:r>
            <a:r>
              <a:rPr spc="-10" dirty="0"/>
              <a:t>which means </a:t>
            </a:r>
            <a:r>
              <a:rPr spc="-5" dirty="0"/>
              <a:t>“ a place or trade </a:t>
            </a:r>
            <a:r>
              <a:rPr spc="-69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spc="-5" dirty="0"/>
              <a:t>merchandise.</a:t>
            </a:r>
          </a:p>
          <a:p>
            <a:pPr marL="241300" marR="17589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pc="-10" dirty="0"/>
              <a:t>Traditional </a:t>
            </a:r>
            <a:r>
              <a:rPr spc="-5" dirty="0"/>
              <a:t>concept:</a:t>
            </a:r>
            <a:r>
              <a:rPr spc="-15" dirty="0"/>
              <a:t> </a:t>
            </a:r>
            <a:r>
              <a:rPr spc="-5" dirty="0"/>
              <a:t>a</a:t>
            </a:r>
            <a:r>
              <a:rPr spc="5" dirty="0"/>
              <a:t> </a:t>
            </a:r>
            <a:r>
              <a:rPr dirty="0"/>
              <a:t>physical</a:t>
            </a:r>
            <a:r>
              <a:rPr spc="-25" dirty="0"/>
              <a:t> </a:t>
            </a:r>
            <a:r>
              <a:rPr spc="-5" dirty="0"/>
              <a:t>place</a:t>
            </a:r>
            <a:r>
              <a:rPr spc="5" dirty="0"/>
              <a:t> </a:t>
            </a:r>
            <a:r>
              <a:rPr spc="-5" dirty="0"/>
              <a:t>where</a:t>
            </a:r>
            <a:r>
              <a:rPr spc="15" dirty="0"/>
              <a:t> </a:t>
            </a:r>
            <a:r>
              <a:rPr dirty="0"/>
              <a:t>buyers</a:t>
            </a:r>
            <a:r>
              <a:rPr spc="15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5" dirty="0"/>
              <a:t>sellers</a:t>
            </a:r>
            <a:r>
              <a:rPr dirty="0"/>
              <a:t> </a:t>
            </a:r>
            <a:r>
              <a:rPr spc="-10" dirty="0"/>
              <a:t>meet </a:t>
            </a:r>
            <a:r>
              <a:rPr spc="-685" dirty="0"/>
              <a:t> </a:t>
            </a:r>
            <a:r>
              <a:rPr dirty="0"/>
              <a:t>together </a:t>
            </a:r>
            <a:r>
              <a:rPr spc="-5" dirty="0"/>
              <a:t>for </a:t>
            </a:r>
            <a:r>
              <a:rPr dirty="0"/>
              <a:t>exchanging goods </a:t>
            </a:r>
            <a:r>
              <a:rPr spc="-5" dirty="0"/>
              <a:t>and services </a:t>
            </a:r>
            <a:r>
              <a:rPr dirty="0"/>
              <a:t>for considerations. </a:t>
            </a:r>
            <a:r>
              <a:rPr spc="5" dirty="0"/>
              <a:t> </a:t>
            </a:r>
            <a:r>
              <a:rPr spc="-5" dirty="0"/>
              <a:t>Example:</a:t>
            </a:r>
            <a:r>
              <a:rPr spc="5" dirty="0"/>
              <a:t> </a:t>
            </a:r>
            <a:r>
              <a:rPr spc="-5" dirty="0"/>
              <a:t>vegetable,</a:t>
            </a:r>
            <a:r>
              <a:rPr spc="-15" dirty="0"/>
              <a:t> </a:t>
            </a:r>
            <a:r>
              <a:rPr dirty="0"/>
              <a:t>fruits</a:t>
            </a:r>
            <a:r>
              <a:rPr spc="-10" dirty="0"/>
              <a:t> </a:t>
            </a:r>
            <a:r>
              <a:rPr spc="-5" dirty="0"/>
              <a:t>or</a:t>
            </a:r>
            <a:r>
              <a:rPr spc="15" dirty="0"/>
              <a:t> </a:t>
            </a:r>
            <a:r>
              <a:rPr dirty="0"/>
              <a:t>fish</a:t>
            </a:r>
            <a:r>
              <a:rPr spc="-5" dirty="0"/>
              <a:t> market.</a:t>
            </a:r>
          </a:p>
          <a:p>
            <a:pPr marL="241300" marR="160020" indent="-228600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pc="-5" dirty="0"/>
              <a:t>Modern</a:t>
            </a:r>
            <a:r>
              <a:rPr spc="20" dirty="0"/>
              <a:t> </a:t>
            </a:r>
            <a:r>
              <a:rPr spc="-5" dirty="0"/>
              <a:t>concept:</a:t>
            </a:r>
            <a:r>
              <a:rPr dirty="0"/>
              <a:t> </a:t>
            </a:r>
            <a:r>
              <a:rPr spc="-5" dirty="0"/>
              <a:t>an</a:t>
            </a:r>
            <a:r>
              <a:rPr spc="5" dirty="0"/>
              <a:t> </a:t>
            </a:r>
            <a:r>
              <a:rPr spc="-5" dirty="0"/>
              <a:t>arrangement</a:t>
            </a:r>
            <a:r>
              <a:rPr spc="25" dirty="0"/>
              <a:t> </a:t>
            </a:r>
            <a:r>
              <a:rPr spc="-5" dirty="0"/>
              <a:t>where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5" dirty="0"/>
              <a:t>sellers</a:t>
            </a:r>
            <a:r>
              <a:rPr dirty="0"/>
              <a:t> </a:t>
            </a:r>
            <a:r>
              <a:rPr spc="-5" dirty="0"/>
              <a:t>and</a:t>
            </a:r>
            <a:r>
              <a:rPr spc="20" dirty="0"/>
              <a:t> </a:t>
            </a:r>
            <a:r>
              <a:rPr dirty="0"/>
              <a:t>buyers </a:t>
            </a:r>
            <a:r>
              <a:rPr spc="-10" dirty="0"/>
              <a:t>meet </a:t>
            </a:r>
            <a:r>
              <a:rPr spc="-685" dirty="0"/>
              <a:t> </a:t>
            </a:r>
            <a:r>
              <a:rPr spc="-5" dirty="0"/>
              <a:t>directly</a:t>
            </a:r>
            <a:r>
              <a:rPr spc="-1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indirectly</a:t>
            </a:r>
            <a:r>
              <a:rPr spc="-20" dirty="0"/>
              <a:t> </a:t>
            </a:r>
            <a:r>
              <a:rPr spc="-5" dirty="0"/>
              <a:t>to</a:t>
            </a:r>
            <a:r>
              <a:rPr spc="10" dirty="0"/>
              <a:t> </a:t>
            </a:r>
            <a:r>
              <a:rPr dirty="0"/>
              <a:t>buy</a:t>
            </a:r>
            <a:r>
              <a:rPr spc="-1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sell</a:t>
            </a:r>
            <a:r>
              <a:rPr spc="-5" dirty="0"/>
              <a:t> </a:t>
            </a:r>
            <a:r>
              <a:rPr dirty="0"/>
              <a:t>goods</a:t>
            </a:r>
            <a:r>
              <a:rPr spc="-5" dirty="0"/>
              <a:t> and</a:t>
            </a:r>
            <a:r>
              <a:rPr dirty="0"/>
              <a:t> </a:t>
            </a:r>
            <a:r>
              <a:rPr spc="-5" dirty="0"/>
              <a:t>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020" y="354330"/>
            <a:ext cx="51263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INTERNAL</a:t>
            </a:r>
            <a:r>
              <a:rPr sz="3200" b="0" spc="-20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ENVIRONMENT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426613"/>
            <a:ext cx="9326880" cy="2583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Factors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internal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organization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Factors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controlled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marketer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dirty="0">
                <a:latin typeface="Times New Roman"/>
                <a:cs typeface="Times New Roman"/>
              </a:rPr>
              <a:t> be</a:t>
            </a:r>
            <a:r>
              <a:rPr sz="2800" spc="-5" dirty="0">
                <a:latin typeface="Times New Roman"/>
                <a:cs typeface="Times New Roman"/>
              </a:rPr>
              <a:t> adjusted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with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changes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external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environment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Components: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Five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M’s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money,</a:t>
            </a:r>
            <a:r>
              <a:rPr sz="2800" spc="-5" dirty="0">
                <a:latin typeface="Times New Roman"/>
                <a:cs typeface="Times New Roman"/>
              </a:rPr>
              <a:t> materials,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markets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  <a:tab pos="4699000" algn="l"/>
              </a:tabLst>
            </a:pPr>
            <a:r>
              <a:rPr sz="2800" spc="-5" dirty="0">
                <a:latin typeface="Times New Roman"/>
                <a:cs typeface="Times New Roman"/>
              </a:rPr>
              <a:t>Environment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factors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includes:	sales,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production,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HR,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R&amp;D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58038"/>
            <a:ext cx="5241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EXTERNAL</a:t>
            </a:r>
            <a:r>
              <a:rPr sz="3200" b="0" spc="-18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ENVIRONMENT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7827"/>
            <a:ext cx="9173845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Factors</a:t>
            </a:r>
            <a:r>
              <a:rPr sz="2800" dirty="0">
                <a:latin typeface="Times New Roman"/>
                <a:cs typeface="Times New Roman"/>
              </a:rPr>
              <a:t> external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business.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Marketers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little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control</a:t>
            </a:r>
            <a:r>
              <a:rPr sz="2800" spc="-5" dirty="0">
                <a:latin typeface="Times New Roman"/>
                <a:cs typeface="Times New Roman"/>
              </a:rPr>
              <a:t> over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factors.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cannot be </a:t>
            </a:r>
            <a:r>
              <a:rPr sz="2800" dirty="0">
                <a:latin typeface="Times New Roman"/>
                <a:cs typeface="Times New Roman"/>
              </a:rPr>
              <a:t>adjusted</a:t>
            </a:r>
            <a:r>
              <a:rPr sz="2800" spc="-5" dirty="0">
                <a:latin typeface="Times New Roman"/>
                <a:cs typeface="Times New Roman"/>
              </a:rPr>
              <a:t> by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marketers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5" dirty="0">
                <a:latin typeface="Times New Roman"/>
                <a:cs typeface="Times New Roman"/>
              </a:rPr>
              <a:t> organizations.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External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environment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includes </a:t>
            </a:r>
            <a:r>
              <a:rPr sz="2800" spc="-5" dirty="0">
                <a:latin typeface="Times New Roman"/>
                <a:cs typeface="Times New Roman"/>
              </a:rPr>
              <a:t>Micro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Macro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environment.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020" y="395173"/>
            <a:ext cx="287528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dirty="0">
                <a:latin typeface="Times New Roman"/>
                <a:cs typeface="Times New Roman"/>
              </a:rPr>
              <a:t>Micro</a:t>
            </a:r>
            <a:r>
              <a:rPr sz="2900" b="0" spc="-75" dirty="0">
                <a:latin typeface="Times New Roman"/>
                <a:cs typeface="Times New Roman"/>
              </a:rPr>
              <a:t> </a:t>
            </a:r>
            <a:r>
              <a:rPr sz="2900" b="0" spc="-5" dirty="0">
                <a:latin typeface="Times New Roman"/>
                <a:cs typeface="Times New Roman"/>
              </a:rPr>
              <a:t>environment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825853"/>
            <a:ext cx="9623425" cy="3642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It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 </a:t>
            </a:r>
            <a:r>
              <a:rPr sz="2600" spc="-5" dirty="0">
                <a:latin typeface="Times New Roman"/>
                <a:cs typeface="Times New Roman"/>
              </a:rPr>
              <a:t>external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but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directly related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business.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components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are: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Supplier: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parties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supplies</a:t>
            </a:r>
            <a:r>
              <a:rPr sz="2600" spc="-5" dirty="0">
                <a:latin typeface="Times New Roman"/>
                <a:cs typeface="Times New Roman"/>
              </a:rPr>
              <a:t> raw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materials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organization.</a:t>
            </a:r>
            <a:endParaRPr sz="2600">
              <a:latin typeface="Times New Roman"/>
              <a:cs typeface="Times New Roman"/>
            </a:endParaRPr>
          </a:p>
          <a:p>
            <a:pPr marL="241300" marR="146685" indent="-229235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Market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intermediaries: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wholesalers,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retailers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physical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distribution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firms.</a:t>
            </a:r>
            <a:endParaRPr sz="2600">
              <a:latin typeface="Times New Roman"/>
              <a:cs typeface="Times New Roman"/>
            </a:endParaRPr>
          </a:p>
          <a:p>
            <a:pPr marL="241300" marR="330200" indent="-229235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Customers: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behavioral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pattern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characteristics,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needs,</a:t>
            </a:r>
            <a:r>
              <a:rPr sz="2600" spc="-5" dirty="0">
                <a:latin typeface="Times New Roman"/>
                <a:cs typeface="Times New Roman"/>
              </a:rPr>
              <a:t> interests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customers.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Competitors:</a:t>
            </a:r>
            <a:r>
              <a:rPr sz="2600" dirty="0">
                <a:latin typeface="Times New Roman"/>
                <a:cs typeface="Times New Roman"/>
              </a:rPr>
              <a:t> nature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degree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competition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other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competitors.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Public: </a:t>
            </a:r>
            <a:r>
              <a:rPr sz="2600" spc="-5" dirty="0">
                <a:latin typeface="Times New Roman"/>
                <a:cs typeface="Times New Roman"/>
              </a:rPr>
              <a:t>party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interested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 the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marketing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activities.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includes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financial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public,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government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public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media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public.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539" y="1752345"/>
            <a:ext cx="9692005" cy="14001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66700" marR="30480" indent="-228600">
              <a:lnSpc>
                <a:spcPct val="88000"/>
              </a:lnSpc>
              <a:spcBef>
                <a:spcPts val="565"/>
              </a:spcBef>
              <a:buFont typeface="Arial MT"/>
              <a:buChar char="•"/>
              <a:tabLst>
                <a:tab pos="266700" algn="l"/>
              </a:tabLst>
            </a:pPr>
            <a:r>
              <a:rPr sz="2800" spc="-200" dirty="0">
                <a:latin typeface="Times New Roman"/>
                <a:cs typeface="Times New Roman"/>
              </a:rPr>
              <a:t>F</a:t>
            </a:r>
            <a:r>
              <a:rPr sz="4800" spc="-3990" baseline="26909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ac</a:t>
            </a:r>
            <a:r>
              <a:rPr sz="2800" spc="-610" dirty="0">
                <a:latin typeface="Times New Roman"/>
                <a:cs typeface="Times New Roman"/>
              </a:rPr>
              <a:t>t</a:t>
            </a:r>
            <a:r>
              <a:rPr sz="4800" spc="-1237" baseline="26909" dirty="0">
                <a:latin typeface="Times New Roman"/>
                <a:cs typeface="Times New Roman"/>
              </a:rPr>
              <a:t>a</a:t>
            </a:r>
            <a:r>
              <a:rPr sz="2800" spc="-585" dirty="0">
                <a:latin typeface="Times New Roman"/>
                <a:cs typeface="Times New Roman"/>
              </a:rPr>
              <a:t>o</a:t>
            </a:r>
            <a:r>
              <a:rPr sz="4800" spc="-1252" baseline="26909" dirty="0">
                <a:latin typeface="Times New Roman"/>
                <a:cs typeface="Times New Roman"/>
              </a:rPr>
              <a:t>c</a:t>
            </a:r>
            <a:r>
              <a:rPr sz="2800" spc="-105" dirty="0">
                <a:latin typeface="Times New Roman"/>
                <a:cs typeface="Times New Roman"/>
              </a:rPr>
              <a:t>r</a:t>
            </a:r>
            <a:r>
              <a:rPr sz="4800" spc="-1455" baseline="26909" dirty="0">
                <a:latin typeface="Times New Roman"/>
                <a:cs typeface="Times New Roman"/>
              </a:rPr>
              <a:t>r</a:t>
            </a:r>
            <a:r>
              <a:rPr sz="2800" spc="-125" dirty="0">
                <a:latin typeface="Times New Roman"/>
                <a:cs typeface="Times New Roman"/>
              </a:rPr>
              <a:t>s</a:t>
            </a:r>
            <a:r>
              <a:rPr sz="4800" spc="-1162" baseline="26909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600" dirty="0">
                <a:latin typeface="Times New Roman"/>
                <a:cs typeface="Times New Roman"/>
              </a:rPr>
              <a:t>h</a:t>
            </a:r>
            <a:r>
              <a:rPr sz="4800" spc="-1230" baseline="26909" dirty="0">
                <a:latin typeface="Times New Roman"/>
                <a:cs typeface="Times New Roman"/>
              </a:rPr>
              <a:t>e</a:t>
            </a:r>
            <a:r>
              <a:rPr sz="2800" spc="-430" dirty="0">
                <a:latin typeface="Times New Roman"/>
                <a:cs typeface="Times New Roman"/>
              </a:rPr>
              <a:t>a</a:t>
            </a:r>
            <a:r>
              <a:rPr sz="4800" spc="-1770" baseline="26909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4800" spc="-1979" baseline="26909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860" dirty="0">
                <a:latin typeface="Times New Roman"/>
                <a:cs typeface="Times New Roman"/>
              </a:rPr>
              <a:t>r</a:t>
            </a:r>
            <a:r>
              <a:rPr sz="4800" spc="-52" baseline="26909" dirty="0">
                <a:latin typeface="Times New Roman"/>
                <a:cs typeface="Times New Roman"/>
              </a:rPr>
              <a:t>i</a:t>
            </a:r>
            <a:r>
              <a:rPr sz="2800" spc="-1215" dirty="0">
                <a:latin typeface="Times New Roman"/>
                <a:cs typeface="Times New Roman"/>
              </a:rPr>
              <a:t>e</a:t>
            </a:r>
            <a:r>
              <a:rPr sz="4800" baseline="26909" dirty="0">
                <a:latin typeface="Times New Roman"/>
                <a:cs typeface="Times New Roman"/>
              </a:rPr>
              <a:t>r</a:t>
            </a:r>
            <a:r>
              <a:rPr sz="4800" spc="-1132" baseline="26909" dirty="0">
                <a:latin typeface="Times New Roman"/>
                <a:cs typeface="Times New Roman"/>
              </a:rPr>
              <a:t>o</a:t>
            </a:r>
            <a:r>
              <a:rPr sz="2800" spc="-484" dirty="0">
                <a:latin typeface="Times New Roman"/>
                <a:cs typeface="Times New Roman"/>
              </a:rPr>
              <a:t>e</a:t>
            </a:r>
            <a:r>
              <a:rPr sz="4800" spc="-1687" baseline="26909" dirty="0">
                <a:latin typeface="Times New Roman"/>
                <a:cs typeface="Times New Roman"/>
              </a:rPr>
              <a:t>n</a:t>
            </a:r>
            <a:r>
              <a:rPr sz="2800" spc="-280" dirty="0">
                <a:latin typeface="Times New Roman"/>
                <a:cs typeface="Times New Roman"/>
              </a:rPr>
              <a:t>x</a:t>
            </a:r>
            <a:r>
              <a:rPr sz="4800" spc="-3329" baseline="26909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765" dirty="0">
                <a:latin typeface="Times New Roman"/>
                <a:cs typeface="Times New Roman"/>
              </a:rPr>
              <a:t>r</a:t>
            </a:r>
            <a:r>
              <a:rPr sz="4800" spc="-1005" baseline="26909" dirty="0">
                <a:latin typeface="Times New Roman"/>
                <a:cs typeface="Times New Roman"/>
              </a:rPr>
              <a:t>e</a:t>
            </a:r>
            <a:r>
              <a:rPr sz="2800" spc="-740" dirty="0">
                <a:latin typeface="Times New Roman"/>
                <a:cs typeface="Times New Roman"/>
              </a:rPr>
              <a:t>n</a:t>
            </a:r>
            <a:r>
              <a:rPr sz="4800" spc="-1289" baseline="26909" dirty="0">
                <a:latin typeface="Times New Roman"/>
                <a:cs typeface="Times New Roman"/>
              </a:rPr>
              <a:t>n</a:t>
            </a:r>
            <a:r>
              <a:rPr sz="2800" spc="-380" dirty="0">
                <a:latin typeface="Times New Roman"/>
                <a:cs typeface="Times New Roman"/>
              </a:rPr>
              <a:t>a</a:t>
            </a:r>
            <a:r>
              <a:rPr sz="4800" spc="-780" baseline="26909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ess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also wh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ch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fects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  </a:t>
            </a:r>
            <a:r>
              <a:rPr sz="2800" dirty="0">
                <a:latin typeface="Times New Roman"/>
                <a:cs typeface="Times New Roman"/>
              </a:rPr>
              <a:t>industry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 a whole.</a:t>
            </a:r>
            <a:endParaRPr sz="2800">
              <a:latin typeface="Times New Roman"/>
              <a:cs typeface="Times New Roman"/>
            </a:endParaRPr>
          </a:p>
          <a:p>
            <a:pPr marL="2667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66700" algn="l"/>
              </a:tabLst>
            </a:pPr>
            <a:r>
              <a:rPr sz="2800" spc="-5" dirty="0">
                <a:latin typeface="Times New Roman"/>
                <a:cs typeface="Times New Roman"/>
              </a:rPr>
              <a:t>Not</a:t>
            </a:r>
            <a:r>
              <a:rPr sz="2800" dirty="0">
                <a:latin typeface="Times New Roman"/>
                <a:cs typeface="Times New Roman"/>
              </a:rPr>
              <a:t> directly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related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business.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718184"/>
            <a:ext cx="2301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Macro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factors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584452"/>
            <a:ext cx="9760585" cy="45021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9235" algn="just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Demographic: describes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characteristics of total population like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size, age , </a:t>
            </a:r>
            <a:r>
              <a:rPr sz="2800" spc="-20" dirty="0">
                <a:latin typeface="Times New Roman"/>
                <a:cs typeface="Times New Roman"/>
              </a:rPr>
              <a:t>gender, </a:t>
            </a:r>
            <a:r>
              <a:rPr sz="2800" spc="-5" dirty="0">
                <a:latin typeface="Times New Roman"/>
                <a:cs typeface="Times New Roman"/>
              </a:rPr>
              <a:t>occupation etc. </a:t>
            </a:r>
            <a:r>
              <a:rPr sz="2800" dirty="0">
                <a:latin typeface="Times New Roman"/>
                <a:cs typeface="Times New Roman"/>
              </a:rPr>
              <a:t>Influence </a:t>
            </a:r>
            <a:r>
              <a:rPr sz="2800" spc="-5" dirty="0">
                <a:latin typeface="Times New Roman"/>
                <a:cs typeface="Times New Roman"/>
              </a:rPr>
              <a:t>the buying behavior of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people.</a:t>
            </a:r>
            <a:endParaRPr sz="2800">
              <a:latin typeface="Times New Roman"/>
              <a:cs typeface="Times New Roman"/>
            </a:endParaRPr>
          </a:p>
          <a:p>
            <a:pPr marL="241300" marR="523240" indent="-229235" algn="just">
              <a:lnSpc>
                <a:spcPts val="269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Economic factors: economic system, </a:t>
            </a:r>
            <a:r>
              <a:rPr sz="2800" dirty="0">
                <a:latin typeface="Times New Roman"/>
                <a:cs typeface="Times New Roman"/>
              </a:rPr>
              <a:t>business </a:t>
            </a:r>
            <a:r>
              <a:rPr sz="2800" spc="-5" dirty="0">
                <a:latin typeface="Times New Roman"/>
                <a:cs typeface="Times New Roman"/>
              </a:rPr>
              <a:t>cycle , fiscal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monetary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policies,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foreign trade.</a:t>
            </a:r>
            <a:endParaRPr sz="2800">
              <a:latin typeface="Times New Roman"/>
              <a:cs typeface="Times New Roman"/>
            </a:endParaRPr>
          </a:p>
          <a:p>
            <a:pPr marL="241300" indent="-229235" algn="just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Social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&amp;cultural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factors: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beliefs,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values,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norms,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traditions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marL="241300" marR="128905" indent="-229235" algn="just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Natural or physical factors: natural resources, climatic change etc.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Geographical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ecological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factors</a:t>
            </a:r>
            <a:endParaRPr sz="2800">
              <a:latin typeface="Times New Roman"/>
              <a:cs typeface="Times New Roman"/>
            </a:endParaRPr>
          </a:p>
          <a:p>
            <a:pPr marL="241300" indent="-229235" algn="just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Technological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factors: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innovations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modifications.</a:t>
            </a:r>
            <a:endParaRPr sz="2800">
              <a:latin typeface="Times New Roman"/>
              <a:cs typeface="Times New Roman"/>
            </a:endParaRPr>
          </a:p>
          <a:p>
            <a:pPr marL="241300" marR="479425" indent="-229235" algn="just">
              <a:lnSpc>
                <a:spcPts val="2690"/>
              </a:lnSpc>
              <a:spcBef>
                <a:spcPts val="9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Political and legal factors: government policies and </a:t>
            </a:r>
            <a:r>
              <a:rPr sz="2800" dirty="0">
                <a:latin typeface="Times New Roman"/>
                <a:cs typeface="Times New Roman"/>
              </a:rPr>
              <a:t>rules, </a:t>
            </a:r>
            <a:r>
              <a:rPr sz="2800" spc="-5" dirty="0">
                <a:latin typeface="Times New Roman"/>
                <a:cs typeface="Times New Roman"/>
              </a:rPr>
              <a:t>rules,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regulations,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acts</a:t>
            </a:r>
            <a:r>
              <a:rPr sz="2800" spc="-5" dirty="0">
                <a:latin typeface="Times New Roman"/>
                <a:cs typeface="Times New Roman"/>
              </a:rPr>
              <a:t> etc.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202692"/>
            <a:ext cx="8190865" cy="5361940"/>
            <a:chOff x="838200" y="202692"/>
            <a:chExt cx="8190865" cy="5361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02692"/>
              <a:ext cx="6934200" cy="5361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61915" y="2588640"/>
              <a:ext cx="3580765" cy="76200"/>
            </a:xfrm>
            <a:custGeom>
              <a:avLst/>
              <a:gdLst/>
              <a:ahLst/>
              <a:cxnLst/>
              <a:rect l="l" t="t" r="r" b="b"/>
              <a:pathLst>
                <a:path w="3580765" h="76200">
                  <a:moveTo>
                    <a:pt x="3504438" y="0"/>
                  </a:moveTo>
                  <a:lnTo>
                    <a:pt x="3504173" y="31658"/>
                  </a:lnTo>
                  <a:lnTo>
                    <a:pt x="3516884" y="31750"/>
                  </a:lnTo>
                  <a:lnTo>
                    <a:pt x="3516757" y="44450"/>
                  </a:lnTo>
                  <a:lnTo>
                    <a:pt x="3504066" y="44450"/>
                  </a:lnTo>
                  <a:lnTo>
                    <a:pt x="3503803" y="76073"/>
                  </a:lnTo>
                  <a:lnTo>
                    <a:pt x="3568442" y="44450"/>
                  </a:lnTo>
                  <a:lnTo>
                    <a:pt x="3516757" y="44450"/>
                  </a:lnTo>
                  <a:lnTo>
                    <a:pt x="3568628" y="44358"/>
                  </a:lnTo>
                  <a:lnTo>
                    <a:pt x="3580384" y="38608"/>
                  </a:lnTo>
                  <a:lnTo>
                    <a:pt x="3504438" y="0"/>
                  </a:lnTo>
                  <a:close/>
                </a:path>
                <a:path w="3580765" h="76200">
                  <a:moveTo>
                    <a:pt x="3504173" y="31658"/>
                  </a:moveTo>
                  <a:lnTo>
                    <a:pt x="3504067" y="44358"/>
                  </a:lnTo>
                  <a:lnTo>
                    <a:pt x="3516757" y="44450"/>
                  </a:lnTo>
                  <a:lnTo>
                    <a:pt x="3516884" y="31750"/>
                  </a:lnTo>
                  <a:lnTo>
                    <a:pt x="3504173" y="31658"/>
                  </a:lnTo>
                  <a:close/>
                </a:path>
                <a:path w="3580765" h="76200">
                  <a:moveTo>
                    <a:pt x="0" y="6476"/>
                  </a:moveTo>
                  <a:lnTo>
                    <a:pt x="0" y="19176"/>
                  </a:lnTo>
                  <a:lnTo>
                    <a:pt x="3504067" y="44358"/>
                  </a:lnTo>
                  <a:lnTo>
                    <a:pt x="3504173" y="31658"/>
                  </a:lnTo>
                  <a:lnTo>
                    <a:pt x="0" y="647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25134" y="3752088"/>
              <a:ext cx="3103880" cy="98425"/>
            </a:xfrm>
            <a:custGeom>
              <a:avLst/>
              <a:gdLst/>
              <a:ahLst/>
              <a:cxnLst/>
              <a:rect l="l" t="t" r="r" b="b"/>
              <a:pathLst>
                <a:path w="3103879" h="98425">
                  <a:moveTo>
                    <a:pt x="3028315" y="22098"/>
                  </a:moveTo>
                  <a:lnTo>
                    <a:pt x="3027893" y="50207"/>
                  </a:lnTo>
                  <a:lnTo>
                    <a:pt x="3040634" y="50418"/>
                  </a:lnTo>
                  <a:lnTo>
                    <a:pt x="3040253" y="70231"/>
                  </a:lnTo>
                  <a:lnTo>
                    <a:pt x="3027593" y="70231"/>
                  </a:lnTo>
                  <a:lnTo>
                    <a:pt x="3027171" y="98298"/>
                  </a:lnTo>
                  <a:lnTo>
                    <a:pt x="3085628" y="70231"/>
                  </a:lnTo>
                  <a:lnTo>
                    <a:pt x="3040253" y="70231"/>
                  </a:lnTo>
                  <a:lnTo>
                    <a:pt x="3027596" y="70021"/>
                  </a:lnTo>
                  <a:lnTo>
                    <a:pt x="3086065" y="70021"/>
                  </a:lnTo>
                  <a:lnTo>
                    <a:pt x="3103880" y="61468"/>
                  </a:lnTo>
                  <a:lnTo>
                    <a:pt x="3028315" y="22098"/>
                  </a:lnTo>
                  <a:close/>
                </a:path>
                <a:path w="3103879" h="98425">
                  <a:moveTo>
                    <a:pt x="3027893" y="50207"/>
                  </a:moveTo>
                  <a:lnTo>
                    <a:pt x="3027596" y="70021"/>
                  </a:lnTo>
                  <a:lnTo>
                    <a:pt x="3040253" y="70231"/>
                  </a:lnTo>
                  <a:lnTo>
                    <a:pt x="3040634" y="50418"/>
                  </a:lnTo>
                  <a:lnTo>
                    <a:pt x="3027893" y="50207"/>
                  </a:lnTo>
                  <a:close/>
                </a:path>
                <a:path w="3103879" h="98425">
                  <a:moveTo>
                    <a:pt x="253" y="0"/>
                  </a:moveTo>
                  <a:lnTo>
                    <a:pt x="0" y="19812"/>
                  </a:lnTo>
                  <a:lnTo>
                    <a:pt x="3027596" y="70021"/>
                  </a:lnTo>
                  <a:lnTo>
                    <a:pt x="3027893" y="5020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6450" y="4611243"/>
              <a:ext cx="3142615" cy="76200"/>
            </a:xfrm>
            <a:custGeom>
              <a:avLst/>
              <a:gdLst/>
              <a:ahLst/>
              <a:cxnLst/>
              <a:rect l="l" t="t" r="r" b="b"/>
              <a:pathLst>
                <a:path w="3142615" h="76200">
                  <a:moveTo>
                    <a:pt x="3066415" y="0"/>
                  </a:moveTo>
                  <a:lnTo>
                    <a:pt x="3066274" y="28142"/>
                  </a:lnTo>
                  <a:lnTo>
                    <a:pt x="3078988" y="28193"/>
                  </a:lnTo>
                  <a:lnTo>
                    <a:pt x="3078860" y="48005"/>
                  </a:lnTo>
                  <a:lnTo>
                    <a:pt x="3066174" y="48005"/>
                  </a:lnTo>
                  <a:lnTo>
                    <a:pt x="3066033" y="76199"/>
                  </a:lnTo>
                  <a:lnTo>
                    <a:pt x="3122989" y="48005"/>
                  </a:lnTo>
                  <a:lnTo>
                    <a:pt x="3078860" y="48005"/>
                  </a:lnTo>
                  <a:lnTo>
                    <a:pt x="3123094" y="47954"/>
                  </a:lnTo>
                  <a:lnTo>
                    <a:pt x="3142488" y="38353"/>
                  </a:lnTo>
                  <a:lnTo>
                    <a:pt x="3066415" y="0"/>
                  </a:lnTo>
                  <a:close/>
                </a:path>
                <a:path w="3142615" h="76200">
                  <a:moveTo>
                    <a:pt x="3066274" y="28142"/>
                  </a:moveTo>
                  <a:lnTo>
                    <a:pt x="3066175" y="47954"/>
                  </a:lnTo>
                  <a:lnTo>
                    <a:pt x="3078860" y="48005"/>
                  </a:lnTo>
                  <a:lnTo>
                    <a:pt x="3078988" y="28193"/>
                  </a:lnTo>
                  <a:lnTo>
                    <a:pt x="3066274" y="28142"/>
                  </a:lnTo>
                  <a:close/>
                </a:path>
                <a:path w="3142615" h="76200">
                  <a:moveTo>
                    <a:pt x="0" y="15620"/>
                  </a:moveTo>
                  <a:lnTo>
                    <a:pt x="0" y="35432"/>
                  </a:lnTo>
                  <a:lnTo>
                    <a:pt x="3066175" y="47954"/>
                  </a:lnTo>
                  <a:lnTo>
                    <a:pt x="3066274" y="28142"/>
                  </a:lnTo>
                  <a:lnTo>
                    <a:pt x="0" y="1562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28888" y="2305811"/>
            <a:ext cx="2190115" cy="57785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55"/>
              </a:spcBef>
            </a:pPr>
            <a:r>
              <a:rPr sz="1800" b="1" spc="-5" dirty="0">
                <a:latin typeface="Times New Roman"/>
                <a:cs typeface="Times New Roman"/>
              </a:rPr>
              <a:t>INTERNAL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ENVIRONMENT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2519" y="3425952"/>
            <a:ext cx="2330450" cy="619125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15"/>
              </a:spcBef>
            </a:pPr>
            <a:r>
              <a:rPr sz="1800" b="1" spc="-5" dirty="0">
                <a:latin typeface="Times New Roman"/>
                <a:cs typeface="Times New Roman"/>
              </a:rPr>
              <a:t>MICRO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ENVIRONMENT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5816" y="4276344"/>
            <a:ext cx="2407920" cy="82296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130810" rIns="0" bIns="0" rtlCol="0">
            <a:spAutoFit/>
          </a:bodyPr>
          <a:lstStyle/>
          <a:p>
            <a:pPr marL="322580" marR="313690" indent="436880">
              <a:lnSpc>
                <a:spcPct val="100000"/>
              </a:lnSpc>
              <a:spcBef>
                <a:spcPts val="1030"/>
              </a:spcBef>
            </a:pPr>
            <a:r>
              <a:rPr sz="1800" b="1" spc="-5" dirty="0">
                <a:latin typeface="Times New Roman"/>
                <a:cs typeface="Times New Roman"/>
              </a:rPr>
              <a:t>MACRO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EN</a:t>
            </a:r>
            <a:r>
              <a:rPr sz="1800" b="1" spc="-15" dirty="0">
                <a:latin typeface="Times New Roman"/>
                <a:cs typeface="Times New Roman"/>
              </a:rPr>
              <a:t>V</a:t>
            </a:r>
            <a:r>
              <a:rPr sz="1800" b="1" spc="-5" dirty="0">
                <a:latin typeface="Times New Roman"/>
                <a:cs typeface="Times New Roman"/>
              </a:rPr>
              <a:t>I</a:t>
            </a:r>
            <a:r>
              <a:rPr sz="1800" b="1" spc="-15" dirty="0">
                <a:latin typeface="Times New Roman"/>
                <a:cs typeface="Times New Roman"/>
              </a:rPr>
              <a:t>R</a:t>
            </a:r>
            <a:r>
              <a:rPr sz="1800" b="1" spc="-5" dirty="0">
                <a:latin typeface="Times New Roman"/>
                <a:cs typeface="Times New Roman"/>
              </a:rPr>
              <a:t>ONMENT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459105"/>
            <a:ext cx="42532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ROLE</a:t>
            </a:r>
            <a:r>
              <a:rPr sz="3200" b="0" spc="-4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261948"/>
            <a:ext cx="9475470" cy="42875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2028825" indent="888365">
              <a:lnSpc>
                <a:spcPts val="2690"/>
              </a:lnSpc>
              <a:spcBef>
                <a:spcPts val="745"/>
              </a:spcBef>
            </a:pPr>
            <a:r>
              <a:rPr sz="2800" b="1" spc="-5" dirty="0">
                <a:latin typeface="Times New Roman"/>
                <a:cs typeface="Times New Roman"/>
              </a:rPr>
              <a:t>ROLE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MARKETING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ECONOMIC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DEVELOPMENT</a:t>
            </a:r>
            <a:endParaRPr sz="2800">
              <a:latin typeface="Times New Roman"/>
              <a:cs typeface="Times New Roman"/>
            </a:endParaRPr>
          </a:p>
          <a:p>
            <a:pPr marL="241300" marR="237490" indent="-229235">
              <a:lnSpc>
                <a:spcPts val="269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Marketing activities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increases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demand,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production,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income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national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income there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leads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economic development.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Helps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exporting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goods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which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competitive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advantage.</a:t>
            </a:r>
            <a:endParaRPr sz="2800">
              <a:latin typeface="Times New Roman"/>
              <a:cs typeface="Times New Roman"/>
            </a:endParaRPr>
          </a:p>
          <a:p>
            <a:pPr marL="684530" algn="ctr">
              <a:lnSpc>
                <a:spcPct val="100000"/>
              </a:lnSpc>
              <a:spcBef>
                <a:spcPts val="320"/>
              </a:spcBef>
            </a:pPr>
            <a:r>
              <a:rPr sz="2800" b="1" spc="-10" dirty="0">
                <a:latin typeface="Times New Roman"/>
                <a:cs typeface="Times New Roman"/>
              </a:rPr>
              <a:t>ROLE</a:t>
            </a:r>
            <a:r>
              <a:rPr sz="2800" b="1" spc="-5" dirty="0">
                <a:latin typeface="Times New Roman"/>
                <a:cs typeface="Times New Roman"/>
              </a:rPr>
              <a:t> OF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MARKETING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BUSINESS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690"/>
              </a:lnSpc>
              <a:spcBef>
                <a:spcPts val="98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Marketing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starts </a:t>
            </a:r>
            <a:r>
              <a:rPr sz="2800" dirty="0">
                <a:latin typeface="Times New Roman"/>
                <a:cs typeface="Times New Roman"/>
              </a:rPr>
              <a:t>before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functions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ends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after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functions.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Basis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other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functions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Integrated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approach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244856"/>
            <a:ext cx="5473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FUNCTIONS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2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1327" y="1245108"/>
            <a:ext cx="2278380" cy="84328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03505" rIns="0" bIns="0" rtlCol="0">
            <a:spAutoFit/>
          </a:bodyPr>
          <a:lstStyle/>
          <a:p>
            <a:pPr marL="537210" marR="365760" indent="-165100">
              <a:lnSpc>
                <a:spcPts val="2480"/>
              </a:lnSpc>
              <a:spcBef>
                <a:spcPts val="81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Exchange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1327" y="2087879"/>
            <a:ext cx="2278380" cy="396240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59690" rIns="0" bIns="0" rtlCol="0">
            <a:spAutoFit/>
          </a:bodyPr>
          <a:lstStyle/>
          <a:p>
            <a:pPr marL="347345" indent="-229235">
              <a:lnSpc>
                <a:spcPct val="100000"/>
              </a:lnSpc>
              <a:spcBef>
                <a:spcPts val="470"/>
              </a:spcBef>
              <a:buChar char="•"/>
              <a:tabLst>
                <a:tab pos="347980" algn="l"/>
              </a:tabLst>
            </a:pPr>
            <a:r>
              <a:rPr sz="2100" spc="-5" dirty="0">
                <a:latin typeface="Calibri"/>
                <a:cs typeface="Calibri"/>
              </a:rPr>
              <a:t>Buying</a:t>
            </a:r>
            <a:endParaRPr sz="2100">
              <a:latin typeface="Calibri"/>
              <a:cs typeface="Calibri"/>
            </a:endParaRPr>
          </a:p>
          <a:p>
            <a:pPr marL="347345" indent="-229235">
              <a:lnSpc>
                <a:spcPct val="100000"/>
              </a:lnSpc>
              <a:spcBef>
                <a:spcPts val="185"/>
              </a:spcBef>
              <a:buChar char="•"/>
              <a:tabLst>
                <a:tab pos="347980" algn="l"/>
              </a:tabLst>
            </a:pPr>
            <a:r>
              <a:rPr sz="2100" spc="-5" dirty="0">
                <a:latin typeface="Calibri"/>
                <a:cs typeface="Calibri"/>
              </a:rPr>
              <a:t>Assembling</a:t>
            </a:r>
            <a:endParaRPr sz="2100">
              <a:latin typeface="Calibri"/>
              <a:cs typeface="Calibri"/>
            </a:endParaRPr>
          </a:p>
          <a:p>
            <a:pPr marL="347345" indent="-229235">
              <a:lnSpc>
                <a:spcPct val="100000"/>
              </a:lnSpc>
              <a:spcBef>
                <a:spcPts val="165"/>
              </a:spcBef>
              <a:buChar char="•"/>
              <a:tabLst>
                <a:tab pos="347980" algn="l"/>
              </a:tabLst>
            </a:pPr>
            <a:r>
              <a:rPr sz="2100" spc="-5" dirty="0">
                <a:latin typeface="Calibri"/>
                <a:cs typeface="Calibri"/>
              </a:rPr>
              <a:t>Selling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508" y="1231391"/>
            <a:ext cx="2277110" cy="8445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R="19050" algn="ctr">
              <a:lnSpc>
                <a:spcPts val="1845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R="20320" algn="ctr">
              <a:lnSpc>
                <a:spcPts val="2485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Physical</a:t>
            </a:r>
            <a:endParaRPr sz="2400">
              <a:latin typeface="Times New Roman"/>
              <a:cs typeface="Times New Roman"/>
            </a:endParaRPr>
          </a:p>
          <a:p>
            <a:pPr marR="19685" algn="ctr">
              <a:lnSpc>
                <a:spcPts val="2315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Supply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508" y="2075688"/>
            <a:ext cx="2277110" cy="397510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72390" rIns="0" bIns="0" rtlCol="0">
            <a:spAutoFit/>
          </a:bodyPr>
          <a:lstStyle/>
          <a:p>
            <a:pPr marL="346710" indent="-229235">
              <a:lnSpc>
                <a:spcPct val="100000"/>
              </a:lnSpc>
              <a:spcBef>
                <a:spcPts val="570"/>
              </a:spcBef>
              <a:buChar char="•"/>
              <a:tabLst>
                <a:tab pos="347345" algn="l"/>
              </a:tabLst>
            </a:pPr>
            <a:r>
              <a:rPr sz="2100" spc="-20" dirty="0">
                <a:latin typeface="Calibri"/>
                <a:cs typeface="Calibri"/>
              </a:rPr>
              <a:t>Transportation</a:t>
            </a:r>
            <a:endParaRPr sz="2100">
              <a:latin typeface="Calibri"/>
              <a:cs typeface="Calibri"/>
            </a:endParaRPr>
          </a:p>
          <a:p>
            <a:pPr marL="346710" marR="633730" indent="-228600">
              <a:lnSpc>
                <a:spcPts val="2300"/>
              </a:lnSpc>
              <a:spcBef>
                <a:spcPts val="440"/>
              </a:spcBef>
              <a:buChar char="•"/>
              <a:tabLst>
                <a:tab pos="347345" algn="l"/>
              </a:tabLst>
            </a:pPr>
            <a:r>
              <a:rPr sz="2100" spc="-15" dirty="0">
                <a:latin typeface="Calibri"/>
                <a:cs typeface="Calibri"/>
              </a:rPr>
              <a:t>Storage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warehouse</a:t>
            </a:r>
            <a:endParaRPr sz="2100">
              <a:latin typeface="Calibri"/>
              <a:cs typeface="Calibri"/>
            </a:endParaRPr>
          </a:p>
          <a:p>
            <a:pPr marL="346710" indent="-229235">
              <a:lnSpc>
                <a:spcPct val="100000"/>
              </a:lnSpc>
              <a:spcBef>
                <a:spcPts val="130"/>
              </a:spcBef>
              <a:buChar char="•"/>
              <a:tabLst>
                <a:tab pos="347345" algn="l"/>
              </a:tabLst>
            </a:pPr>
            <a:r>
              <a:rPr sz="2100" spc="-10" dirty="0">
                <a:latin typeface="Calibri"/>
                <a:cs typeface="Calibri"/>
              </a:rPr>
              <a:t>Packaging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6164" y="1245108"/>
            <a:ext cx="2277110" cy="84328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03505" rIns="0" bIns="0" rtlCol="0">
            <a:spAutoFit/>
          </a:bodyPr>
          <a:lstStyle/>
          <a:p>
            <a:pPr marL="570865" marR="434340" indent="-128270">
              <a:lnSpc>
                <a:spcPts val="2480"/>
              </a:lnSpc>
              <a:spcBef>
                <a:spcPts val="81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Faci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ng  functions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6164" y="2087879"/>
            <a:ext cx="2277110" cy="396240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59690" rIns="0" bIns="0" rtlCol="0">
            <a:spAutoFit/>
          </a:bodyPr>
          <a:lstStyle/>
          <a:p>
            <a:pPr marL="347345" indent="-229235">
              <a:lnSpc>
                <a:spcPct val="100000"/>
              </a:lnSpc>
              <a:spcBef>
                <a:spcPts val="470"/>
              </a:spcBef>
              <a:buChar char="•"/>
              <a:tabLst>
                <a:tab pos="347980" algn="l"/>
              </a:tabLst>
            </a:pPr>
            <a:r>
              <a:rPr sz="2100" spc="-5" dirty="0">
                <a:latin typeface="Calibri"/>
                <a:cs typeface="Calibri"/>
              </a:rPr>
              <a:t>Financing</a:t>
            </a:r>
            <a:endParaRPr sz="2100">
              <a:latin typeface="Calibri"/>
              <a:cs typeface="Calibri"/>
            </a:endParaRPr>
          </a:p>
          <a:p>
            <a:pPr marL="347345" indent="-229235">
              <a:lnSpc>
                <a:spcPct val="100000"/>
              </a:lnSpc>
              <a:spcBef>
                <a:spcPts val="185"/>
              </a:spcBef>
              <a:buChar char="•"/>
              <a:tabLst>
                <a:tab pos="347980" algn="l"/>
              </a:tabLst>
            </a:pPr>
            <a:r>
              <a:rPr sz="2100" spc="-5" dirty="0">
                <a:latin typeface="Calibri"/>
                <a:cs typeface="Calibri"/>
              </a:rPr>
              <a:t>Risk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bearing</a:t>
            </a:r>
            <a:endParaRPr sz="2100">
              <a:latin typeface="Calibri"/>
              <a:cs typeface="Calibri"/>
            </a:endParaRPr>
          </a:p>
          <a:p>
            <a:pPr marL="347345" marR="228600" indent="-228600">
              <a:lnSpc>
                <a:spcPts val="2300"/>
              </a:lnSpc>
              <a:spcBef>
                <a:spcPts val="425"/>
              </a:spcBef>
              <a:buChar char="•"/>
              <a:tabLst>
                <a:tab pos="347980" algn="l"/>
              </a:tabLst>
            </a:pP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anda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45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tion  and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grading</a:t>
            </a:r>
            <a:endParaRPr sz="2100">
              <a:latin typeface="Calibri"/>
              <a:cs typeface="Calibri"/>
            </a:endParaRPr>
          </a:p>
          <a:p>
            <a:pPr marL="347345" indent="-229235">
              <a:lnSpc>
                <a:spcPct val="100000"/>
              </a:lnSpc>
              <a:spcBef>
                <a:spcPts val="135"/>
              </a:spcBef>
              <a:buChar char="•"/>
              <a:tabLst>
                <a:tab pos="347980" algn="l"/>
              </a:tabLst>
            </a:pPr>
            <a:r>
              <a:rPr sz="2100" spc="-10" dirty="0">
                <a:latin typeface="Calibri"/>
                <a:cs typeface="Calibri"/>
              </a:rPr>
              <a:t>Branding</a:t>
            </a:r>
            <a:endParaRPr sz="2100">
              <a:latin typeface="Calibri"/>
              <a:cs typeface="Calibri"/>
            </a:endParaRPr>
          </a:p>
          <a:p>
            <a:pPr marL="347345" marR="644525" indent="-228600">
              <a:lnSpc>
                <a:spcPts val="2300"/>
              </a:lnSpc>
              <a:spcBef>
                <a:spcPts val="440"/>
              </a:spcBef>
              <a:buChar char="•"/>
              <a:tabLst>
                <a:tab pos="347980" algn="l"/>
              </a:tabLst>
            </a:pPr>
            <a:r>
              <a:rPr sz="2100" spc="-15" dirty="0">
                <a:latin typeface="Calibri"/>
                <a:cs typeface="Calibri"/>
              </a:rPr>
              <a:t>Market 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spc="-5" dirty="0">
                <a:latin typeface="Calibri"/>
                <a:cs typeface="Calibri"/>
              </a:rPr>
              <a:t>orm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tion</a:t>
            </a:r>
            <a:endParaRPr sz="2100">
              <a:latin typeface="Calibri"/>
              <a:cs typeface="Calibri"/>
            </a:endParaRPr>
          </a:p>
          <a:p>
            <a:pPr marL="347345" indent="-229235">
              <a:lnSpc>
                <a:spcPct val="100000"/>
              </a:lnSpc>
              <a:spcBef>
                <a:spcPts val="135"/>
              </a:spcBef>
              <a:buChar char="•"/>
              <a:tabLst>
                <a:tab pos="347980" algn="l"/>
              </a:tabLst>
            </a:pPr>
            <a:r>
              <a:rPr sz="2100" spc="-5" dirty="0">
                <a:latin typeface="Calibri"/>
                <a:cs typeface="Calibri"/>
              </a:rPr>
              <a:t>Pricing</a:t>
            </a:r>
            <a:endParaRPr sz="2100">
              <a:latin typeface="Calibri"/>
              <a:cs typeface="Calibri"/>
            </a:endParaRPr>
          </a:p>
          <a:p>
            <a:pPr marL="347345" indent="-229235">
              <a:lnSpc>
                <a:spcPct val="100000"/>
              </a:lnSpc>
              <a:spcBef>
                <a:spcPts val="180"/>
              </a:spcBef>
              <a:buChar char="•"/>
              <a:tabLst>
                <a:tab pos="347980" algn="l"/>
              </a:tabLst>
            </a:pPr>
            <a:r>
              <a:rPr sz="2100" spc="-10" dirty="0">
                <a:latin typeface="Calibri"/>
                <a:cs typeface="Calibri"/>
              </a:rPr>
              <a:t>Promotion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27819" y="1245108"/>
            <a:ext cx="2277110" cy="84328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03505" rIns="0" bIns="0" rtlCol="0">
            <a:spAutoFit/>
          </a:bodyPr>
          <a:lstStyle/>
          <a:p>
            <a:pPr marL="537845" marR="527685" indent="118745">
              <a:lnSpc>
                <a:spcPts val="2480"/>
              </a:lnSpc>
              <a:spcBef>
                <a:spcPts val="81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Modern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Funct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7819" y="2087879"/>
            <a:ext cx="2277110" cy="396240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59690" rIns="0" bIns="0" rtlCol="0">
            <a:spAutoFit/>
          </a:bodyPr>
          <a:lstStyle/>
          <a:p>
            <a:pPr marL="347980" indent="-229235">
              <a:lnSpc>
                <a:spcPct val="100000"/>
              </a:lnSpc>
              <a:spcBef>
                <a:spcPts val="470"/>
              </a:spcBef>
              <a:buChar char="•"/>
              <a:tabLst>
                <a:tab pos="348615" algn="l"/>
              </a:tabLst>
            </a:pPr>
            <a:r>
              <a:rPr sz="2100" spc="-15" dirty="0">
                <a:latin typeface="Calibri"/>
                <a:cs typeface="Calibri"/>
              </a:rPr>
              <a:t>Market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research</a:t>
            </a:r>
            <a:endParaRPr sz="2100">
              <a:latin typeface="Calibri"/>
              <a:cs typeface="Calibri"/>
            </a:endParaRPr>
          </a:p>
          <a:p>
            <a:pPr marL="347980" marR="486409" indent="-229235">
              <a:lnSpc>
                <a:spcPts val="2300"/>
              </a:lnSpc>
              <a:spcBef>
                <a:spcPts val="445"/>
              </a:spcBef>
              <a:buChar char="•"/>
              <a:tabLst>
                <a:tab pos="348615" algn="l"/>
              </a:tabLst>
            </a:pPr>
            <a:r>
              <a:rPr sz="2100" spc="-10" dirty="0">
                <a:latin typeface="Calibri"/>
                <a:cs typeface="Calibri"/>
              </a:rPr>
              <a:t>Product </a:t>
            </a:r>
            <a:r>
              <a:rPr sz="2100" spc="-5" dirty="0">
                <a:latin typeface="Calibri"/>
                <a:cs typeface="Calibri"/>
              </a:rPr>
              <a:t> planning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1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pme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6857"/>
            <a:ext cx="422275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dirty="0">
                <a:latin typeface="Times New Roman"/>
                <a:cs typeface="Times New Roman"/>
              </a:rPr>
              <a:t>EXCHANGE</a:t>
            </a:r>
            <a:r>
              <a:rPr sz="2900" b="0" spc="-50" dirty="0">
                <a:latin typeface="Times New Roman"/>
                <a:cs typeface="Times New Roman"/>
              </a:rPr>
              <a:t> </a:t>
            </a:r>
            <a:r>
              <a:rPr sz="2900" b="0" spc="5" dirty="0">
                <a:latin typeface="Times New Roman"/>
                <a:cs typeface="Times New Roman"/>
              </a:rPr>
              <a:t>FUNCTIONS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414985"/>
            <a:ext cx="9831705" cy="549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Exchange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means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transfer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ownership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possession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goods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from one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another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money.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241300" marR="67310" indent="-229235">
              <a:lnSpc>
                <a:spcPct val="8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BUYING: </a:t>
            </a:r>
            <a:r>
              <a:rPr sz="2600" dirty="0">
                <a:latin typeface="Times New Roman"/>
                <a:cs typeface="Times New Roman"/>
              </a:rPr>
              <a:t>it is the </a:t>
            </a:r>
            <a:r>
              <a:rPr sz="2600" spc="-5" dirty="0">
                <a:latin typeface="Times New Roman"/>
                <a:cs typeface="Times New Roman"/>
              </a:rPr>
              <a:t>first </a:t>
            </a:r>
            <a:r>
              <a:rPr sz="2600" dirty="0">
                <a:latin typeface="Times New Roman"/>
                <a:cs typeface="Times New Roman"/>
              </a:rPr>
              <a:t>process of </a:t>
            </a:r>
            <a:r>
              <a:rPr sz="2600" spc="-5" dirty="0">
                <a:latin typeface="Times New Roman"/>
                <a:cs typeface="Times New Roman"/>
              </a:rPr>
              <a:t>marketing process. </a:t>
            </a:r>
            <a:r>
              <a:rPr sz="2600" spc="-10" dirty="0">
                <a:latin typeface="Times New Roman"/>
                <a:cs typeface="Times New Roman"/>
              </a:rPr>
              <a:t>It is </a:t>
            </a:r>
            <a:r>
              <a:rPr sz="2600" dirty="0">
                <a:latin typeface="Times New Roman"/>
                <a:cs typeface="Times New Roman"/>
              </a:rPr>
              <a:t>concerned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with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purchasing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raw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materials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suppliers,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wholesalers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buy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goods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manufacturers,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retailers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buy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goods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wholesalers.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241300" marR="304165" indent="-229235">
              <a:lnSpc>
                <a:spcPct val="80000"/>
              </a:lnSpc>
              <a:buFont typeface="Arial MT"/>
              <a:buChar char="•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ASSEMBLING: </a:t>
            </a:r>
            <a:r>
              <a:rPr sz="2600" dirty="0">
                <a:latin typeface="Times New Roman"/>
                <a:cs typeface="Times New Roman"/>
              </a:rPr>
              <a:t>it is a part of buying process. Creation and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maintenance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goods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purchased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different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sources.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Eg: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computer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parts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assembling.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241300" marR="140970" indent="-229235">
              <a:lnSpc>
                <a:spcPct val="80000"/>
              </a:lnSpc>
              <a:buFont typeface="Arial MT"/>
              <a:buChar char="•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SELLING: </a:t>
            </a:r>
            <a:r>
              <a:rPr sz="2600" dirty="0">
                <a:latin typeface="Times New Roman"/>
                <a:cs typeface="Times New Roman"/>
              </a:rPr>
              <a:t>exchange process </a:t>
            </a:r>
            <a:r>
              <a:rPr sz="2600" spc="-5" dirty="0">
                <a:latin typeface="Times New Roman"/>
                <a:cs typeface="Times New Roman"/>
              </a:rPr>
              <a:t>completes </a:t>
            </a:r>
            <a:r>
              <a:rPr sz="2600" dirty="0">
                <a:latin typeface="Times New Roman"/>
                <a:cs typeface="Times New Roman"/>
              </a:rPr>
              <a:t>with the </a:t>
            </a:r>
            <a:r>
              <a:rPr sz="2600" spc="-5" dirty="0">
                <a:latin typeface="Times New Roman"/>
                <a:cs typeface="Times New Roman"/>
              </a:rPr>
              <a:t>process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selling. </a:t>
            </a:r>
            <a:r>
              <a:rPr sz="2600" spc="-10" dirty="0">
                <a:latin typeface="Times New Roman"/>
                <a:cs typeface="Times New Roman"/>
              </a:rPr>
              <a:t>It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 done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producer,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wholesaler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retailer.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Activity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transferring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ownership and </a:t>
            </a:r>
            <a:r>
              <a:rPr sz="2600" spc="-5" dirty="0">
                <a:latin typeface="Times New Roman"/>
                <a:cs typeface="Times New Roman"/>
              </a:rPr>
              <a:t>possession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5" dirty="0">
                <a:latin typeface="Times New Roman"/>
                <a:cs typeface="Times New Roman"/>
              </a:rPr>
              <a:t>goods </a:t>
            </a:r>
            <a:r>
              <a:rPr sz="2600" dirty="0">
                <a:latin typeface="Times New Roman"/>
                <a:cs typeface="Times New Roman"/>
              </a:rPr>
              <a:t>from </a:t>
            </a:r>
            <a:r>
              <a:rPr sz="2600" spc="-5" dirty="0">
                <a:latin typeface="Times New Roman"/>
                <a:cs typeface="Times New Roman"/>
              </a:rPr>
              <a:t>seller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25" dirty="0">
                <a:latin typeface="Times New Roman"/>
                <a:cs typeface="Times New Roman"/>
              </a:rPr>
              <a:t>buyer. </a:t>
            </a:r>
            <a:r>
              <a:rPr sz="2600" dirty="0">
                <a:latin typeface="Times New Roman"/>
                <a:cs typeface="Times New Roman"/>
              </a:rPr>
              <a:t>It involves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creation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demand,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negotiating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price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transferring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title.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920">
              <a:lnSpc>
                <a:spcPts val="3345"/>
              </a:lnSpc>
              <a:spcBef>
                <a:spcPts val="100"/>
              </a:spcBef>
            </a:pPr>
            <a:r>
              <a:rPr sz="2900" b="0" spc="5" dirty="0">
                <a:latin typeface="Times New Roman"/>
                <a:cs typeface="Times New Roman"/>
              </a:rPr>
              <a:t>FUNCTIONS</a:t>
            </a:r>
            <a:r>
              <a:rPr sz="2900" b="0" spc="-10" dirty="0">
                <a:latin typeface="Times New Roman"/>
                <a:cs typeface="Times New Roman"/>
              </a:rPr>
              <a:t> </a:t>
            </a:r>
            <a:r>
              <a:rPr sz="2900" b="0" dirty="0">
                <a:latin typeface="Times New Roman"/>
                <a:cs typeface="Times New Roman"/>
              </a:rPr>
              <a:t>OF</a:t>
            </a:r>
            <a:r>
              <a:rPr sz="2900" b="0" spc="-10" dirty="0">
                <a:latin typeface="Times New Roman"/>
                <a:cs typeface="Times New Roman"/>
              </a:rPr>
              <a:t> </a:t>
            </a:r>
            <a:r>
              <a:rPr sz="2900" b="0" dirty="0">
                <a:latin typeface="Times New Roman"/>
                <a:cs typeface="Times New Roman"/>
              </a:rPr>
              <a:t>PHYSICAL</a:t>
            </a:r>
            <a:r>
              <a:rPr sz="2900" b="0" spc="-140" dirty="0">
                <a:latin typeface="Times New Roman"/>
                <a:cs typeface="Times New Roman"/>
              </a:rPr>
              <a:t> </a:t>
            </a:r>
            <a:r>
              <a:rPr sz="2900" b="0" spc="-45" dirty="0">
                <a:latin typeface="Times New Roman"/>
                <a:cs typeface="Times New Roman"/>
              </a:rPr>
              <a:t>SUPPLY</a:t>
            </a:r>
            <a:endParaRPr sz="2900">
              <a:latin typeface="Times New Roman"/>
              <a:cs typeface="Times New Roman"/>
            </a:endParaRPr>
          </a:p>
          <a:p>
            <a:pPr marL="756920" marR="5080">
              <a:lnSpc>
                <a:spcPct val="89300"/>
              </a:lnSpc>
              <a:spcBef>
                <a:spcPts val="175"/>
              </a:spcBef>
            </a:pPr>
            <a:r>
              <a:rPr b="0" dirty="0">
                <a:latin typeface="Times New Roman"/>
                <a:cs typeface="Times New Roman"/>
              </a:rPr>
              <a:t>This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function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creates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time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and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place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utility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by providing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goods</a:t>
            </a:r>
            <a:r>
              <a:rPr b="0" dirty="0">
                <a:latin typeface="Times New Roman"/>
                <a:cs typeface="Times New Roman"/>
              </a:rPr>
              <a:t> available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at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right </a:t>
            </a:r>
            <a:r>
              <a:rPr b="0" spc="-58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place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at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right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time</a:t>
            </a:r>
            <a:r>
              <a:rPr sz="2800" b="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2103881"/>
            <a:ext cx="9836785" cy="4801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TRANSPORTATION: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helps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uninterrupted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flow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goods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services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place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origin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consumption.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creates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place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utility.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Modes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transportation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road,</a:t>
            </a:r>
            <a:r>
              <a:rPr sz="2800" spc="-5" dirty="0">
                <a:latin typeface="Times New Roman"/>
                <a:cs typeface="Times New Roman"/>
              </a:rPr>
              <a:t> water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airways.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4300">
              <a:latin typeface="Times New Roman"/>
              <a:cs typeface="Times New Roman"/>
            </a:endParaRPr>
          </a:p>
          <a:p>
            <a:pPr marL="241300" marR="692150" indent="-229235">
              <a:lnSpc>
                <a:spcPct val="9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STORAGE </a:t>
            </a:r>
            <a:r>
              <a:rPr sz="2800" b="1" spc="-5" dirty="0">
                <a:latin typeface="Times New Roman"/>
                <a:cs typeface="Times New Roman"/>
              </a:rPr>
              <a:t>AND </a:t>
            </a:r>
            <a:r>
              <a:rPr sz="2800" b="1" spc="-35" dirty="0">
                <a:latin typeface="Times New Roman"/>
                <a:cs typeface="Times New Roman"/>
              </a:rPr>
              <a:t>WAREHOUSING: </a:t>
            </a:r>
            <a:r>
              <a:rPr sz="2800" dirty="0">
                <a:latin typeface="Times New Roman"/>
                <a:cs typeface="Times New Roman"/>
              </a:rPr>
              <a:t>goods </a:t>
            </a:r>
            <a:r>
              <a:rPr sz="2800" spc="-5" dirty="0">
                <a:latin typeface="Times New Roman"/>
                <a:cs typeface="Times New Roman"/>
              </a:rPr>
              <a:t>are produced 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anticipation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demand.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Storage</a:t>
            </a:r>
            <a:r>
              <a:rPr sz="2800" spc="-10" dirty="0">
                <a:latin typeface="Times New Roman"/>
                <a:cs typeface="Times New Roman"/>
              </a:rPr>
              <a:t> means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holding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preserving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goods </a:t>
            </a:r>
            <a:r>
              <a:rPr sz="2800" spc="-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time </a:t>
            </a:r>
            <a:r>
              <a:rPr sz="2800" spc="-5" dirty="0">
                <a:latin typeface="Times New Roman"/>
                <a:cs typeface="Times New Roman"/>
              </a:rPr>
              <a:t>they are produced till they are needed by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consumers.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function is facilitated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warehouse.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41300" marR="247650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PACKAGING: </a:t>
            </a:r>
            <a:r>
              <a:rPr sz="2800" dirty="0">
                <a:latin typeface="Times New Roman"/>
                <a:cs typeface="Times New Roman"/>
              </a:rPr>
              <a:t>traditionally this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done for protecting the goods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from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damage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under transit.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But </a:t>
            </a:r>
            <a:r>
              <a:rPr sz="2800" dirty="0">
                <a:latin typeface="Times New Roman"/>
                <a:cs typeface="Times New Roman"/>
              </a:rPr>
              <a:t>now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establishing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0"/>
            <a:ext cx="568706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dirty="0">
                <a:latin typeface="Times New Roman"/>
                <a:cs typeface="Times New Roman"/>
              </a:rPr>
              <a:t>S</a:t>
            </a:r>
            <a:r>
              <a:rPr sz="2900" b="0" spc="5" dirty="0">
                <a:latin typeface="Times New Roman"/>
                <a:cs typeface="Times New Roman"/>
              </a:rPr>
              <a:t>T</a:t>
            </a:r>
            <a:r>
              <a:rPr sz="2900" b="0" dirty="0">
                <a:latin typeface="Times New Roman"/>
                <a:cs typeface="Times New Roman"/>
              </a:rPr>
              <a:t>R</a:t>
            </a:r>
            <a:r>
              <a:rPr sz="2900" b="0" spc="-330" dirty="0">
                <a:latin typeface="Times New Roman"/>
                <a:cs typeface="Times New Roman"/>
              </a:rPr>
              <a:t>A</a:t>
            </a:r>
            <a:r>
              <a:rPr sz="2900" b="0" spc="-229" dirty="0">
                <a:latin typeface="Times New Roman"/>
                <a:cs typeface="Times New Roman"/>
              </a:rPr>
              <a:t>T</a:t>
            </a:r>
            <a:r>
              <a:rPr sz="2900" b="0" dirty="0">
                <a:latin typeface="Times New Roman"/>
                <a:cs typeface="Times New Roman"/>
              </a:rPr>
              <a:t>A</a:t>
            </a:r>
            <a:r>
              <a:rPr sz="2900" b="0" spc="-150" dirty="0">
                <a:latin typeface="Times New Roman"/>
                <a:cs typeface="Times New Roman"/>
              </a:rPr>
              <a:t> </a:t>
            </a:r>
            <a:r>
              <a:rPr sz="2900" b="0" dirty="0">
                <a:latin typeface="Times New Roman"/>
                <a:cs typeface="Times New Roman"/>
              </a:rPr>
              <a:t>OR L</a:t>
            </a:r>
            <a:r>
              <a:rPr sz="2900" b="0" spc="-254" dirty="0">
                <a:latin typeface="Times New Roman"/>
                <a:cs typeface="Times New Roman"/>
              </a:rPr>
              <a:t>A</a:t>
            </a:r>
            <a:r>
              <a:rPr sz="2900" b="0" dirty="0">
                <a:latin typeface="Times New Roman"/>
                <a:cs typeface="Times New Roman"/>
              </a:rPr>
              <a:t>YERS</a:t>
            </a:r>
            <a:r>
              <a:rPr sz="2900" b="0" spc="-10" dirty="0">
                <a:latin typeface="Times New Roman"/>
                <a:cs typeface="Times New Roman"/>
              </a:rPr>
              <a:t> </a:t>
            </a:r>
            <a:r>
              <a:rPr sz="2900" b="0" dirty="0">
                <a:latin typeface="Times New Roman"/>
                <a:cs typeface="Times New Roman"/>
              </a:rPr>
              <a:t>OF</a:t>
            </a:r>
            <a:r>
              <a:rPr sz="2900" b="0" spc="10" dirty="0">
                <a:latin typeface="Times New Roman"/>
                <a:cs typeface="Times New Roman"/>
              </a:rPr>
              <a:t> </a:t>
            </a:r>
            <a:r>
              <a:rPr sz="2900" b="0" dirty="0">
                <a:latin typeface="Times New Roman"/>
                <a:cs typeface="Times New Roman"/>
              </a:rPr>
              <a:t>MARKET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8280" y="650748"/>
            <a:ext cx="10273665" cy="6091555"/>
            <a:chOff x="1478280" y="650748"/>
            <a:chExt cx="10273665" cy="6091555"/>
          </a:xfrm>
        </p:grpSpPr>
        <p:sp>
          <p:nvSpPr>
            <p:cNvPr id="4" name="object 4"/>
            <p:cNvSpPr/>
            <p:nvPr/>
          </p:nvSpPr>
          <p:spPr>
            <a:xfrm>
              <a:off x="1484376" y="656844"/>
              <a:ext cx="10261600" cy="6079490"/>
            </a:xfrm>
            <a:custGeom>
              <a:avLst/>
              <a:gdLst/>
              <a:ahLst/>
              <a:cxnLst/>
              <a:rect l="l" t="t" r="r" b="b"/>
              <a:pathLst>
                <a:path w="10261600" h="6079490">
                  <a:moveTo>
                    <a:pt x="10261092" y="0"/>
                  </a:moveTo>
                  <a:lnTo>
                    <a:pt x="0" y="0"/>
                  </a:lnTo>
                  <a:lnTo>
                    <a:pt x="0" y="6079236"/>
                  </a:lnTo>
                  <a:lnTo>
                    <a:pt x="10261092" y="6079236"/>
                  </a:lnTo>
                  <a:lnTo>
                    <a:pt x="1026109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84376" y="656844"/>
              <a:ext cx="10261600" cy="6079490"/>
            </a:xfrm>
            <a:custGeom>
              <a:avLst/>
              <a:gdLst/>
              <a:ahLst/>
              <a:cxnLst/>
              <a:rect l="l" t="t" r="r" b="b"/>
              <a:pathLst>
                <a:path w="10261600" h="6079490">
                  <a:moveTo>
                    <a:pt x="0" y="6079236"/>
                  </a:moveTo>
                  <a:lnTo>
                    <a:pt x="10261092" y="6079236"/>
                  </a:lnTo>
                  <a:lnTo>
                    <a:pt x="10261092" y="0"/>
                  </a:lnTo>
                  <a:lnTo>
                    <a:pt x="0" y="0"/>
                  </a:lnTo>
                  <a:lnTo>
                    <a:pt x="0" y="6079236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52" y="880872"/>
              <a:ext cx="9867900" cy="54162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35252" y="880872"/>
              <a:ext cx="9867900" cy="5416550"/>
            </a:xfrm>
            <a:custGeom>
              <a:avLst/>
              <a:gdLst/>
              <a:ahLst/>
              <a:cxnLst/>
              <a:rect l="l" t="t" r="r" b="b"/>
              <a:pathLst>
                <a:path w="9867900" h="5416550">
                  <a:moveTo>
                    <a:pt x="0" y="2708148"/>
                  </a:moveTo>
                  <a:lnTo>
                    <a:pt x="1492" y="2640869"/>
                  </a:lnTo>
                  <a:lnTo>
                    <a:pt x="5948" y="2573993"/>
                  </a:lnTo>
                  <a:lnTo>
                    <a:pt x="13331" y="2507539"/>
                  </a:lnTo>
                  <a:lnTo>
                    <a:pt x="23608" y="2441527"/>
                  </a:lnTo>
                  <a:lnTo>
                    <a:pt x="36744" y="2375974"/>
                  </a:lnTo>
                  <a:lnTo>
                    <a:pt x="52705" y="2310901"/>
                  </a:lnTo>
                  <a:lnTo>
                    <a:pt x="71455" y="2246326"/>
                  </a:lnTo>
                  <a:lnTo>
                    <a:pt x="92961" y="2182268"/>
                  </a:lnTo>
                  <a:lnTo>
                    <a:pt x="117188" y="2118745"/>
                  </a:lnTo>
                  <a:lnTo>
                    <a:pt x="144100" y="2055778"/>
                  </a:lnTo>
                  <a:lnTo>
                    <a:pt x="173665" y="1993384"/>
                  </a:lnTo>
                  <a:lnTo>
                    <a:pt x="205847" y="1931583"/>
                  </a:lnTo>
                  <a:lnTo>
                    <a:pt x="240611" y="1870394"/>
                  </a:lnTo>
                  <a:lnTo>
                    <a:pt x="277923" y="1809836"/>
                  </a:lnTo>
                  <a:lnTo>
                    <a:pt x="317749" y="1749927"/>
                  </a:lnTo>
                  <a:lnTo>
                    <a:pt x="360054" y="1690687"/>
                  </a:lnTo>
                  <a:lnTo>
                    <a:pt x="404804" y="1632134"/>
                  </a:lnTo>
                  <a:lnTo>
                    <a:pt x="451963" y="1574289"/>
                  </a:lnTo>
                  <a:lnTo>
                    <a:pt x="501498" y="1517168"/>
                  </a:lnTo>
                  <a:lnTo>
                    <a:pt x="527145" y="1488886"/>
                  </a:lnTo>
                  <a:lnTo>
                    <a:pt x="553373" y="1460792"/>
                  </a:lnTo>
                  <a:lnTo>
                    <a:pt x="580178" y="1432889"/>
                  </a:lnTo>
                  <a:lnTo>
                    <a:pt x="607555" y="1405180"/>
                  </a:lnTo>
                  <a:lnTo>
                    <a:pt x="635500" y="1377666"/>
                  </a:lnTo>
                  <a:lnTo>
                    <a:pt x="664008" y="1350350"/>
                  </a:lnTo>
                  <a:lnTo>
                    <a:pt x="693076" y="1323234"/>
                  </a:lnTo>
                  <a:lnTo>
                    <a:pt x="722699" y="1296321"/>
                  </a:lnTo>
                  <a:lnTo>
                    <a:pt x="752872" y="1269613"/>
                  </a:lnTo>
                  <a:lnTo>
                    <a:pt x="783592" y="1243113"/>
                  </a:lnTo>
                  <a:lnTo>
                    <a:pt x="814854" y="1216822"/>
                  </a:lnTo>
                  <a:lnTo>
                    <a:pt x="846654" y="1190744"/>
                  </a:lnTo>
                  <a:lnTo>
                    <a:pt x="878987" y="1164880"/>
                  </a:lnTo>
                  <a:lnTo>
                    <a:pt x="911849" y="1139233"/>
                  </a:lnTo>
                  <a:lnTo>
                    <a:pt x="945235" y="1113805"/>
                  </a:lnTo>
                  <a:lnTo>
                    <a:pt x="979142" y="1088599"/>
                  </a:lnTo>
                  <a:lnTo>
                    <a:pt x="1013566" y="1063617"/>
                  </a:lnTo>
                  <a:lnTo>
                    <a:pt x="1048501" y="1038862"/>
                  </a:lnTo>
                  <a:lnTo>
                    <a:pt x="1083943" y="1014335"/>
                  </a:lnTo>
                  <a:lnTo>
                    <a:pt x="1119889" y="990039"/>
                  </a:lnTo>
                  <a:lnTo>
                    <a:pt x="1156334" y="965977"/>
                  </a:lnTo>
                  <a:lnTo>
                    <a:pt x="1193273" y="942151"/>
                  </a:lnTo>
                  <a:lnTo>
                    <a:pt x="1230702" y="918563"/>
                  </a:lnTo>
                  <a:lnTo>
                    <a:pt x="1268617" y="895216"/>
                  </a:lnTo>
                  <a:lnTo>
                    <a:pt x="1307014" y="872111"/>
                  </a:lnTo>
                  <a:lnTo>
                    <a:pt x="1345888" y="849252"/>
                  </a:lnTo>
                  <a:lnTo>
                    <a:pt x="1385235" y="826641"/>
                  </a:lnTo>
                  <a:lnTo>
                    <a:pt x="1425050" y="804280"/>
                  </a:lnTo>
                  <a:lnTo>
                    <a:pt x="1465330" y="782171"/>
                  </a:lnTo>
                  <a:lnTo>
                    <a:pt x="1506070" y="760317"/>
                  </a:lnTo>
                  <a:lnTo>
                    <a:pt x="1547265" y="738721"/>
                  </a:lnTo>
                  <a:lnTo>
                    <a:pt x="1588912" y="717384"/>
                  </a:lnTo>
                  <a:lnTo>
                    <a:pt x="1631006" y="696309"/>
                  </a:lnTo>
                  <a:lnTo>
                    <a:pt x="1673543" y="675498"/>
                  </a:lnTo>
                  <a:lnTo>
                    <a:pt x="1716518" y="654954"/>
                  </a:lnTo>
                  <a:lnTo>
                    <a:pt x="1759927" y="634679"/>
                  </a:lnTo>
                  <a:lnTo>
                    <a:pt x="1803765" y="614676"/>
                  </a:lnTo>
                  <a:lnTo>
                    <a:pt x="1848029" y="594946"/>
                  </a:lnTo>
                  <a:lnTo>
                    <a:pt x="1892715" y="575492"/>
                  </a:lnTo>
                  <a:lnTo>
                    <a:pt x="1937817" y="556317"/>
                  </a:lnTo>
                  <a:lnTo>
                    <a:pt x="1983331" y="537423"/>
                  </a:lnTo>
                  <a:lnTo>
                    <a:pt x="2029254" y="518813"/>
                  </a:lnTo>
                  <a:lnTo>
                    <a:pt x="2075581" y="500488"/>
                  </a:lnTo>
                  <a:lnTo>
                    <a:pt x="2122307" y="482450"/>
                  </a:lnTo>
                  <a:lnTo>
                    <a:pt x="2169428" y="464704"/>
                  </a:lnTo>
                  <a:lnTo>
                    <a:pt x="2216940" y="447250"/>
                  </a:lnTo>
                  <a:lnTo>
                    <a:pt x="2264839" y="430091"/>
                  </a:lnTo>
                  <a:lnTo>
                    <a:pt x="2313120" y="413230"/>
                  </a:lnTo>
                  <a:lnTo>
                    <a:pt x="2361779" y="396668"/>
                  </a:lnTo>
                  <a:lnTo>
                    <a:pt x="2410811" y="380409"/>
                  </a:lnTo>
                  <a:lnTo>
                    <a:pt x="2460213" y="364455"/>
                  </a:lnTo>
                  <a:lnTo>
                    <a:pt x="2509980" y="348807"/>
                  </a:lnTo>
                  <a:lnTo>
                    <a:pt x="2560108" y="333469"/>
                  </a:lnTo>
                  <a:lnTo>
                    <a:pt x="2610591" y="318442"/>
                  </a:lnTo>
                  <a:lnTo>
                    <a:pt x="2661427" y="303730"/>
                  </a:lnTo>
                  <a:lnTo>
                    <a:pt x="2712611" y="289334"/>
                  </a:lnTo>
                  <a:lnTo>
                    <a:pt x="2764138" y="275257"/>
                  </a:lnTo>
                  <a:lnTo>
                    <a:pt x="2816004" y="261501"/>
                  </a:lnTo>
                  <a:lnTo>
                    <a:pt x="2868205" y="248069"/>
                  </a:lnTo>
                  <a:lnTo>
                    <a:pt x="2920736" y="234962"/>
                  </a:lnTo>
                  <a:lnTo>
                    <a:pt x="2973593" y="222184"/>
                  </a:lnTo>
                  <a:lnTo>
                    <a:pt x="3026772" y="209737"/>
                  </a:lnTo>
                  <a:lnTo>
                    <a:pt x="3080269" y="197623"/>
                  </a:lnTo>
                  <a:lnTo>
                    <a:pt x="3134079" y="185844"/>
                  </a:lnTo>
                  <a:lnTo>
                    <a:pt x="3188197" y="174403"/>
                  </a:lnTo>
                  <a:lnTo>
                    <a:pt x="3242620" y="163302"/>
                  </a:lnTo>
                  <a:lnTo>
                    <a:pt x="3297344" y="152543"/>
                  </a:lnTo>
                  <a:lnTo>
                    <a:pt x="3352363" y="142130"/>
                  </a:lnTo>
                  <a:lnTo>
                    <a:pt x="3407674" y="132064"/>
                  </a:lnTo>
                  <a:lnTo>
                    <a:pt x="3463272" y="122347"/>
                  </a:lnTo>
                  <a:lnTo>
                    <a:pt x="3519153" y="112983"/>
                  </a:lnTo>
                  <a:lnTo>
                    <a:pt x="3575312" y="103973"/>
                  </a:lnTo>
                  <a:lnTo>
                    <a:pt x="3631746" y="95319"/>
                  </a:lnTo>
                  <a:lnTo>
                    <a:pt x="3688450" y="87025"/>
                  </a:lnTo>
                  <a:lnTo>
                    <a:pt x="3745420" y="79092"/>
                  </a:lnTo>
                  <a:lnTo>
                    <a:pt x="3802651" y="71523"/>
                  </a:lnTo>
                  <a:lnTo>
                    <a:pt x="3860138" y="64320"/>
                  </a:lnTo>
                  <a:lnTo>
                    <a:pt x="3917879" y="57486"/>
                  </a:lnTo>
                  <a:lnTo>
                    <a:pt x="3975868" y="51023"/>
                  </a:lnTo>
                  <a:lnTo>
                    <a:pt x="4034101" y="44933"/>
                  </a:lnTo>
                  <a:lnTo>
                    <a:pt x="4092574" y="39219"/>
                  </a:lnTo>
                  <a:lnTo>
                    <a:pt x="4151282" y="33883"/>
                  </a:lnTo>
                  <a:lnTo>
                    <a:pt x="4210222" y="28928"/>
                  </a:lnTo>
                  <a:lnTo>
                    <a:pt x="4269388" y="24355"/>
                  </a:lnTo>
                  <a:lnTo>
                    <a:pt x="4328776" y="20168"/>
                  </a:lnTo>
                  <a:lnTo>
                    <a:pt x="4388383" y="16368"/>
                  </a:lnTo>
                  <a:lnTo>
                    <a:pt x="4448204" y="12958"/>
                  </a:lnTo>
                  <a:lnTo>
                    <a:pt x="4508234" y="9940"/>
                  </a:lnTo>
                  <a:lnTo>
                    <a:pt x="4568470" y="7317"/>
                  </a:lnTo>
                  <a:lnTo>
                    <a:pt x="4628906" y="5091"/>
                  </a:lnTo>
                  <a:lnTo>
                    <a:pt x="4689539" y="3264"/>
                  </a:lnTo>
                  <a:lnTo>
                    <a:pt x="4750364" y="1840"/>
                  </a:lnTo>
                  <a:lnTo>
                    <a:pt x="4811377" y="819"/>
                  </a:lnTo>
                  <a:lnTo>
                    <a:pt x="4872574" y="205"/>
                  </a:lnTo>
                  <a:lnTo>
                    <a:pt x="4933950" y="0"/>
                  </a:lnTo>
                  <a:lnTo>
                    <a:pt x="4995325" y="205"/>
                  </a:lnTo>
                  <a:lnTo>
                    <a:pt x="5056522" y="819"/>
                  </a:lnTo>
                  <a:lnTo>
                    <a:pt x="5117535" y="1840"/>
                  </a:lnTo>
                  <a:lnTo>
                    <a:pt x="5178360" y="3264"/>
                  </a:lnTo>
                  <a:lnTo>
                    <a:pt x="5238993" y="5091"/>
                  </a:lnTo>
                  <a:lnTo>
                    <a:pt x="5299429" y="7317"/>
                  </a:lnTo>
                  <a:lnTo>
                    <a:pt x="5359665" y="9940"/>
                  </a:lnTo>
                  <a:lnTo>
                    <a:pt x="5419695" y="12958"/>
                  </a:lnTo>
                  <a:lnTo>
                    <a:pt x="5479516" y="16368"/>
                  </a:lnTo>
                  <a:lnTo>
                    <a:pt x="5539123" y="20168"/>
                  </a:lnTo>
                  <a:lnTo>
                    <a:pt x="5598511" y="24355"/>
                  </a:lnTo>
                  <a:lnTo>
                    <a:pt x="5657677" y="28928"/>
                  </a:lnTo>
                  <a:lnTo>
                    <a:pt x="5716617" y="33883"/>
                  </a:lnTo>
                  <a:lnTo>
                    <a:pt x="5775325" y="39219"/>
                  </a:lnTo>
                  <a:lnTo>
                    <a:pt x="5833798" y="44933"/>
                  </a:lnTo>
                  <a:lnTo>
                    <a:pt x="5892031" y="51023"/>
                  </a:lnTo>
                  <a:lnTo>
                    <a:pt x="5950020" y="57486"/>
                  </a:lnTo>
                  <a:lnTo>
                    <a:pt x="6007761" y="64320"/>
                  </a:lnTo>
                  <a:lnTo>
                    <a:pt x="6065248" y="71523"/>
                  </a:lnTo>
                  <a:lnTo>
                    <a:pt x="6122479" y="79092"/>
                  </a:lnTo>
                  <a:lnTo>
                    <a:pt x="6179449" y="87025"/>
                  </a:lnTo>
                  <a:lnTo>
                    <a:pt x="6236153" y="95319"/>
                  </a:lnTo>
                  <a:lnTo>
                    <a:pt x="6292587" y="103973"/>
                  </a:lnTo>
                  <a:lnTo>
                    <a:pt x="6348746" y="112983"/>
                  </a:lnTo>
                  <a:lnTo>
                    <a:pt x="6404627" y="122347"/>
                  </a:lnTo>
                  <a:lnTo>
                    <a:pt x="6460225" y="132064"/>
                  </a:lnTo>
                  <a:lnTo>
                    <a:pt x="6515536" y="142130"/>
                  </a:lnTo>
                  <a:lnTo>
                    <a:pt x="6570555" y="152543"/>
                  </a:lnTo>
                  <a:lnTo>
                    <a:pt x="6625279" y="163302"/>
                  </a:lnTo>
                  <a:lnTo>
                    <a:pt x="6679702" y="174403"/>
                  </a:lnTo>
                  <a:lnTo>
                    <a:pt x="6733820" y="185844"/>
                  </a:lnTo>
                  <a:lnTo>
                    <a:pt x="6787630" y="197623"/>
                  </a:lnTo>
                  <a:lnTo>
                    <a:pt x="6841127" y="209737"/>
                  </a:lnTo>
                  <a:lnTo>
                    <a:pt x="6894306" y="222184"/>
                  </a:lnTo>
                  <a:lnTo>
                    <a:pt x="6947163" y="234962"/>
                  </a:lnTo>
                  <a:lnTo>
                    <a:pt x="6999694" y="248069"/>
                  </a:lnTo>
                  <a:lnTo>
                    <a:pt x="7051895" y="261501"/>
                  </a:lnTo>
                  <a:lnTo>
                    <a:pt x="7103761" y="275257"/>
                  </a:lnTo>
                  <a:lnTo>
                    <a:pt x="7155288" y="289334"/>
                  </a:lnTo>
                  <a:lnTo>
                    <a:pt x="7206472" y="303730"/>
                  </a:lnTo>
                  <a:lnTo>
                    <a:pt x="7257308" y="318442"/>
                  </a:lnTo>
                  <a:lnTo>
                    <a:pt x="7307791" y="333469"/>
                  </a:lnTo>
                  <a:lnTo>
                    <a:pt x="7357919" y="348807"/>
                  </a:lnTo>
                  <a:lnTo>
                    <a:pt x="7407686" y="364455"/>
                  </a:lnTo>
                  <a:lnTo>
                    <a:pt x="7457088" y="380409"/>
                  </a:lnTo>
                  <a:lnTo>
                    <a:pt x="7506120" y="396668"/>
                  </a:lnTo>
                  <a:lnTo>
                    <a:pt x="7554779" y="413230"/>
                  </a:lnTo>
                  <a:lnTo>
                    <a:pt x="7603060" y="430091"/>
                  </a:lnTo>
                  <a:lnTo>
                    <a:pt x="7650959" y="447250"/>
                  </a:lnTo>
                  <a:lnTo>
                    <a:pt x="7698471" y="464704"/>
                  </a:lnTo>
                  <a:lnTo>
                    <a:pt x="7745592" y="482450"/>
                  </a:lnTo>
                  <a:lnTo>
                    <a:pt x="7792318" y="500488"/>
                  </a:lnTo>
                  <a:lnTo>
                    <a:pt x="7838645" y="518813"/>
                  </a:lnTo>
                  <a:lnTo>
                    <a:pt x="7884568" y="537423"/>
                  </a:lnTo>
                  <a:lnTo>
                    <a:pt x="7930082" y="556317"/>
                  </a:lnTo>
                  <a:lnTo>
                    <a:pt x="7975184" y="575492"/>
                  </a:lnTo>
                  <a:lnTo>
                    <a:pt x="8019870" y="594946"/>
                  </a:lnTo>
                  <a:lnTo>
                    <a:pt x="8064134" y="614676"/>
                  </a:lnTo>
                  <a:lnTo>
                    <a:pt x="8107972" y="634679"/>
                  </a:lnTo>
                  <a:lnTo>
                    <a:pt x="8151381" y="654954"/>
                  </a:lnTo>
                  <a:lnTo>
                    <a:pt x="8194356" y="675498"/>
                  </a:lnTo>
                  <a:lnTo>
                    <a:pt x="8236893" y="696309"/>
                  </a:lnTo>
                  <a:lnTo>
                    <a:pt x="8278987" y="717384"/>
                  </a:lnTo>
                  <a:lnTo>
                    <a:pt x="8320634" y="738721"/>
                  </a:lnTo>
                  <a:lnTo>
                    <a:pt x="8361829" y="760317"/>
                  </a:lnTo>
                  <a:lnTo>
                    <a:pt x="8402569" y="782171"/>
                  </a:lnTo>
                  <a:lnTo>
                    <a:pt x="8442849" y="804280"/>
                  </a:lnTo>
                  <a:lnTo>
                    <a:pt x="8482664" y="826641"/>
                  </a:lnTo>
                  <a:lnTo>
                    <a:pt x="8522011" y="849252"/>
                  </a:lnTo>
                  <a:lnTo>
                    <a:pt x="8560885" y="872111"/>
                  </a:lnTo>
                  <a:lnTo>
                    <a:pt x="8599282" y="895216"/>
                  </a:lnTo>
                  <a:lnTo>
                    <a:pt x="8637197" y="918563"/>
                  </a:lnTo>
                  <a:lnTo>
                    <a:pt x="8674626" y="942151"/>
                  </a:lnTo>
                  <a:lnTo>
                    <a:pt x="8711565" y="965977"/>
                  </a:lnTo>
                  <a:lnTo>
                    <a:pt x="8748010" y="990039"/>
                  </a:lnTo>
                  <a:lnTo>
                    <a:pt x="8783956" y="1014335"/>
                  </a:lnTo>
                  <a:lnTo>
                    <a:pt x="8819398" y="1038862"/>
                  </a:lnTo>
                  <a:lnTo>
                    <a:pt x="8854333" y="1063617"/>
                  </a:lnTo>
                  <a:lnTo>
                    <a:pt x="8888757" y="1088599"/>
                  </a:lnTo>
                  <a:lnTo>
                    <a:pt x="8922664" y="1113805"/>
                  </a:lnTo>
                  <a:lnTo>
                    <a:pt x="8956050" y="1139233"/>
                  </a:lnTo>
                  <a:lnTo>
                    <a:pt x="8988912" y="1164880"/>
                  </a:lnTo>
                  <a:lnTo>
                    <a:pt x="9021245" y="1190744"/>
                  </a:lnTo>
                  <a:lnTo>
                    <a:pt x="9053045" y="1216822"/>
                  </a:lnTo>
                  <a:lnTo>
                    <a:pt x="9084307" y="1243113"/>
                  </a:lnTo>
                  <a:lnTo>
                    <a:pt x="9115027" y="1269613"/>
                  </a:lnTo>
                  <a:lnTo>
                    <a:pt x="9145200" y="1296321"/>
                  </a:lnTo>
                  <a:lnTo>
                    <a:pt x="9174823" y="1323234"/>
                  </a:lnTo>
                  <a:lnTo>
                    <a:pt x="9203891" y="1350350"/>
                  </a:lnTo>
                  <a:lnTo>
                    <a:pt x="9232399" y="1377666"/>
                  </a:lnTo>
                  <a:lnTo>
                    <a:pt x="9260344" y="1405180"/>
                  </a:lnTo>
                  <a:lnTo>
                    <a:pt x="9287721" y="1432889"/>
                  </a:lnTo>
                  <a:lnTo>
                    <a:pt x="9314526" y="1460792"/>
                  </a:lnTo>
                  <a:lnTo>
                    <a:pt x="9340754" y="1488886"/>
                  </a:lnTo>
                  <a:lnTo>
                    <a:pt x="9366401" y="1517168"/>
                  </a:lnTo>
                  <a:lnTo>
                    <a:pt x="9415936" y="1574289"/>
                  </a:lnTo>
                  <a:lnTo>
                    <a:pt x="9463095" y="1632134"/>
                  </a:lnTo>
                  <a:lnTo>
                    <a:pt x="9507845" y="1690687"/>
                  </a:lnTo>
                  <a:lnTo>
                    <a:pt x="9550150" y="1749927"/>
                  </a:lnTo>
                  <a:lnTo>
                    <a:pt x="9589976" y="1809836"/>
                  </a:lnTo>
                  <a:lnTo>
                    <a:pt x="9627288" y="1870394"/>
                  </a:lnTo>
                  <a:lnTo>
                    <a:pt x="9662052" y="1931583"/>
                  </a:lnTo>
                  <a:lnTo>
                    <a:pt x="9694234" y="1993384"/>
                  </a:lnTo>
                  <a:lnTo>
                    <a:pt x="9723799" y="2055778"/>
                  </a:lnTo>
                  <a:lnTo>
                    <a:pt x="9750711" y="2118745"/>
                  </a:lnTo>
                  <a:lnTo>
                    <a:pt x="9774938" y="2182268"/>
                  </a:lnTo>
                  <a:lnTo>
                    <a:pt x="9796444" y="2246326"/>
                  </a:lnTo>
                  <a:lnTo>
                    <a:pt x="9815194" y="2310901"/>
                  </a:lnTo>
                  <a:lnTo>
                    <a:pt x="9831155" y="2375974"/>
                  </a:lnTo>
                  <a:lnTo>
                    <a:pt x="9844291" y="2441527"/>
                  </a:lnTo>
                  <a:lnTo>
                    <a:pt x="9854568" y="2507539"/>
                  </a:lnTo>
                  <a:lnTo>
                    <a:pt x="9861951" y="2573993"/>
                  </a:lnTo>
                  <a:lnTo>
                    <a:pt x="9866407" y="2640869"/>
                  </a:lnTo>
                  <a:lnTo>
                    <a:pt x="9867900" y="2708148"/>
                  </a:lnTo>
                  <a:lnTo>
                    <a:pt x="9867526" y="2741836"/>
                  </a:lnTo>
                  <a:lnTo>
                    <a:pt x="9864547" y="2808916"/>
                  </a:lnTo>
                  <a:lnTo>
                    <a:pt x="9858623" y="2875583"/>
                  </a:lnTo>
                  <a:lnTo>
                    <a:pt x="9849789" y="2941818"/>
                  </a:lnTo>
                  <a:lnTo>
                    <a:pt x="9838078" y="3007603"/>
                  </a:lnTo>
                  <a:lnTo>
                    <a:pt x="9823525" y="3072918"/>
                  </a:lnTo>
                  <a:lnTo>
                    <a:pt x="9806165" y="3137745"/>
                  </a:lnTo>
                  <a:lnTo>
                    <a:pt x="9786033" y="3202064"/>
                  </a:lnTo>
                  <a:lnTo>
                    <a:pt x="9763163" y="3265857"/>
                  </a:lnTo>
                  <a:lnTo>
                    <a:pt x="9737589" y="3329104"/>
                  </a:lnTo>
                  <a:lnTo>
                    <a:pt x="9709346" y="3391787"/>
                  </a:lnTo>
                  <a:lnTo>
                    <a:pt x="9678468" y="3453887"/>
                  </a:lnTo>
                  <a:lnTo>
                    <a:pt x="9644991" y="3515384"/>
                  </a:lnTo>
                  <a:lnTo>
                    <a:pt x="9608948" y="3576260"/>
                  </a:lnTo>
                  <a:lnTo>
                    <a:pt x="9570375" y="3636496"/>
                  </a:lnTo>
                  <a:lnTo>
                    <a:pt x="9529305" y="3696073"/>
                  </a:lnTo>
                  <a:lnTo>
                    <a:pt x="9485773" y="3754972"/>
                  </a:lnTo>
                  <a:lnTo>
                    <a:pt x="9439815" y="3813173"/>
                  </a:lnTo>
                  <a:lnTo>
                    <a:pt x="9391463" y="3870659"/>
                  </a:lnTo>
                  <a:lnTo>
                    <a:pt x="9340754" y="3927409"/>
                  </a:lnTo>
                  <a:lnTo>
                    <a:pt x="9314526" y="3955503"/>
                  </a:lnTo>
                  <a:lnTo>
                    <a:pt x="9287721" y="3983406"/>
                  </a:lnTo>
                  <a:lnTo>
                    <a:pt x="9260344" y="4011115"/>
                  </a:lnTo>
                  <a:lnTo>
                    <a:pt x="9232399" y="4038629"/>
                  </a:lnTo>
                  <a:lnTo>
                    <a:pt x="9203891" y="4065945"/>
                  </a:lnTo>
                  <a:lnTo>
                    <a:pt x="9174823" y="4093061"/>
                  </a:lnTo>
                  <a:lnTo>
                    <a:pt x="9145200" y="4119974"/>
                  </a:lnTo>
                  <a:lnTo>
                    <a:pt x="9115027" y="4146682"/>
                  </a:lnTo>
                  <a:lnTo>
                    <a:pt x="9084307" y="4173182"/>
                  </a:lnTo>
                  <a:lnTo>
                    <a:pt x="9053045" y="4199473"/>
                  </a:lnTo>
                  <a:lnTo>
                    <a:pt x="9021245" y="4225551"/>
                  </a:lnTo>
                  <a:lnTo>
                    <a:pt x="8988912" y="4251415"/>
                  </a:lnTo>
                  <a:lnTo>
                    <a:pt x="8956050" y="4277062"/>
                  </a:lnTo>
                  <a:lnTo>
                    <a:pt x="8922664" y="4302490"/>
                  </a:lnTo>
                  <a:lnTo>
                    <a:pt x="8888757" y="4327696"/>
                  </a:lnTo>
                  <a:lnTo>
                    <a:pt x="8854333" y="4352678"/>
                  </a:lnTo>
                  <a:lnTo>
                    <a:pt x="8819398" y="4377433"/>
                  </a:lnTo>
                  <a:lnTo>
                    <a:pt x="8783956" y="4401960"/>
                  </a:lnTo>
                  <a:lnTo>
                    <a:pt x="8748010" y="4426256"/>
                  </a:lnTo>
                  <a:lnTo>
                    <a:pt x="8711565" y="4450318"/>
                  </a:lnTo>
                  <a:lnTo>
                    <a:pt x="8674626" y="4474144"/>
                  </a:lnTo>
                  <a:lnTo>
                    <a:pt x="8637197" y="4497732"/>
                  </a:lnTo>
                  <a:lnTo>
                    <a:pt x="8599282" y="4521079"/>
                  </a:lnTo>
                  <a:lnTo>
                    <a:pt x="8560885" y="4544184"/>
                  </a:lnTo>
                  <a:lnTo>
                    <a:pt x="8522011" y="4567043"/>
                  </a:lnTo>
                  <a:lnTo>
                    <a:pt x="8482664" y="4589654"/>
                  </a:lnTo>
                  <a:lnTo>
                    <a:pt x="8442849" y="4612015"/>
                  </a:lnTo>
                  <a:lnTo>
                    <a:pt x="8402569" y="4634124"/>
                  </a:lnTo>
                  <a:lnTo>
                    <a:pt x="8361829" y="4655978"/>
                  </a:lnTo>
                  <a:lnTo>
                    <a:pt x="8320634" y="4677574"/>
                  </a:lnTo>
                  <a:lnTo>
                    <a:pt x="8278987" y="4698911"/>
                  </a:lnTo>
                  <a:lnTo>
                    <a:pt x="8236893" y="4719986"/>
                  </a:lnTo>
                  <a:lnTo>
                    <a:pt x="8194356" y="4740797"/>
                  </a:lnTo>
                  <a:lnTo>
                    <a:pt x="8151381" y="4761341"/>
                  </a:lnTo>
                  <a:lnTo>
                    <a:pt x="8107972" y="4781616"/>
                  </a:lnTo>
                  <a:lnTo>
                    <a:pt x="8064134" y="4801619"/>
                  </a:lnTo>
                  <a:lnTo>
                    <a:pt x="8019870" y="4821349"/>
                  </a:lnTo>
                  <a:lnTo>
                    <a:pt x="7975184" y="4840803"/>
                  </a:lnTo>
                  <a:lnTo>
                    <a:pt x="7930082" y="4859978"/>
                  </a:lnTo>
                  <a:lnTo>
                    <a:pt x="7884568" y="4878872"/>
                  </a:lnTo>
                  <a:lnTo>
                    <a:pt x="7838645" y="4897482"/>
                  </a:lnTo>
                  <a:lnTo>
                    <a:pt x="7792318" y="4915807"/>
                  </a:lnTo>
                  <a:lnTo>
                    <a:pt x="7745592" y="4933845"/>
                  </a:lnTo>
                  <a:lnTo>
                    <a:pt x="7698471" y="4951591"/>
                  </a:lnTo>
                  <a:lnTo>
                    <a:pt x="7650959" y="4969045"/>
                  </a:lnTo>
                  <a:lnTo>
                    <a:pt x="7603060" y="4986204"/>
                  </a:lnTo>
                  <a:lnTo>
                    <a:pt x="7554779" y="5003065"/>
                  </a:lnTo>
                  <a:lnTo>
                    <a:pt x="7506120" y="5019627"/>
                  </a:lnTo>
                  <a:lnTo>
                    <a:pt x="7457088" y="5035886"/>
                  </a:lnTo>
                  <a:lnTo>
                    <a:pt x="7407686" y="5051840"/>
                  </a:lnTo>
                  <a:lnTo>
                    <a:pt x="7357919" y="5067488"/>
                  </a:lnTo>
                  <a:lnTo>
                    <a:pt x="7307791" y="5082826"/>
                  </a:lnTo>
                  <a:lnTo>
                    <a:pt x="7257308" y="5097853"/>
                  </a:lnTo>
                  <a:lnTo>
                    <a:pt x="7206472" y="5112565"/>
                  </a:lnTo>
                  <a:lnTo>
                    <a:pt x="7155288" y="5126961"/>
                  </a:lnTo>
                  <a:lnTo>
                    <a:pt x="7103761" y="5141038"/>
                  </a:lnTo>
                  <a:lnTo>
                    <a:pt x="7051895" y="5154794"/>
                  </a:lnTo>
                  <a:lnTo>
                    <a:pt x="6999694" y="5168226"/>
                  </a:lnTo>
                  <a:lnTo>
                    <a:pt x="6947163" y="5181333"/>
                  </a:lnTo>
                  <a:lnTo>
                    <a:pt x="6894306" y="5194111"/>
                  </a:lnTo>
                  <a:lnTo>
                    <a:pt x="6841127" y="5206558"/>
                  </a:lnTo>
                  <a:lnTo>
                    <a:pt x="6787630" y="5218672"/>
                  </a:lnTo>
                  <a:lnTo>
                    <a:pt x="6733820" y="5230451"/>
                  </a:lnTo>
                  <a:lnTo>
                    <a:pt x="6679702" y="5241892"/>
                  </a:lnTo>
                  <a:lnTo>
                    <a:pt x="6625279" y="5252993"/>
                  </a:lnTo>
                  <a:lnTo>
                    <a:pt x="6570555" y="5263752"/>
                  </a:lnTo>
                  <a:lnTo>
                    <a:pt x="6515536" y="5274165"/>
                  </a:lnTo>
                  <a:lnTo>
                    <a:pt x="6460225" y="5284231"/>
                  </a:lnTo>
                  <a:lnTo>
                    <a:pt x="6404627" y="5293948"/>
                  </a:lnTo>
                  <a:lnTo>
                    <a:pt x="6348746" y="5303312"/>
                  </a:lnTo>
                  <a:lnTo>
                    <a:pt x="6292587" y="5312322"/>
                  </a:lnTo>
                  <a:lnTo>
                    <a:pt x="6236153" y="5320976"/>
                  </a:lnTo>
                  <a:lnTo>
                    <a:pt x="6179449" y="5329270"/>
                  </a:lnTo>
                  <a:lnTo>
                    <a:pt x="6122479" y="5337203"/>
                  </a:lnTo>
                  <a:lnTo>
                    <a:pt x="6065248" y="5344772"/>
                  </a:lnTo>
                  <a:lnTo>
                    <a:pt x="6007761" y="5351975"/>
                  </a:lnTo>
                  <a:lnTo>
                    <a:pt x="5950020" y="5358809"/>
                  </a:lnTo>
                  <a:lnTo>
                    <a:pt x="5892031" y="5365272"/>
                  </a:lnTo>
                  <a:lnTo>
                    <a:pt x="5833798" y="5371362"/>
                  </a:lnTo>
                  <a:lnTo>
                    <a:pt x="5775325" y="5377076"/>
                  </a:lnTo>
                  <a:lnTo>
                    <a:pt x="5716617" y="5382412"/>
                  </a:lnTo>
                  <a:lnTo>
                    <a:pt x="5657677" y="5387367"/>
                  </a:lnTo>
                  <a:lnTo>
                    <a:pt x="5598511" y="5391940"/>
                  </a:lnTo>
                  <a:lnTo>
                    <a:pt x="5539123" y="5396127"/>
                  </a:lnTo>
                  <a:lnTo>
                    <a:pt x="5479516" y="5399927"/>
                  </a:lnTo>
                  <a:lnTo>
                    <a:pt x="5419695" y="5403337"/>
                  </a:lnTo>
                  <a:lnTo>
                    <a:pt x="5359665" y="5406355"/>
                  </a:lnTo>
                  <a:lnTo>
                    <a:pt x="5299429" y="5408978"/>
                  </a:lnTo>
                  <a:lnTo>
                    <a:pt x="5238993" y="5411204"/>
                  </a:lnTo>
                  <a:lnTo>
                    <a:pt x="5178360" y="5413031"/>
                  </a:lnTo>
                  <a:lnTo>
                    <a:pt x="5117535" y="5414455"/>
                  </a:lnTo>
                  <a:lnTo>
                    <a:pt x="5056522" y="5415476"/>
                  </a:lnTo>
                  <a:lnTo>
                    <a:pt x="4995325" y="5416090"/>
                  </a:lnTo>
                  <a:lnTo>
                    <a:pt x="4933950" y="5416296"/>
                  </a:lnTo>
                  <a:lnTo>
                    <a:pt x="4872574" y="5416090"/>
                  </a:lnTo>
                  <a:lnTo>
                    <a:pt x="4811377" y="5415476"/>
                  </a:lnTo>
                  <a:lnTo>
                    <a:pt x="4750364" y="5414455"/>
                  </a:lnTo>
                  <a:lnTo>
                    <a:pt x="4689539" y="5413031"/>
                  </a:lnTo>
                  <a:lnTo>
                    <a:pt x="4628906" y="5411204"/>
                  </a:lnTo>
                  <a:lnTo>
                    <a:pt x="4568470" y="5408978"/>
                  </a:lnTo>
                  <a:lnTo>
                    <a:pt x="4508234" y="5406355"/>
                  </a:lnTo>
                  <a:lnTo>
                    <a:pt x="4448204" y="5403337"/>
                  </a:lnTo>
                  <a:lnTo>
                    <a:pt x="4388383" y="5399927"/>
                  </a:lnTo>
                  <a:lnTo>
                    <a:pt x="4328776" y="5396127"/>
                  </a:lnTo>
                  <a:lnTo>
                    <a:pt x="4269388" y="5391940"/>
                  </a:lnTo>
                  <a:lnTo>
                    <a:pt x="4210222" y="5387367"/>
                  </a:lnTo>
                  <a:lnTo>
                    <a:pt x="4151282" y="5382412"/>
                  </a:lnTo>
                  <a:lnTo>
                    <a:pt x="4092574" y="5377076"/>
                  </a:lnTo>
                  <a:lnTo>
                    <a:pt x="4034101" y="5371362"/>
                  </a:lnTo>
                  <a:lnTo>
                    <a:pt x="3975868" y="5365272"/>
                  </a:lnTo>
                  <a:lnTo>
                    <a:pt x="3917879" y="5358809"/>
                  </a:lnTo>
                  <a:lnTo>
                    <a:pt x="3860138" y="5351975"/>
                  </a:lnTo>
                  <a:lnTo>
                    <a:pt x="3802651" y="5344772"/>
                  </a:lnTo>
                  <a:lnTo>
                    <a:pt x="3745420" y="5337203"/>
                  </a:lnTo>
                  <a:lnTo>
                    <a:pt x="3688450" y="5329270"/>
                  </a:lnTo>
                  <a:lnTo>
                    <a:pt x="3631746" y="5320976"/>
                  </a:lnTo>
                  <a:lnTo>
                    <a:pt x="3575312" y="5312322"/>
                  </a:lnTo>
                  <a:lnTo>
                    <a:pt x="3519153" y="5303312"/>
                  </a:lnTo>
                  <a:lnTo>
                    <a:pt x="3463272" y="5293948"/>
                  </a:lnTo>
                  <a:lnTo>
                    <a:pt x="3407674" y="5284231"/>
                  </a:lnTo>
                  <a:lnTo>
                    <a:pt x="3352363" y="5274165"/>
                  </a:lnTo>
                  <a:lnTo>
                    <a:pt x="3297344" y="5263752"/>
                  </a:lnTo>
                  <a:lnTo>
                    <a:pt x="3242620" y="5252993"/>
                  </a:lnTo>
                  <a:lnTo>
                    <a:pt x="3188197" y="5241892"/>
                  </a:lnTo>
                  <a:lnTo>
                    <a:pt x="3134079" y="5230451"/>
                  </a:lnTo>
                  <a:lnTo>
                    <a:pt x="3080269" y="5218672"/>
                  </a:lnTo>
                  <a:lnTo>
                    <a:pt x="3026772" y="5206558"/>
                  </a:lnTo>
                  <a:lnTo>
                    <a:pt x="2973593" y="5194111"/>
                  </a:lnTo>
                  <a:lnTo>
                    <a:pt x="2920736" y="5181333"/>
                  </a:lnTo>
                  <a:lnTo>
                    <a:pt x="2868205" y="5168226"/>
                  </a:lnTo>
                  <a:lnTo>
                    <a:pt x="2816004" y="5154794"/>
                  </a:lnTo>
                  <a:lnTo>
                    <a:pt x="2764138" y="5141038"/>
                  </a:lnTo>
                  <a:lnTo>
                    <a:pt x="2712611" y="5126961"/>
                  </a:lnTo>
                  <a:lnTo>
                    <a:pt x="2661427" y="5112565"/>
                  </a:lnTo>
                  <a:lnTo>
                    <a:pt x="2610591" y="5097853"/>
                  </a:lnTo>
                  <a:lnTo>
                    <a:pt x="2560108" y="5082826"/>
                  </a:lnTo>
                  <a:lnTo>
                    <a:pt x="2509980" y="5067488"/>
                  </a:lnTo>
                  <a:lnTo>
                    <a:pt x="2460213" y="5051840"/>
                  </a:lnTo>
                  <a:lnTo>
                    <a:pt x="2410811" y="5035886"/>
                  </a:lnTo>
                  <a:lnTo>
                    <a:pt x="2361779" y="5019627"/>
                  </a:lnTo>
                  <a:lnTo>
                    <a:pt x="2313120" y="5003065"/>
                  </a:lnTo>
                  <a:lnTo>
                    <a:pt x="2264839" y="4986204"/>
                  </a:lnTo>
                  <a:lnTo>
                    <a:pt x="2216940" y="4969045"/>
                  </a:lnTo>
                  <a:lnTo>
                    <a:pt x="2169428" y="4951591"/>
                  </a:lnTo>
                  <a:lnTo>
                    <a:pt x="2122307" y="4933845"/>
                  </a:lnTo>
                  <a:lnTo>
                    <a:pt x="2075581" y="4915807"/>
                  </a:lnTo>
                  <a:lnTo>
                    <a:pt x="2029254" y="4897482"/>
                  </a:lnTo>
                  <a:lnTo>
                    <a:pt x="1983331" y="4878872"/>
                  </a:lnTo>
                  <a:lnTo>
                    <a:pt x="1937817" y="4859978"/>
                  </a:lnTo>
                  <a:lnTo>
                    <a:pt x="1892715" y="4840803"/>
                  </a:lnTo>
                  <a:lnTo>
                    <a:pt x="1848029" y="4821349"/>
                  </a:lnTo>
                  <a:lnTo>
                    <a:pt x="1803765" y="4801619"/>
                  </a:lnTo>
                  <a:lnTo>
                    <a:pt x="1759927" y="4781616"/>
                  </a:lnTo>
                  <a:lnTo>
                    <a:pt x="1716518" y="4761341"/>
                  </a:lnTo>
                  <a:lnTo>
                    <a:pt x="1673543" y="4740797"/>
                  </a:lnTo>
                  <a:lnTo>
                    <a:pt x="1631006" y="4719986"/>
                  </a:lnTo>
                  <a:lnTo>
                    <a:pt x="1588912" y="4698911"/>
                  </a:lnTo>
                  <a:lnTo>
                    <a:pt x="1547265" y="4677574"/>
                  </a:lnTo>
                  <a:lnTo>
                    <a:pt x="1506070" y="4655978"/>
                  </a:lnTo>
                  <a:lnTo>
                    <a:pt x="1465330" y="4634124"/>
                  </a:lnTo>
                  <a:lnTo>
                    <a:pt x="1425050" y="4612015"/>
                  </a:lnTo>
                  <a:lnTo>
                    <a:pt x="1385235" y="4589654"/>
                  </a:lnTo>
                  <a:lnTo>
                    <a:pt x="1345888" y="4567043"/>
                  </a:lnTo>
                  <a:lnTo>
                    <a:pt x="1307014" y="4544184"/>
                  </a:lnTo>
                  <a:lnTo>
                    <a:pt x="1268617" y="4521079"/>
                  </a:lnTo>
                  <a:lnTo>
                    <a:pt x="1230702" y="4497732"/>
                  </a:lnTo>
                  <a:lnTo>
                    <a:pt x="1193273" y="4474144"/>
                  </a:lnTo>
                  <a:lnTo>
                    <a:pt x="1156334" y="4450318"/>
                  </a:lnTo>
                  <a:lnTo>
                    <a:pt x="1119889" y="4426256"/>
                  </a:lnTo>
                  <a:lnTo>
                    <a:pt x="1083943" y="4401960"/>
                  </a:lnTo>
                  <a:lnTo>
                    <a:pt x="1048501" y="4377433"/>
                  </a:lnTo>
                  <a:lnTo>
                    <a:pt x="1013566" y="4352678"/>
                  </a:lnTo>
                  <a:lnTo>
                    <a:pt x="979142" y="4327696"/>
                  </a:lnTo>
                  <a:lnTo>
                    <a:pt x="945235" y="4302490"/>
                  </a:lnTo>
                  <a:lnTo>
                    <a:pt x="911849" y="4277062"/>
                  </a:lnTo>
                  <a:lnTo>
                    <a:pt x="878987" y="4251415"/>
                  </a:lnTo>
                  <a:lnTo>
                    <a:pt x="846654" y="4225551"/>
                  </a:lnTo>
                  <a:lnTo>
                    <a:pt x="814854" y="4199473"/>
                  </a:lnTo>
                  <a:lnTo>
                    <a:pt x="783592" y="4173182"/>
                  </a:lnTo>
                  <a:lnTo>
                    <a:pt x="752872" y="4146682"/>
                  </a:lnTo>
                  <a:lnTo>
                    <a:pt x="722699" y="4119974"/>
                  </a:lnTo>
                  <a:lnTo>
                    <a:pt x="693076" y="4093061"/>
                  </a:lnTo>
                  <a:lnTo>
                    <a:pt x="664008" y="4065945"/>
                  </a:lnTo>
                  <a:lnTo>
                    <a:pt x="635500" y="4038629"/>
                  </a:lnTo>
                  <a:lnTo>
                    <a:pt x="607555" y="4011115"/>
                  </a:lnTo>
                  <a:lnTo>
                    <a:pt x="580178" y="3983406"/>
                  </a:lnTo>
                  <a:lnTo>
                    <a:pt x="553373" y="3955503"/>
                  </a:lnTo>
                  <a:lnTo>
                    <a:pt x="527145" y="3927409"/>
                  </a:lnTo>
                  <a:lnTo>
                    <a:pt x="501498" y="3899127"/>
                  </a:lnTo>
                  <a:lnTo>
                    <a:pt x="451963" y="3842006"/>
                  </a:lnTo>
                  <a:lnTo>
                    <a:pt x="404804" y="3784161"/>
                  </a:lnTo>
                  <a:lnTo>
                    <a:pt x="360054" y="3725608"/>
                  </a:lnTo>
                  <a:lnTo>
                    <a:pt x="317749" y="3666368"/>
                  </a:lnTo>
                  <a:lnTo>
                    <a:pt x="277923" y="3606459"/>
                  </a:lnTo>
                  <a:lnTo>
                    <a:pt x="240611" y="3545901"/>
                  </a:lnTo>
                  <a:lnTo>
                    <a:pt x="205847" y="3484712"/>
                  </a:lnTo>
                  <a:lnTo>
                    <a:pt x="173665" y="3422911"/>
                  </a:lnTo>
                  <a:lnTo>
                    <a:pt x="144100" y="3360517"/>
                  </a:lnTo>
                  <a:lnTo>
                    <a:pt x="117188" y="3297550"/>
                  </a:lnTo>
                  <a:lnTo>
                    <a:pt x="92961" y="3234027"/>
                  </a:lnTo>
                  <a:lnTo>
                    <a:pt x="71455" y="3169969"/>
                  </a:lnTo>
                  <a:lnTo>
                    <a:pt x="52705" y="3105394"/>
                  </a:lnTo>
                  <a:lnTo>
                    <a:pt x="36744" y="3040321"/>
                  </a:lnTo>
                  <a:lnTo>
                    <a:pt x="23608" y="2974768"/>
                  </a:lnTo>
                  <a:lnTo>
                    <a:pt x="13331" y="2908756"/>
                  </a:lnTo>
                  <a:lnTo>
                    <a:pt x="5948" y="2842302"/>
                  </a:lnTo>
                  <a:lnTo>
                    <a:pt x="1492" y="2775426"/>
                  </a:lnTo>
                  <a:lnTo>
                    <a:pt x="0" y="2708148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0948" y="1199388"/>
              <a:ext cx="8718804" cy="46497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50948" y="1199388"/>
              <a:ext cx="8719185" cy="4650105"/>
            </a:xfrm>
            <a:custGeom>
              <a:avLst/>
              <a:gdLst/>
              <a:ahLst/>
              <a:cxnLst/>
              <a:rect l="l" t="t" r="r" b="b"/>
              <a:pathLst>
                <a:path w="8719185" h="4650105">
                  <a:moveTo>
                    <a:pt x="0" y="2324862"/>
                  </a:moveTo>
                  <a:lnTo>
                    <a:pt x="1732" y="2258670"/>
                  </a:lnTo>
                  <a:lnTo>
                    <a:pt x="6900" y="2192937"/>
                  </a:lnTo>
                  <a:lnTo>
                    <a:pt x="15457" y="2127686"/>
                  </a:lnTo>
                  <a:lnTo>
                    <a:pt x="27358" y="2062943"/>
                  </a:lnTo>
                  <a:lnTo>
                    <a:pt x="42555" y="1998731"/>
                  </a:lnTo>
                  <a:lnTo>
                    <a:pt x="61003" y="1935075"/>
                  </a:lnTo>
                  <a:lnTo>
                    <a:pt x="82657" y="1872000"/>
                  </a:lnTo>
                  <a:lnTo>
                    <a:pt x="107469" y="1809531"/>
                  </a:lnTo>
                  <a:lnTo>
                    <a:pt x="135395" y="1747691"/>
                  </a:lnTo>
                  <a:lnTo>
                    <a:pt x="166388" y="1686506"/>
                  </a:lnTo>
                  <a:lnTo>
                    <a:pt x="200402" y="1625999"/>
                  </a:lnTo>
                  <a:lnTo>
                    <a:pt x="237391" y="1566196"/>
                  </a:lnTo>
                  <a:lnTo>
                    <a:pt x="277309" y="1507121"/>
                  </a:lnTo>
                  <a:lnTo>
                    <a:pt x="320111" y="1448798"/>
                  </a:lnTo>
                  <a:lnTo>
                    <a:pt x="365749" y="1391253"/>
                  </a:lnTo>
                  <a:lnTo>
                    <a:pt x="414179" y="1334509"/>
                  </a:lnTo>
                  <a:lnTo>
                    <a:pt x="465353" y="1278591"/>
                  </a:lnTo>
                  <a:lnTo>
                    <a:pt x="491956" y="1250949"/>
                  </a:lnTo>
                  <a:lnTo>
                    <a:pt x="519227" y="1223524"/>
                  </a:lnTo>
                  <a:lnTo>
                    <a:pt x="547162" y="1196317"/>
                  </a:lnTo>
                  <a:lnTo>
                    <a:pt x="575754" y="1169331"/>
                  </a:lnTo>
                  <a:lnTo>
                    <a:pt x="604998" y="1142571"/>
                  </a:lnTo>
                  <a:lnTo>
                    <a:pt x="634888" y="1116039"/>
                  </a:lnTo>
                  <a:lnTo>
                    <a:pt x="665418" y="1089738"/>
                  </a:lnTo>
                  <a:lnTo>
                    <a:pt x="696583" y="1063671"/>
                  </a:lnTo>
                  <a:lnTo>
                    <a:pt x="728377" y="1037841"/>
                  </a:lnTo>
                  <a:lnTo>
                    <a:pt x="760794" y="1012251"/>
                  </a:lnTo>
                  <a:lnTo>
                    <a:pt x="793828" y="986905"/>
                  </a:lnTo>
                  <a:lnTo>
                    <a:pt x="827473" y="961805"/>
                  </a:lnTo>
                  <a:lnTo>
                    <a:pt x="861724" y="936955"/>
                  </a:lnTo>
                  <a:lnTo>
                    <a:pt x="896576" y="912357"/>
                  </a:lnTo>
                  <a:lnTo>
                    <a:pt x="932021" y="888015"/>
                  </a:lnTo>
                  <a:lnTo>
                    <a:pt x="968055" y="863931"/>
                  </a:lnTo>
                  <a:lnTo>
                    <a:pt x="1004672" y="840109"/>
                  </a:lnTo>
                  <a:lnTo>
                    <a:pt x="1041866" y="816552"/>
                  </a:lnTo>
                  <a:lnTo>
                    <a:pt x="1079632" y="793263"/>
                  </a:lnTo>
                  <a:lnTo>
                    <a:pt x="1117962" y="770244"/>
                  </a:lnTo>
                  <a:lnTo>
                    <a:pt x="1156853" y="747500"/>
                  </a:lnTo>
                  <a:lnTo>
                    <a:pt x="1196297" y="725033"/>
                  </a:lnTo>
                  <a:lnTo>
                    <a:pt x="1236290" y="702846"/>
                  </a:lnTo>
                  <a:lnTo>
                    <a:pt x="1276826" y="680942"/>
                  </a:lnTo>
                  <a:lnTo>
                    <a:pt x="1317898" y="659324"/>
                  </a:lnTo>
                  <a:lnTo>
                    <a:pt x="1359501" y="637996"/>
                  </a:lnTo>
                  <a:lnTo>
                    <a:pt x="1401630" y="616960"/>
                  </a:lnTo>
                  <a:lnTo>
                    <a:pt x="1444278" y="596219"/>
                  </a:lnTo>
                  <a:lnTo>
                    <a:pt x="1487440" y="575777"/>
                  </a:lnTo>
                  <a:lnTo>
                    <a:pt x="1531110" y="555637"/>
                  </a:lnTo>
                  <a:lnTo>
                    <a:pt x="1575282" y="535801"/>
                  </a:lnTo>
                  <a:lnTo>
                    <a:pt x="1619950" y="516273"/>
                  </a:lnTo>
                  <a:lnTo>
                    <a:pt x="1665110" y="497056"/>
                  </a:lnTo>
                  <a:lnTo>
                    <a:pt x="1710754" y="478152"/>
                  </a:lnTo>
                  <a:lnTo>
                    <a:pt x="1756878" y="459566"/>
                  </a:lnTo>
                  <a:lnTo>
                    <a:pt x="1803476" y="441300"/>
                  </a:lnTo>
                  <a:lnTo>
                    <a:pt x="1850541" y="423356"/>
                  </a:lnTo>
                  <a:lnTo>
                    <a:pt x="1898068" y="405739"/>
                  </a:lnTo>
                  <a:lnTo>
                    <a:pt x="1946052" y="388451"/>
                  </a:lnTo>
                  <a:lnTo>
                    <a:pt x="1994486" y="371495"/>
                  </a:lnTo>
                  <a:lnTo>
                    <a:pt x="2043364" y="354875"/>
                  </a:lnTo>
                  <a:lnTo>
                    <a:pt x="2092682" y="338593"/>
                  </a:lnTo>
                  <a:lnTo>
                    <a:pt x="2142433" y="322652"/>
                  </a:lnTo>
                  <a:lnTo>
                    <a:pt x="2192612" y="307056"/>
                  </a:lnTo>
                  <a:lnTo>
                    <a:pt x="2243213" y="291807"/>
                  </a:lnTo>
                  <a:lnTo>
                    <a:pt x="2294229" y="276910"/>
                  </a:lnTo>
                  <a:lnTo>
                    <a:pt x="2345656" y="262365"/>
                  </a:lnTo>
                  <a:lnTo>
                    <a:pt x="2397487" y="248178"/>
                  </a:lnTo>
                  <a:lnTo>
                    <a:pt x="2449717" y="234351"/>
                  </a:lnTo>
                  <a:lnTo>
                    <a:pt x="2502341" y="220886"/>
                  </a:lnTo>
                  <a:lnTo>
                    <a:pt x="2555351" y="207788"/>
                  </a:lnTo>
                  <a:lnTo>
                    <a:pt x="2608743" y="195058"/>
                  </a:lnTo>
                  <a:lnTo>
                    <a:pt x="2662511" y="182701"/>
                  </a:lnTo>
                  <a:lnTo>
                    <a:pt x="2716649" y="170719"/>
                  </a:lnTo>
                  <a:lnTo>
                    <a:pt x="2771151" y="159115"/>
                  </a:lnTo>
                  <a:lnTo>
                    <a:pt x="2826012" y="147892"/>
                  </a:lnTo>
                  <a:lnTo>
                    <a:pt x="2881225" y="137054"/>
                  </a:lnTo>
                  <a:lnTo>
                    <a:pt x="2936786" y="126604"/>
                  </a:lnTo>
                  <a:lnTo>
                    <a:pt x="2992687" y="116543"/>
                  </a:lnTo>
                  <a:lnTo>
                    <a:pt x="3048925" y="106877"/>
                  </a:lnTo>
                  <a:lnTo>
                    <a:pt x="3105492" y="97607"/>
                  </a:lnTo>
                  <a:lnTo>
                    <a:pt x="3162383" y="88737"/>
                  </a:lnTo>
                  <a:lnTo>
                    <a:pt x="3219593" y="80269"/>
                  </a:lnTo>
                  <a:lnTo>
                    <a:pt x="3277115" y="72208"/>
                  </a:lnTo>
                  <a:lnTo>
                    <a:pt x="3334943" y="64555"/>
                  </a:lnTo>
                  <a:lnTo>
                    <a:pt x="3393073" y="57315"/>
                  </a:lnTo>
                  <a:lnTo>
                    <a:pt x="3451498" y="50489"/>
                  </a:lnTo>
                  <a:lnTo>
                    <a:pt x="3510213" y="44082"/>
                  </a:lnTo>
                  <a:lnTo>
                    <a:pt x="3569212" y="38096"/>
                  </a:lnTo>
                  <a:lnTo>
                    <a:pt x="3628488" y="32534"/>
                  </a:lnTo>
                  <a:lnTo>
                    <a:pt x="3688037" y="27399"/>
                  </a:lnTo>
                  <a:lnTo>
                    <a:pt x="3747852" y="22695"/>
                  </a:lnTo>
                  <a:lnTo>
                    <a:pt x="3807929" y="18424"/>
                  </a:lnTo>
                  <a:lnTo>
                    <a:pt x="3868260" y="14590"/>
                  </a:lnTo>
                  <a:lnTo>
                    <a:pt x="3928840" y="11195"/>
                  </a:lnTo>
                  <a:lnTo>
                    <a:pt x="3989665" y="8243"/>
                  </a:lnTo>
                  <a:lnTo>
                    <a:pt x="4050726" y="5737"/>
                  </a:lnTo>
                  <a:lnTo>
                    <a:pt x="4112020" y="3680"/>
                  </a:lnTo>
                  <a:lnTo>
                    <a:pt x="4173541" y="2074"/>
                  </a:lnTo>
                  <a:lnTo>
                    <a:pt x="4235281" y="924"/>
                  </a:lnTo>
                  <a:lnTo>
                    <a:pt x="4297237" y="231"/>
                  </a:lnTo>
                  <a:lnTo>
                    <a:pt x="4359402" y="0"/>
                  </a:lnTo>
                  <a:lnTo>
                    <a:pt x="4421566" y="231"/>
                  </a:lnTo>
                  <a:lnTo>
                    <a:pt x="4483522" y="924"/>
                  </a:lnTo>
                  <a:lnTo>
                    <a:pt x="4545262" y="2074"/>
                  </a:lnTo>
                  <a:lnTo>
                    <a:pt x="4606783" y="3680"/>
                  </a:lnTo>
                  <a:lnTo>
                    <a:pt x="4668077" y="5737"/>
                  </a:lnTo>
                  <a:lnTo>
                    <a:pt x="4729138" y="8243"/>
                  </a:lnTo>
                  <a:lnTo>
                    <a:pt x="4789963" y="11195"/>
                  </a:lnTo>
                  <a:lnTo>
                    <a:pt x="4850543" y="14590"/>
                  </a:lnTo>
                  <a:lnTo>
                    <a:pt x="4910874" y="18424"/>
                  </a:lnTo>
                  <a:lnTo>
                    <a:pt x="4970951" y="22695"/>
                  </a:lnTo>
                  <a:lnTo>
                    <a:pt x="5030766" y="27399"/>
                  </a:lnTo>
                  <a:lnTo>
                    <a:pt x="5090315" y="32534"/>
                  </a:lnTo>
                  <a:lnTo>
                    <a:pt x="5149591" y="38096"/>
                  </a:lnTo>
                  <a:lnTo>
                    <a:pt x="5208590" y="44082"/>
                  </a:lnTo>
                  <a:lnTo>
                    <a:pt x="5267305" y="50489"/>
                  </a:lnTo>
                  <a:lnTo>
                    <a:pt x="5325730" y="57315"/>
                  </a:lnTo>
                  <a:lnTo>
                    <a:pt x="5383860" y="64555"/>
                  </a:lnTo>
                  <a:lnTo>
                    <a:pt x="5441688" y="72208"/>
                  </a:lnTo>
                  <a:lnTo>
                    <a:pt x="5499210" y="80269"/>
                  </a:lnTo>
                  <a:lnTo>
                    <a:pt x="5556420" y="88737"/>
                  </a:lnTo>
                  <a:lnTo>
                    <a:pt x="5613311" y="97607"/>
                  </a:lnTo>
                  <a:lnTo>
                    <a:pt x="5669878" y="106877"/>
                  </a:lnTo>
                  <a:lnTo>
                    <a:pt x="5726116" y="116543"/>
                  </a:lnTo>
                  <a:lnTo>
                    <a:pt x="5782017" y="126604"/>
                  </a:lnTo>
                  <a:lnTo>
                    <a:pt x="5837578" y="137054"/>
                  </a:lnTo>
                  <a:lnTo>
                    <a:pt x="5892791" y="147892"/>
                  </a:lnTo>
                  <a:lnTo>
                    <a:pt x="5947652" y="159115"/>
                  </a:lnTo>
                  <a:lnTo>
                    <a:pt x="6002154" y="170719"/>
                  </a:lnTo>
                  <a:lnTo>
                    <a:pt x="6056292" y="182701"/>
                  </a:lnTo>
                  <a:lnTo>
                    <a:pt x="6110060" y="195058"/>
                  </a:lnTo>
                  <a:lnTo>
                    <a:pt x="6163452" y="207788"/>
                  </a:lnTo>
                  <a:lnTo>
                    <a:pt x="6216462" y="220886"/>
                  </a:lnTo>
                  <a:lnTo>
                    <a:pt x="6269086" y="234351"/>
                  </a:lnTo>
                  <a:lnTo>
                    <a:pt x="6321316" y="248178"/>
                  </a:lnTo>
                  <a:lnTo>
                    <a:pt x="6373147" y="262365"/>
                  </a:lnTo>
                  <a:lnTo>
                    <a:pt x="6424574" y="276910"/>
                  </a:lnTo>
                  <a:lnTo>
                    <a:pt x="6475590" y="291807"/>
                  </a:lnTo>
                  <a:lnTo>
                    <a:pt x="6526191" y="307056"/>
                  </a:lnTo>
                  <a:lnTo>
                    <a:pt x="6576370" y="322652"/>
                  </a:lnTo>
                  <a:lnTo>
                    <a:pt x="6626121" y="338593"/>
                  </a:lnTo>
                  <a:lnTo>
                    <a:pt x="6675439" y="354875"/>
                  </a:lnTo>
                  <a:lnTo>
                    <a:pt x="6724317" y="371495"/>
                  </a:lnTo>
                  <a:lnTo>
                    <a:pt x="6772751" y="388451"/>
                  </a:lnTo>
                  <a:lnTo>
                    <a:pt x="6820735" y="405739"/>
                  </a:lnTo>
                  <a:lnTo>
                    <a:pt x="6868262" y="423356"/>
                  </a:lnTo>
                  <a:lnTo>
                    <a:pt x="6915327" y="441300"/>
                  </a:lnTo>
                  <a:lnTo>
                    <a:pt x="6961925" y="459566"/>
                  </a:lnTo>
                  <a:lnTo>
                    <a:pt x="7008049" y="478152"/>
                  </a:lnTo>
                  <a:lnTo>
                    <a:pt x="7053693" y="497056"/>
                  </a:lnTo>
                  <a:lnTo>
                    <a:pt x="7098853" y="516273"/>
                  </a:lnTo>
                  <a:lnTo>
                    <a:pt x="7143521" y="535801"/>
                  </a:lnTo>
                  <a:lnTo>
                    <a:pt x="7187693" y="555637"/>
                  </a:lnTo>
                  <a:lnTo>
                    <a:pt x="7231363" y="575777"/>
                  </a:lnTo>
                  <a:lnTo>
                    <a:pt x="7274525" y="596219"/>
                  </a:lnTo>
                  <a:lnTo>
                    <a:pt x="7317173" y="616960"/>
                  </a:lnTo>
                  <a:lnTo>
                    <a:pt x="7359302" y="637996"/>
                  </a:lnTo>
                  <a:lnTo>
                    <a:pt x="7400905" y="659324"/>
                  </a:lnTo>
                  <a:lnTo>
                    <a:pt x="7441977" y="680942"/>
                  </a:lnTo>
                  <a:lnTo>
                    <a:pt x="7482513" y="702846"/>
                  </a:lnTo>
                  <a:lnTo>
                    <a:pt x="7522506" y="725033"/>
                  </a:lnTo>
                  <a:lnTo>
                    <a:pt x="7561950" y="747500"/>
                  </a:lnTo>
                  <a:lnTo>
                    <a:pt x="7600841" y="770244"/>
                  </a:lnTo>
                  <a:lnTo>
                    <a:pt x="7639171" y="793263"/>
                  </a:lnTo>
                  <a:lnTo>
                    <a:pt x="7676937" y="816552"/>
                  </a:lnTo>
                  <a:lnTo>
                    <a:pt x="7714131" y="840109"/>
                  </a:lnTo>
                  <a:lnTo>
                    <a:pt x="7750748" y="863931"/>
                  </a:lnTo>
                  <a:lnTo>
                    <a:pt x="7786782" y="888015"/>
                  </a:lnTo>
                  <a:lnTo>
                    <a:pt x="7822227" y="912357"/>
                  </a:lnTo>
                  <a:lnTo>
                    <a:pt x="7857079" y="936955"/>
                  </a:lnTo>
                  <a:lnTo>
                    <a:pt x="7891330" y="961805"/>
                  </a:lnTo>
                  <a:lnTo>
                    <a:pt x="7924975" y="986905"/>
                  </a:lnTo>
                  <a:lnTo>
                    <a:pt x="7958009" y="1012251"/>
                  </a:lnTo>
                  <a:lnTo>
                    <a:pt x="7990426" y="1037841"/>
                  </a:lnTo>
                  <a:lnTo>
                    <a:pt x="8022220" y="1063671"/>
                  </a:lnTo>
                  <a:lnTo>
                    <a:pt x="8053385" y="1089738"/>
                  </a:lnTo>
                  <a:lnTo>
                    <a:pt x="8083915" y="1116039"/>
                  </a:lnTo>
                  <a:lnTo>
                    <a:pt x="8113805" y="1142571"/>
                  </a:lnTo>
                  <a:lnTo>
                    <a:pt x="8143049" y="1169331"/>
                  </a:lnTo>
                  <a:lnTo>
                    <a:pt x="8171641" y="1196317"/>
                  </a:lnTo>
                  <a:lnTo>
                    <a:pt x="8199576" y="1223524"/>
                  </a:lnTo>
                  <a:lnTo>
                    <a:pt x="8226847" y="1250949"/>
                  </a:lnTo>
                  <a:lnTo>
                    <a:pt x="8253450" y="1278591"/>
                  </a:lnTo>
                  <a:lnTo>
                    <a:pt x="8304624" y="1334509"/>
                  </a:lnTo>
                  <a:lnTo>
                    <a:pt x="8353054" y="1391253"/>
                  </a:lnTo>
                  <a:lnTo>
                    <a:pt x="8398692" y="1448798"/>
                  </a:lnTo>
                  <a:lnTo>
                    <a:pt x="8441494" y="1507121"/>
                  </a:lnTo>
                  <a:lnTo>
                    <a:pt x="8481412" y="1566196"/>
                  </a:lnTo>
                  <a:lnTo>
                    <a:pt x="8518401" y="1625999"/>
                  </a:lnTo>
                  <a:lnTo>
                    <a:pt x="8552415" y="1686506"/>
                  </a:lnTo>
                  <a:lnTo>
                    <a:pt x="8583408" y="1747691"/>
                  </a:lnTo>
                  <a:lnTo>
                    <a:pt x="8611334" y="1809531"/>
                  </a:lnTo>
                  <a:lnTo>
                    <a:pt x="8636146" y="1872000"/>
                  </a:lnTo>
                  <a:lnTo>
                    <a:pt x="8657800" y="1935075"/>
                  </a:lnTo>
                  <a:lnTo>
                    <a:pt x="8676248" y="1998731"/>
                  </a:lnTo>
                  <a:lnTo>
                    <a:pt x="8691445" y="2062943"/>
                  </a:lnTo>
                  <a:lnTo>
                    <a:pt x="8703346" y="2127686"/>
                  </a:lnTo>
                  <a:lnTo>
                    <a:pt x="8711903" y="2192937"/>
                  </a:lnTo>
                  <a:lnTo>
                    <a:pt x="8717071" y="2258670"/>
                  </a:lnTo>
                  <a:lnTo>
                    <a:pt x="8718804" y="2324862"/>
                  </a:lnTo>
                  <a:lnTo>
                    <a:pt x="8718369" y="2358013"/>
                  </a:lnTo>
                  <a:lnTo>
                    <a:pt x="8714913" y="2423978"/>
                  </a:lnTo>
                  <a:lnTo>
                    <a:pt x="8708045" y="2489473"/>
                  </a:lnTo>
                  <a:lnTo>
                    <a:pt x="8697810" y="2554474"/>
                  </a:lnTo>
                  <a:lnTo>
                    <a:pt x="8684256" y="2618954"/>
                  </a:lnTo>
                  <a:lnTo>
                    <a:pt x="8667427" y="2682891"/>
                  </a:lnTo>
                  <a:lnTo>
                    <a:pt x="8647371" y="2746259"/>
                  </a:lnTo>
                  <a:lnTo>
                    <a:pt x="8624132" y="2809035"/>
                  </a:lnTo>
                  <a:lnTo>
                    <a:pt x="8597757" y="2871192"/>
                  </a:lnTo>
                  <a:lnTo>
                    <a:pt x="8568292" y="2932708"/>
                  </a:lnTo>
                  <a:lnTo>
                    <a:pt x="8535783" y="2993557"/>
                  </a:lnTo>
                  <a:lnTo>
                    <a:pt x="8500275" y="3053715"/>
                  </a:lnTo>
                  <a:lnTo>
                    <a:pt x="8461816" y="3113157"/>
                  </a:lnTo>
                  <a:lnTo>
                    <a:pt x="8420451" y="3171859"/>
                  </a:lnTo>
                  <a:lnTo>
                    <a:pt x="8376225" y="3229796"/>
                  </a:lnTo>
                  <a:lnTo>
                    <a:pt x="8329185" y="3286944"/>
                  </a:lnTo>
                  <a:lnTo>
                    <a:pt x="8279377" y="3343278"/>
                  </a:lnTo>
                  <a:lnTo>
                    <a:pt x="8226847" y="3398774"/>
                  </a:lnTo>
                  <a:lnTo>
                    <a:pt x="8199576" y="3426199"/>
                  </a:lnTo>
                  <a:lnTo>
                    <a:pt x="8171641" y="3453406"/>
                  </a:lnTo>
                  <a:lnTo>
                    <a:pt x="8143049" y="3480392"/>
                  </a:lnTo>
                  <a:lnTo>
                    <a:pt x="8113805" y="3507152"/>
                  </a:lnTo>
                  <a:lnTo>
                    <a:pt x="8083915" y="3533684"/>
                  </a:lnTo>
                  <a:lnTo>
                    <a:pt x="8053385" y="3559985"/>
                  </a:lnTo>
                  <a:lnTo>
                    <a:pt x="8022220" y="3586052"/>
                  </a:lnTo>
                  <a:lnTo>
                    <a:pt x="7990426" y="3611882"/>
                  </a:lnTo>
                  <a:lnTo>
                    <a:pt x="7958009" y="3637472"/>
                  </a:lnTo>
                  <a:lnTo>
                    <a:pt x="7924975" y="3662818"/>
                  </a:lnTo>
                  <a:lnTo>
                    <a:pt x="7891330" y="3687918"/>
                  </a:lnTo>
                  <a:lnTo>
                    <a:pt x="7857079" y="3712768"/>
                  </a:lnTo>
                  <a:lnTo>
                    <a:pt x="7822227" y="3737366"/>
                  </a:lnTo>
                  <a:lnTo>
                    <a:pt x="7786782" y="3761708"/>
                  </a:lnTo>
                  <a:lnTo>
                    <a:pt x="7750748" y="3785792"/>
                  </a:lnTo>
                  <a:lnTo>
                    <a:pt x="7714131" y="3809614"/>
                  </a:lnTo>
                  <a:lnTo>
                    <a:pt x="7676937" y="3833171"/>
                  </a:lnTo>
                  <a:lnTo>
                    <a:pt x="7639171" y="3856460"/>
                  </a:lnTo>
                  <a:lnTo>
                    <a:pt x="7600841" y="3879479"/>
                  </a:lnTo>
                  <a:lnTo>
                    <a:pt x="7561950" y="3902223"/>
                  </a:lnTo>
                  <a:lnTo>
                    <a:pt x="7522506" y="3924690"/>
                  </a:lnTo>
                  <a:lnTo>
                    <a:pt x="7482513" y="3946877"/>
                  </a:lnTo>
                  <a:lnTo>
                    <a:pt x="7441977" y="3968781"/>
                  </a:lnTo>
                  <a:lnTo>
                    <a:pt x="7400905" y="3990399"/>
                  </a:lnTo>
                  <a:lnTo>
                    <a:pt x="7359302" y="4011727"/>
                  </a:lnTo>
                  <a:lnTo>
                    <a:pt x="7317173" y="4032763"/>
                  </a:lnTo>
                  <a:lnTo>
                    <a:pt x="7274525" y="4053504"/>
                  </a:lnTo>
                  <a:lnTo>
                    <a:pt x="7231363" y="4073946"/>
                  </a:lnTo>
                  <a:lnTo>
                    <a:pt x="7187693" y="4094086"/>
                  </a:lnTo>
                  <a:lnTo>
                    <a:pt x="7143521" y="4113922"/>
                  </a:lnTo>
                  <a:lnTo>
                    <a:pt x="7098853" y="4133450"/>
                  </a:lnTo>
                  <a:lnTo>
                    <a:pt x="7053693" y="4152667"/>
                  </a:lnTo>
                  <a:lnTo>
                    <a:pt x="7008049" y="4171571"/>
                  </a:lnTo>
                  <a:lnTo>
                    <a:pt x="6961925" y="4190157"/>
                  </a:lnTo>
                  <a:lnTo>
                    <a:pt x="6915327" y="4208423"/>
                  </a:lnTo>
                  <a:lnTo>
                    <a:pt x="6868262" y="4226367"/>
                  </a:lnTo>
                  <a:lnTo>
                    <a:pt x="6820735" y="4243984"/>
                  </a:lnTo>
                  <a:lnTo>
                    <a:pt x="6772751" y="4261272"/>
                  </a:lnTo>
                  <a:lnTo>
                    <a:pt x="6724317" y="4278228"/>
                  </a:lnTo>
                  <a:lnTo>
                    <a:pt x="6675439" y="4294848"/>
                  </a:lnTo>
                  <a:lnTo>
                    <a:pt x="6626121" y="4311130"/>
                  </a:lnTo>
                  <a:lnTo>
                    <a:pt x="6576370" y="4327071"/>
                  </a:lnTo>
                  <a:lnTo>
                    <a:pt x="6526191" y="4342667"/>
                  </a:lnTo>
                  <a:lnTo>
                    <a:pt x="6475590" y="4357916"/>
                  </a:lnTo>
                  <a:lnTo>
                    <a:pt x="6424574" y="4372813"/>
                  </a:lnTo>
                  <a:lnTo>
                    <a:pt x="6373147" y="4387358"/>
                  </a:lnTo>
                  <a:lnTo>
                    <a:pt x="6321316" y="4401545"/>
                  </a:lnTo>
                  <a:lnTo>
                    <a:pt x="6269086" y="4415372"/>
                  </a:lnTo>
                  <a:lnTo>
                    <a:pt x="6216462" y="4428837"/>
                  </a:lnTo>
                  <a:lnTo>
                    <a:pt x="6163452" y="4441935"/>
                  </a:lnTo>
                  <a:lnTo>
                    <a:pt x="6110060" y="4454665"/>
                  </a:lnTo>
                  <a:lnTo>
                    <a:pt x="6056292" y="4467022"/>
                  </a:lnTo>
                  <a:lnTo>
                    <a:pt x="6002154" y="4479004"/>
                  </a:lnTo>
                  <a:lnTo>
                    <a:pt x="5947652" y="4490608"/>
                  </a:lnTo>
                  <a:lnTo>
                    <a:pt x="5892791" y="4501831"/>
                  </a:lnTo>
                  <a:lnTo>
                    <a:pt x="5837578" y="4512669"/>
                  </a:lnTo>
                  <a:lnTo>
                    <a:pt x="5782017" y="4523119"/>
                  </a:lnTo>
                  <a:lnTo>
                    <a:pt x="5726116" y="4533180"/>
                  </a:lnTo>
                  <a:lnTo>
                    <a:pt x="5669878" y="4542846"/>
                  </a:lnTo>
                  <a:lnTo>
                    <a:pt x="5613311" y="4552116"/>
                  </a:lnTo>
                  <a:lnTo>
                    <a:pt x="5556420" y="4560986"/>
                  </a:lnTo>
                  <a:lnTo>
                    <a:pt x="5499210" y="4569454"/>
                  </a:lnTo>
                  <a:lnTo>
                    <a:pt x="5441688" y="4577515"/>
                  </a:lnTo>
                  <a:lnTo>
                    <a:pt x="5383860" y="4585168"/>
                  </a:lnTo>
                  <a:lnTo>
                    <a:pt x="5325730" y="4592408"/>
                  </a:lnTo>
                  <a:lnTo>
                    <a:pt x="5267305" y="4599234"/>
                  </a:lnTo>
                  <a:lnTo>
                    <a:pt x="5208590" y="4605641"/>
                  </a:lnTo>
                  <a:lnTo>
                    <a:pt x="5149591" y="4611627"/>
                  </a:lnTo>
                  <a:lnTo>
                    <a:pt x="5090315" y="4617189"/>
                  </a:lnTo>
                  <a:lnTo>
                    <a:pt x="5030766" y="4622324"/>
                  </a:lnTo>
                  <a:lnTo>
                    <a:pt x="4970951" y="4627028"/>
                  </a:lnTo>
                  <a:lnTo>
                    <a:pt x="4910874" y="4631299"/>
                  </a:lnTo>
                  <a:lnTo>
                    <a:pt x="4850543" y="4635133"/>
                  </a:lnTo>
                  <a:lnTo>
                    <a:pt x="4789963" y="4638528"/>
                  </a:lnTo>
                  <a:lnTo>
                    <a:pt x="4729138" y="4641480"/>
                  </a:lnTo>
                  <a:lnTo>
                    <a:pt x="4668077" y="4643986"/>
                  </a:lnTo>
                  <a:lnTo>
                    <a:pt x="4606783" y="4646043"/>
                  </a:lnTo>
                  <a:lnTo>
                    <a:pt x="4545262" y="4647649"/>
                  </a:lnTo>
                  <a:lnTo>
                    <a:pt x="4483522" y="4648799"/>
                  </a:lnTo>
                  <a:lnTo>
                    <a:pt x="4421566" y="4649492"/>
                  </a:lnTo>
                  <a:lnTo>
                    <a:pt x="4359402" y="4649724"/>
                  </a:lnTo>
                  <a:lnTo>
                    <a:pt x="4297237" y="4649492"/>
                  </a:lnTo>
                  <a:lnTo>
                    <a:pt x="4235281" y="4648799"/>
                  </a:lnTo>
                  <a:lnTo>
                    <a:pt x="4173541" y="4647649"/>
                  </a:lnTo>
                  <a:lnTo>
                    <a:pt x="4112020" y="4646043"/>
                  </a:lnTo>
                  <a:lnTo>
                    <a:pt x="4050726" y="4643986"/>
                  </a:lnTo>
                  <a:lnTo>
                    <a:pt x="3989665" y="4641480"/>
                  </a:lnTo>
                  <a:lnTo>
                    <a:pt x="3928840" y="4638528"/>
                  </a:lnTo>
                  <a:lnTo>
                    <a:pt x="3868260" y="4635133"/>
                  </a:lnTo>
                  <a:lnTo>
                    <a:pt x="3807929" y="4631299"/>
                  </a:lnTo>
                  <a:lnTo>
                    <a:pt x="3747852" y="4627028"/>
                  </a:lnTo>
                  <a:lnTo>
                    <a:pt x="3688037" y="4622324"/>
                  </a:lnTo>
                  <a:lnTo>
                    <a:pt x="3628488" y="4617189"/>
                  </a:lnTo>
                  <a:lnTo>
                    <a:pt x="3569212" y="4611627"/>
                  </a:lnTo>
                  <a:lnTo>
                    <a:pt x="3510213" y="4605641"/>
                  </a:lnTo>
                  <a:lnTo>
                    <a:pt x="3451498" y="4599234"/>
                  </a:lnTo>
                  <a:lnTo>
                    <a:pt x="3393073" y="4592408"/>
                  </a:lnTo>
                  <a:lnTo>
                    <a:pt x="3334943" y="4585168"/>
                  </a:lnTo>
                  <a:lnTo>
                    <a:pt x="3277115" y="4577515"/>
                  </a:lnTo>
                  <a:lnTo>
                    <a:pt x="3219593" y="4569454"/>
                  </a:lnTo>
                  <a:lnTo>
                    <a:pt x="3162383" y="4560986"/>
                  </a:lnTo>
                  <a:lnTo>
                    <a:pt x="3105492" y="4552116"/>
                  </a:lnTo>
                  <a:lnTo>
                    <a:pt x="3048925" y="4542846"/>
                  </a:lnTo>
                  <a:lnTo>
                    <a:pt x="2992687" y="4533180"/>
                  </a:lnTo>
                  <a:lnTo>
                    <a:pt x="2936786" y="4523119"/>
                  </a:lnTo>
                  <a:lnTo>
                    <a:pt x="2881225" y="4512669"/>
                  </a:lnTo>
                  <a:lnTo>
                    <a:pt x="2826012" y="4501831"/>
                  </a:lnTo>
                  <a:lnTo>
                    <a:pt x="2771151" y="4490608"/>
                  </a:lnTo>
                  <a:lnTo>
                    <a:pt x="2716649" y="4479004"/>
                  </a:lnTo>
                  <a:lnTo>
                    <a:pt x="2662511" y="4467022"/>
                  </a:lnTo>
                  <a:lnTo>
                    <a:pt x="2608743" y="4454665"/>
                  </a:lnTo>
                  <a:lnTo>
                    <a:pt x="2555351" y="4441935"/>
                  </a:lnTo>
                  <a:lnTo>
                    <a:pt x="2502341" y="4428837"/>
                  </a:lnTo>
                  <a:lnTo>
                    <a:pt x="2449717" y="4415372"/>
                  </a:lnTo>
                  <a:lnTo>
                    <a:pt x="2397487" y="4401545"/>
                  </a:lnTo>
                  <a:lnTo>
                    <a:pt x="2345656" y="4387358"/>
                  </a:lnTo>
                  <a:lnTo>
                    <a:pt x="2294229" y="4372813"/>
                  </a:lnTo>
                  <a:lnTo>
                    <a:pt x="2243213" y="4357916"/>
                  </a:lnTo>
                  <a:lnTo>
                    <a:pt x="2192612" y="4342667"/>
                  </a:lnTo>
                  <a:lnTo>
                    <a:pt x="2142433" y="4327071"/>
                  </a:lnTo>
                  <a:lnTo>
                    <a:pt x="2092682" y="4311130"/>
                  </a:lnTo>
                  <a:lnTo>
                    <a:pt x="2043364" y="4294848"/>
                  </a:lnTo>
                  <a:lnTo>
                    <a:pt x="1994486" y="4278228"/>
                  </a:lnTo>
                  <a:lnTo>
                    <a:pt x="1946052" y="4261272"/>
                  </a:lnTo>
                  <a:lnTo>
                    <a:pt x="1898068" y="4243984"/>
                  </a:lnTo>
                  <a:lnTo>
                    <a:pt x="1850541" y="4226367"/>
                  </a:lnTo>
                  <a:lnTo>
                    <a:pt x="1803476" y="4208423"/>
                  </a:lnTo>
                  <a:lnTo>
                    <a:pt x="1756878" y="4190157"/>
                  </a:lnTo>
                  <a:lnTo>
                    <a:pt x="1710754" y="4171571"/>
                  </a:lnTo>
                  <a:lnTo>
                    <a:pt x="1665110" y="4152667"/>
                  </a:lnTo>
                  <a:lnTo>
                    <a:pt x="1619950" y="4133450"/>
                  </a:lnTo>
                  <a:lnTo>
                    <a:pt x="1575282" y="4113922"/>
                  </a:lnTo>
                  <a:lnTo>
                    <a:pt x="1531110" y="4094086"/>
                  </a:lnTo>
                  <a:lnTo>
                    <a:pt x="1487440" y="4073946"/>
                  </a:lnTo>
                  <a:lnTo>
                    <a:pt x="1444278" y="4053504"/>
                  </a:lnTo>
                  <a:lnTo>
                    <a:pt x="1401630" y="4032763"/>
                  </a:lnTo>
                  <a:lnTo>
                    <a:pt x="1359501" y="4011727"/>
                  </a:lnTo>
                  <a:lnTo>
                    <a:pt x="1317898" y="3990399"/>
                  </a:lnTo>
                  <a:lnTo>
                    <a:pt x="1276826" y="3968781"/>
                  </a:lnTo>
                  <a:lnTo>
                    <a:pt x="1236290" y="3946877"/>
                  </a:lnTo>
                  <a:lnTo>
                    <a:pt x="1196297" y="3924690"/>
                  </a:lnTo>
                  <a:lnTo>
                    <a:pt x="1156853" y="3902223"/>
                  </a:lnTo>
                  <a:lnTo>
                    <a:pt x="1117962" y="3879479"/>
                  </a:lnTo>
                  <a:lnTo>
                    <a:pt x="1079632" y="3856460"/>
                  </a:lnTo>
                  <a:lnTo>
                    <a:pt x="1041866" y="3833171"/>
                  </a:lnTo>
                  <a:lnTo>
                    <a:pt x="1004672" y="3809614"/>
                  </a:lnTo>
                  <a:lnTo>
                    <a:pt x="968055" y="3785792"/>
                  </a:lnTo>
                  <a:lnTo>
                    <a:pt x="932021" y="3761708"/>
                  </a:lnTo>
                  <a:lnTo>
                    <a:pt x="896576" y="3737366"/>
                  </a:lnTo>
                  <a:lnTo>
                    <a:pt x="861724" y="3712768"/>
                  </a:lnTo>
                  <a:lnTo>
                    <a:pt x="827473" y="3687918"/>
                  </a:lnTo>
                  <a:lnTo>
                    <a:pt x="793828" y="3662818"/>
                  </a:lnTo>
                  <a:lnTo>
                    <a:pt x="760794" y="3637472"/>
                  </a:lnTo>
                  <a:lnTo>
                    <a:pt x="728377" y="3611882"/>
                  </a:lnTo>
                  <a:lnTo>
                    <a:pt x="696583" y="3586052"/>
                  </a:lnTo>
                  <a:lnTo>
                    <a:pt x="665418" y="3559985"/>
                  </a:lnTo>
                  <a:lnTo>
                    <a:pt x="634888" y="3533684"/>
                  </a:lnTo>
                  <a:lnTo>
                    <a:pt x="604998" y="3507152"/>
                  </a:lnTo>
                  <a:lnTo>
                    <a:pt x="575754" y="3480392"/>
                  </a:lnTo>
                  <a:lnTo>
                    <a:pt x="547162" y="3453406"/>
                  </a:lnTo>
                  <a:lnTo>
                    <a:pt x="519227" y="3426199"/>
                  </a:lnTo>
                  <a:lnTo>
                    <a:pt x="491956" y="3398774"/>
                  </a:lnTo>
                  <a:lnTo>
                    <a:pt x="465353" y="3371132"/>
                  </a:lnTo>
                  <a:lnTo>
                    <a:pt x="414179" y="3315214"/>
                  </a:lnTo>
                  <a:lnTo>
                    <a:pt x="365749" y="3258470"/>
                  </a:lnTo>
                  <a:lnTo>
                    <a:pt x="320111" y="3200925"/>
                  </a:lnTo>
                  <a:lnTo>
                    <a:pt x="277309" y="3142602"/>
                  </a:lnTo>
                  <a:lnTo>
                    <a:pt x="237391" y="3083527"/>
                  </a:lnTo>
                  <a:lnTo>
                    <a:pt x="200402" y="3023724"/>
                  </a:lnTo>
                  <a:lnTo>
                    <a:pt x="166388" y="2963217"/>
                  </a:lnTo>
                  <a:lnTo>
                    <a:pt x="135395" y="2902032"/>
                  </a:lnTo>
                  <a:lnTo>
                    <a:pt x="107469" y="2840192"/>
                  </a:lnTo>
                  <a:lnTo>
                    <a:pt x="82657" y="2777723"/>
                  </a:lnTo>
                  <a:lnTo>
                    <a:pt x="61003" y="2714648"/>
                  </a:lnTo>
                  <a:lnTo>
                    <a:pt x="42555" y="2650992"/>
                  </a:lnTo>
                  <a:lnTo>
                    <a:pt x="27358" y="2586780"/>
                  </a:lnTo>
                  <a:lnTo>
                    <a:pt x="15457" y="2522037"/>
                  </a:lnTo>
                  <a:lnTo>
                    <a:pt x="6900" y="2456786"/>
                  </a:lnTo>
                  <a:lnTo>
                    <a:pt x="1732" y="2391053"/>
                  </a:lnTo>
                  <a:lnTo>
                    <a:pt x="0" y="2324862"/>
                  </a:lnTo>
                  <a:close/>
                </a:path>
              </a:pathLst>
            </a:custGeom>
            <a:ln w="609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6496" y="1616964"/>
              <a:ext cx="6903720" cy="3657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06496" y="1616964"/>
              <a:ext cx="6903720" cy="3657600"/>
            </a:xfrm>
            <a:custGeom>
              <a:avLst/>
              <a:gdLst/>
              <a:ahLst/>
              <a:cxnLst/>
              <a:rect l="l" t="t" r="r" b="b"/>
              <a:pathLst>
                <a:path w="6903720" h="3657600">
                  <a:moveTo>
                    <a:pt x="0" y="1828800"/>
                  </a:moveTo>
                  <a:lnTo>
                    <a:pt x="2178" y="1763206"/>
                  </a:lnTo>
                  <a:lnTo>
                    <a:pt x="8667" y="1698193"/>
                  </a:lnTo>
                  <a:lnTo>
                    <a:pt x="19391" y="1633799"/>
                  </a:lnTo>
                  <a:lnTo>
                    <a:pt x="34278" y="1570064"/>
                  </a:lnTo>
                  <a:lnTo>
                    <a:pt x="53256" y="1507027"/>
                  </a:lnTo>
                  <a:lnTo>
                    <a:pt x="76251" y="1444724"/>
                  </a:lnTo>
                  <a:lnTo>
                    <a:pt x="103190" y="1383197"/>
                  </a:lnTo>
                  <a:lnTo>
                    <a:pt x="134000" y="1322482"/>
                  </a:lnTo>
                  <a:lnTo>
                    <a:pt x="168608" y="1262619"/>
                  </a:lnTo>
                  <a:lnTo>
                    <a:pt x="206941" y="1203647"/>
                  </a:lnTo>
                  <a:lnTo>
                    <a:pt x="248926" y="1145604"/>
                  </a:lnTo>
                  <a:lnTo>
                    <a:pt x="294490" y="1088528"/>
                  </a:lnTo>
                  <a:lnTo>
                    <a:pt x="343561" y="1032459"/>
                  </a:lnTo>
                  <a:lnTo>
                    <a:pt x="396064" y="977436"/>
                  </a:lnTo>
                  <a:lnTo>
                    <a:pt x="423580" y="950328"/>
                  </a:lnTo>
                  <a:lnTo>
                    <a:pt x="451927" y="923496"/>
                  </a:lnTo>
                  <a:lnTo>
                    <a:pt x="481096" y="896945"/>
                  </a:lnTo>
                  <a:lnTo>
                    <a:pt x="511077" y="870679"/>
                  </a:lnTo>
                  <a:lnTo>
                    <a:pt x="541862" y="844703"/>
                  </a:lnTo>
                  <a:lnTo>
                    <a:pt x="573442" y="819023"/>
                  </a:lnTo>
                  <a:lnTo>
                    <a:pt x="605806" y="793642"/>
                  </a:lnTo>
                  <a:lnTo>
                    <a:pt x="638947" y="768566"/>
                  </a:lnTo>
                  <a:lnTo>
                    <a:pt x="672854" y="743800"/>
                  </a:lnTo>
                  <a:lnTo>
                    <a:pt x="707520" y="719349"/>
                  </a:lnTo>
                  <a:lnTo>
                    <a:pt x="742934" y="695217"/>
                  </a:lnTo>
                  <a:lnTo>
                    <a:pt x="779088" y="671408"/>
                  </a:lnTo>
                  <a:lnTo>
                    <a:pt x="815972" y="647929"/>
                  </a:lnTo>
                  <a:lnTo>
                    <a:pt x="853577" y="624784"/>
                  </a:lnTo>
                  <a:lnTo>
                    <a:pt x="891895" y="601977"/>
                  </a:lnTo>
                  <a:lnTo>
                    <a:pt x="930916" y="579514"/>
                  </a:lnTo>
                  <a:lnTo>
                    <a:pt x="970631" y="557400"/>
                  </a:lnTo>
                  <a:lnTo>
                    <a:pt x="1011031" y="535638"/>
                  </a:lnTo>
                  <a:lnTo>
                    <a:pt x="1052106" y="514234"/>
                  </a:lnTo>
                  <a:lnTo>
                    <a:pt x="1093848" y="493193"/>
                  </a:lnTo>
                  <a:lnTo>
                    <a:pt x="1136247" y="472520"/>
                  </a:lnTo>
                  <a:lnTo>
                    <a:pt x="1179295" y="452220"/>
                  </a:lnTo>
                  <a:lnTo>
                    <a:pt x="1222982" y="432296"/>
                  </a:lnTo>
                  <a:lnTo>
                    <a:pt x="1267299" y="412755"/>
                  </a:lnTo>
                  <a:lnTo>
                    <a:pt x="1312237" y="393601"/>
                  </a:lnTo>
                  <a:lnTo>
                    <a:pt x="1357787" y="374839"/>
                  </a:lnTo>
                  <a:lnTo>
                    <a:pt x="1403939" y="356473"/>
                  </a:lnTo>
                  <a:lnTo>
                    <a:pt x="1450685" y="338509"/>
                  </a:lnTo>
                  <a:lnTo>
                    <a:pt x="1498016" y="320951"/>
                  </a:lnTo>
                  <a:lnTo>
                    <a:pt x="1545922" y="303805"/>
                  </a:lnTo>
                  <a:lnTo>
                    <a:pt x="1594393" y="287074"/>
                  </a:lnTo>
                  <a:lnTo>
                    <a:pt x="1643423" y="270765"/>
                  </a:lnTo>
                  <a:lnTo>
                    <a:pt x="1692999" y="254881"/>
                  </a:lnTo>
                  <a:lnTo>
                    <a:pt x="1743115" y="239427"/>
                  </a:lnTo>
                  <a:lnTo>
                    <a:pt x="1793761" y="224409"/>
                  </a:lnTo>
                  <a:lnTo>
                    <a:pt x="1844927" y="209831"/>
                  </a:lnTo>
                  <a:lnTo>
                    <a:pt x="1896604" y="195698"/>
                  </a:lnTo>
                  <a:lnTo>
                    <a:pt x="1948784" y="182015"/>
                  </a:lnTo>
                  <a:lnTo>
                    <a:pt x="2001456" y="168787"/>
                  </a:lnTo>
                  <a:lnTo>
                    <a:pt x="2054613" y="156018"/>
                  </a:lnTo>
                  <a:lnTo>
                    <a:pt x="2108245" y="143714"/>
                  </a:lnTo>
                  <a:lnTo>
                    <a:pt x="2162343" y="131879"/>
                  </a:lnTo>
                  <a:lnTo>
                    <a:pt x="2216897" y="120518"/>
                  </a:lnTo>
                  <a:lnTo>
                    <a:pt x="2271899" y="109635"/>
                  </a:lnTo>
                  <a:lnTo>
                    <a:pt x="2327339" y="99237"/>
                  </a:lnTo>
                  <a:lnTo>
                    <a:pt x="2383208" y="89327"/>
                  </a:lnTo>
                  <a:lnTo>
                    <a:pt x="2439498" y="79910"/>
                  </a:lnTo>
                  <a:lnTo>
                    <a:pt x="2496199" y="70992"/>
                  </a:lnTo>
                  <a:lnTo>
                    <a:pt x="2553301" y="62576"/>
                  </a:lnTo>
                  <a:lnTo>
                    <a:pt x="2610796" y="54669"/>
                  </a:lnTo>
                  <a:lnTo>
                    <a:pt x="2668675" y="47274"/>
                  </a:lnTo>
                  <a:lnTo>
                    <a:pt x="2726929" y="40397"/>
                  </a:lnTo>
                  <a:lnTo>
                    <a:pt x="2785547" y="34042"/>
                  </a:lnTo>
                  <a:lnTo>
                    <a:pt x="2844523" y="28214"/>
                  </a:lnTo>
                  <a:lnTo>
                    <a:pt x="2903845" y="22919"/>
                  </a:lnTo>
                  <a:lnTo>
                    <a:pt x="2963505" y="18160"/>
                  </a:lnTo>
                  <a:lnTo>
                    <a:pt x="3023494" y="13943"/>
                  </a:lnTo>
                  <a:lnTo>
                    <a:pt x="3083803" y="10273"/>
                  </a:lnTo>
                  <a:lnTo>
                    <a:pt x="3144422" y="7154"/>
                  </a:lnTo>
                  <a:lnTo>
                    <a:pt x="3205343" y="4591"/>
                  </a:lnTo>
                  <a:lnTo>
                    <a:pt x="3266557" y="2590"/>
                  </a:lnTo>
                  <a:lnTo>
                    <a:pt x="3328053" y="1154"/>
                  </a:lnTo>
                  <a:lnTo>
                    <a:pt x="3389824" y="289"/>
                  </a:lnTo>
                  <a:lnTo>
                    <a:pt x="3451859" y="0"/>
                  </a:lnTo>
                  <a:lnTo>
                    <a:pt x="3513895" y="289"/>
                  </a:lnTo>
                  <a:lnTo>
                    <a:pt x="3575666" y="1154"/>
                  </a:lnTo>
                  <a:lnTo>
                    <a:pt x="3637162" y="2590"/>
                  </a:lnTo>
                  <a:lnTo>
                    <a:pt x="3698376" y="4591"/>
                  </a:lnTo>
                  <a:lnTo>
                    <a:pt x="3759297" y="7154"/>
                  </a:lnTo>
                  <a:lnTo>
                    <a:pt x="3819916" y="10273"/>
                  </a:lnTo>
                  <a:lnTo>
                    <a:pt x="3880225" y="13943"/>
                  </a:lnTo>
                  <a:lnTo>
                    <a:pt x="3940214" y="18160"/>
                  </a:lnTo>
                  <a:lnTo>
                    <a:pt x="3999874" y="22919"/>
                  </a:lnTo>
                  <a:lnTo>
                    <a:pt x="4059196" y="28214"/>
                  </a:lnTo>
                  <a:lnTo>
                    <a:pt x="4118172" y="34042"/>
                  </a:lnTo>
                  <a:lnTo>
                    <a:pt x="4176790" y="40397"/>
                  </a:lnTo>
                  <a:lnTo>
                    <a:pt x="4235044" y="47274"/>
                  </a:lnTo>
                  <a:lnTo>
                    <a:pt x="4292923" y="54669"/>
                  </a:lnTo>
                  <a:lnTo>
                    <a:pt x="4350418" y="62576"/>
                  </a:lnTo>
                  <a:lnTo>
                    <a:pt x="4407520" y="70992"/>
                  </a:lnTo>
                  <a:lnTo>
                    <a:pt x="4464221" y="79910"/>
                  </a:lnTo>
                  <a:lnTo>
                    <a:pt x="4520511" y="89327"/>
                  </a:lnTo>
                  <a:lnTo>
                    <a:pt x="4576380" y="99237"/>
                  </a:lnTo>
                  <a:lnTo>
                    <a:pt x="4631820" y="109635"/>
                  </a:lnTo>
                  <a:lnTo>
                    <a:pt x="4686822" y="120518"/>
                  </a:lnTo>
                  <a:lnTo>
                    <a:pt x="4741376" y="131879"/>
                  </a:lnTo>
                  <a:lnTo>
                    <a:pt x="4795474" y="143714"/>
                  </a:lnTo>
                  <a:lnTo>
                    <a:pt x="4849106" y="156018"/>
                  </a:lnTo>
                  <a:lnTo>
                    <a:pt x="4902263" y="168787"/>
                  </a:lnTo>
                  <a:lnTo>
                    <a:pt x="4954935" y="182015"/>
                  </a:lnTo>
                  <a:lnTo>
                    <a:pt x="5007115" y="195698"/>
                  </a:lnTo>
                  <a:lnTo>
                    <a:pt x="5058792" y="209831"/>
                  </a:lnTo>
                  <a:lnTo>
                    <a:pt x="5109958" y="224409"/>
                  </a:lnTo>
                  <a:lnTo>
                    <a:pt x="5160604" y="239427"/>
                  </a:lnTo>
                  <a:lnTo>
                    <a:pt x="5210720" y="254881"/>
                  </a:lnTo>
                  <a:lnTo>
                    <a:pt x="5260296" y="270765"/>
                  </a:lnTo>
                  <a:lnTo>
                    <a:pt x="5309326" y="287074"/>
                  </a:lnTo>
                  <a:lnTo>
                    <a:pt x="5357797" y="303805"/>
                  </a:lnTo>
                  <a:lnTo>
                    <a:pt x="5405703" y="320951"/>
                  </a:lnTo>
                  <a:lnTo>
                    <a:pt x="5453034" y="338509"/>
                  </a:lnTo>
                  <a:lnTo>
                    <a:pt x="5499780" y="356473"/>
                  </a:lnTo>
                  <a:lnTo>
                    <a:pt x="5545932" y="374839"/>
                  </a:lnTo>
                  <a:lnTo>
                    <a:pt x="5591482" y="393601"/>
                  </a:lnTo>
                  <a:lnTo>
                    <a:pt x="5636420" y="412755"/>
                  </a:lnTo>
                  <a:lnTo>
                    <a:pt x="5680737" y="432296"/>
                  </a:lnTo>
                  <a:lnTo>
                    <a:pt x="5724424" y="452220"/>
                  </a:lnTo>
                  <a:lnTo>
                    <a:pt x="5767472" y="472520"/>
                  </a:lnTo>
                  <a:lnTo>
                    <a:pt x="5809871" y="493193"/>
                  </a:lnTo>
                  <a:lnTo>
                    <a:pt x="5851613" y="514234"/>
                  </a:lnTo>
                  <a:lnTo>
                    <a:pt x="5892688" y="535638"/>
                  </a:lnTo>
                  <a:lnTo>
                    <a:pt x="5933088" y="557400"/>
                  </a:lnTo>
                  <a:lnTo>
                    <a:pt x="5972803" y="579514"/>
                  </a:lnTo>
                  <a:lnTo>
                    <a:pt x="6011824" y="601977"/>
                  </a:lnTo>
                  <a:lnTo>
                    <a:pt x="6050142" y="624784"/>
                  </a:lnTo>
                  <a:lnTo>
                    <a:pt x="6087747" y="647929"/>
                  </a:lnTo>
                  <a:lnTo>
                    <a:pt x="6124631" y="671408"/>
                  </a:lnTo>
                  <a:lnTo>
                    <a:pt x="6160785" y="695217"/>
                  </a:lnTo>
                  <a:lnTo>
                    <a:pt x="6196199" y="719349"/>
                  </a:lnTo>
                  <a:lnTo>
                    <a:pt x="6230865" y="743800"/>
                  </a:lnTo>
                  <a:lnTo>
                    <a:pt x="6264772" y="768566"/>
                  </a:lnTo>
                  <a:lnTo>
                    <a:pt x="6297913" y="793642"/>
                  </a:lnTo>
                  <a:lnTo>
                    <a:pt x="6330277" y="819023"/>
                  </a:lnTo>
                  <a:lnTo>
                    <a:pt x="6361857" y="844703"/>
                  </a:lnTo>
                  <a:lnTo>
                    <a:pt x="6392642" y="870679"/>
                  </a:lnTo>
                  <a:lnTo>
                    <a:pt x="6422623" y="896945"/>
                  </a:lnTo>
                  <a:lnTo>
                    <a:pt x="6451792" y="923496"/>
                  </a:lnTo>
                  <a:lnTo>
                    <a:pt x="6480139" y="950328"/>
                  </a:lnTo>
                  <a:lnTo>
                    <a:pt x="6507655" y="977436"/>
                  </a:lnTo>
                  <a:lnTo>
                    <a:pt x="6534331" y="1004815"/>
                  </a:lnTo>
                  <a:lnTo>
                    <a:pt x="6585127" y="1060366"/>
                  </a:lnTo>
                  <a:lnTo>
                    <a:pt x="6632453" y="1116943"/>
                  </a:lnTo>
                  <a:lnTo>
                    <a:pt x="6676237" y="1174507"/>
                  </a:lnTo>
                  <a:lnTo>
                    <a:pt x="6716406" y="1233019"/>
                  </a:lnTo>
                  <a:lnTo>
                    <a:pt x="6752885" y="1292442"/>
                  </a:lnTo>
                  <a:lnTo>
                    <a:pt x="6785604" y="1352735"/>
                  </a:lnTo>
                  <a:lnTo>
                    <a:pt x="6814487" y="1413861"/>
                  </a:lnTo>
                  <a:lnTo>
                    <a:pt x="6839463" y="1475781"/>
                  </a:lnTo>
                  <a:lnTo>
                    <a:pt x="6860458" y="1538456"/>
                  </a:lnTo>
                  <a:lnTo>
                    <a:pt x="6877400" y="1601847"/>
                  </a:lnTo>
                  <a:lnTo>
                    <a:pt x="6890215" y="1665916"/>
                  </a:lnTo>
                  <a:lnTo>
                    <a:pt x="6898831" y="1730624"/>
                  </a:lnTo>
                  <a:lnTo>
                    <a:pt x="6903173" y="1795932"/>
                  </a:lnTo>
                  <a:lnTo>
                    <a:pt x="6903720" y="1828800"/>
                  </a:lnTo>
                  <a:lnTo>
                    <a:pt x="6903173" y="1861667"/>
                  </a:lnTo>
                  <a:lnTo>
                    <a:pt x="6898831" y="1926975"/>
                  </a:lnTo>
                  <a:lnTo>
                    <a:pt x="6890215" y="1991683"/>
                  </a:lnTo>
                  <a:lnTo>
                    <a:pt x="6877400" y="2055752"/>
                  </a:lnTo>
                  <a:lnTo>
                    <a:pt x="6860458" y="2119143"/>
                  </a:lnTo>
                  <a:lnTo>
                    <a:pt x="6839463" y="2181818"/>
                  </a:lnTo>
                  <a:lnTo>
                    <a:pt x="6814487" y="2243738"/>
                  </a:lnTo>
                  <a:lnTo>
                    <a:pt x="6785604" y="2304864"/>
                  </a:lnTo>
                  <a:lnTo>
                    <a:pt x="6752885" y="2365157"/>
                  </a:lnTo>
                  <a:lnTo>
                    <a:pt x="6716406" y="2424580"/>
                  </a:lnTo>
                  <a:lnTo>
                    <a:pt x="6676237" y="2483092"/>
                  </a:lnTo>
                  <a:lnTo>
                    <a:pt x="6632453" y="2540656"/>
                  </a:lnTo>
                  <a:lnTo>
                    <a:pt x="6585127" y="2597233"/>
                  </a:lnTo>
                  <a:lnTo>
                    <a:pt x="6534331" y="2652784"/>
                  </a:lnTo>
                  <a:lnTo>
                    <a:pt x="6507655" y="2680163"/>
                  </a:lnTo>
                  <a:lnTo>
                    <a:pt x="6480139" y="2707271"/>
                  </a:lnTo>
                  <a:lnTo>
                    <a:pt x="6451792" y="2734103"/>
                  </a:lnTo>
                  <a:lnTo>
                    <a:pt x="6422623" y="2760654"/>
                  </a:lnTo>
                  <a:lnTo>
                    <a:pt x="6392642" y="2786920"/>
                  </a:lnTo>
                  <a:lnTo>
                    <a:pt x="6361857" y="2812896"/>
                  </a:lnTo>
                  <a:lnTo>
                    <a:pt x="6330277" y="2838576"/>
                  </a:lnTo>
                  <a:lnTo>
                    <a:pt x="6297913" y="2863957"/>
                  </a:lnTo>
                  <a:lnTo>
                    <a:pt x="6264772" y="2889033"/>
                  </a:lnTo>
                  <a:lnTo>
                    <a:pt x="6230865" y="2913799"/>
                  </a:lnTo>
                  <a:lnTo>
                    <a:pt x="6196199" y="2938250"/>
                  </a:lnTo>
                  <a:lnTo>
                    <a:pt x="6160785" y="2962382"/>
                  </a:lnTo>
                  <a:lnTo>
                    <a:pt x="6124631" y="2986191"/>
                  </a:lnTo>
                  <a:lnTo>
                    <a:pt x="6087747" y="3009670"/>
                  </a:lnTo>
                  <a:lnTo>
                    <a:pt x="6050142" y="3032815"/>
                  </a:lnTo>
                  <a:lnTo>
                    <a:pt x="6011824" y="3055622"/>
                  </a:lnTo>
                  <a:lnTo>
                    <a:pt x="5972803" y="3078085"/>
                  </a:lnTo>
                  <a:lnTo>
                    <a:pt x="5933088" y="3100199"/>
                  </a:lnTo>
                  <a:lnTo>
                    <a:pt x="5892688" y="3121961"/>
                  </a:lnTo>
                  <a:lnTo>
                    <a:pt x="5851613" y="3143365"/>
                  </a:lnTo>
                  <a:lnTo>
                    <a:pt x="5809871" y="3164406"/>
                  </a:lnTo>
                  <a:lnTo>
                    <a:pt x="5767472" y="3185079"/>
                  </a:lnTo>
                  <a:lnTo>
                    <a:pt x="5724424" y="3205379"/>
                  </a:lnTo>
                  <a:lnTo>
                    <a:pt x="5680737" y="3225303"/>
                  </a:lnTo>
                  <a:lnTo>
                    <a:pt x="5636420" y="3244844"/>
                  </a:lnTo>
                  <a:lnTo>
                    <a:pt x="5591482" y="3263998"/>
                  </a:lnTo>
                  <a:lnTo>
                    <a:pt x="5545932" y="3282760"/>
                  </a:lnTo>
                  <a:lnTo>
                    <a:pt x="5499780" y="3301126"/>
                  </a:lnTo>
                  <a:lnTo>
                    <a:pt x="5453034" y="3319090"/>
                  </a:lnTo>
                  <a:lnTo>
                    <a:pt x="5405703" y="3336648"/>
                  </a:lnTo>
                  <a:lnTo>
                    <a:pt x="5357797" y="3353794"/>
                  </a:lnTo>
                  <a:lnTo>
                    <a:pt x="5309326" y="3370525"/>
                  </a:lnTo>
                  <a:lnTo>
                    <a:pt x="5260296" y="3386834"/>
                  </a:lnTo>
                  <a:lnTo>
                    <a:pt x="5210720" y="3402718"/>
                  </a:lnTo>
                  <a:lnTo>
                    <a:pt x="5160604" y="3418172"/>
                  </a:lnTo>
                  <a:lnTo>
                    <a:pt x="5109958" y="3433190"/>
                  </a:lnTo>
                  <a:lnTo>
                    <a:pt x="5058792" y="3447768"/>
                  </a:lnTo>
                  <a:lnTo>
                    <a:pt x="5007115" y="3461901"/>
                  </a:lnTo>
                  <a:lnTo>
                    <a:pt x="4954935" y="3475584"/>
                  </a:lnTo>
                  <a:lnTo>
                    <a:pt x="4902263" y="3488812"/>
                  </a:lnTo>
                  <a:lnTo>
                    <a:pt x="4849106" y="3501581"/>
                  </a:lnTo>
                  <a:lnTo>
                    <a:pt x="4795474" y="3513885"/>
                  </a:lnTo>
                  <a:lnTo>
                    <a:pt x="4741376" y="3525720"/>
                  </a:lnTo>
                  <a:lnTo>
                    <a:pt x="4686822" y="3537081"/>
                  </a:lnTo>
                  <a:lnTo>
                    <a:pt x="4631820" y="3547964"/>
                  </a:lnTo>
                  <a:lnTo>
                    <a:pt x="4576380" y="3558362"/>
                  </a:lnTo>
                  <a:lnTo>
                    <a:pt x="4520511" y="3568272"/>
                  </a:lnTo>
                  <a:lnTo>
                    <a:pt x="4464221" y="3577689"/>
                  </a:lnTo>
                  <a:lnTo>
                    <a:pt x="4407520" y="3586607"/>
                  </a:lnTo>
                  <a:lnTo>
                    <a:pt x="4350418" y="3595023"/>
                  </a:lnTo>
                  <a:lnTo>
                    <a:pt x="4292923" y="3602930"/>
                  </a:lnTo>
                  <a:lnTo>
                    <a:pt x="4235044" y="3610325"/>
                  </a:lnTo>
                  <a:lnTo>
                    <a:pt x="4176790" y="3617202"/>
                  </a:lnTo>
                  <a:lnTo>
                    <a:pt x="4118172" y="3623557"/>
                  </a:lnTo>
                  <a:lnTo>
                    <a:pt x="4059196" y="3629385"/>
                  </a:lnTo>
                  <a:lnTo>
                    <a:pt x="3999874" y="3634680"/>
                  </a:lnTo>
                  <a:lnTo>
                    <a:pt x="3940214" y="3639439"/>
                  </a:lnTo>
                  <a:lnTo>
                    <a:pt x="3880225" y="3643656"/>
                  </a:lnTo>
                  <a:lnTo>
                    <a:pt x="3819916" y="3647326"/>
                  </a:lnTo>
                  <a:lnTo>
                    <a:pt x="3759297" y="3650445"/>
                  </a:lnTo>
                  <a:lnTo>
                    <a:pt x="3698376" y="3653008"/>
                  </a:lnTo>
                  <a:lnTo>
                    <a:pt x="3637162" y="3655009"/>
                  </a:lnTo>
                  <a:lnTo>
                    <a:pt x="3575666" y="3656445"/>
                  </a:lnTo>
                  <a:lnTo>
                    <a:pt x="3513895" y="3657310"/>
                  </a:lnTo>
                  <a:lnTo>
                    <a:pt x="3451859" y="3657600"/>
                  </a:lnTo>
                  <a:lnTo>
                    <a:pt x="3389824" y="3657310"/>
                  </a:lnTo>
                  <a:lnTo>
                    <a:pt x="3328053" y="3656445"/>
                  </a:lnTo>
                  <a:lnTo>
                    <a:pt x="3266557" y="3655009"/>
                  </a:lnTo>
                  <a:lnTo>
                    <a:pt x="3205343" y="3653008"/>
                  </a:lnTo>
                  <a:lnTo>
                    <a:pt x="3144422" y="3650445"/>
                  </a:lnTo>
                  <a:lnTo>
                    <a:pt x="3083803" y="3647326"/>
                  </a:lnTo>
                  <a:lnTo>
                    <a:pt x="3023494" y="3643656"/>
                  </a:lnTo>
                  <a:lnTo>
                    <a:pt x="2963505" y="3639439"/>
                  </a:lnTo>
                  <a:lnTo>
                    <a:pt x="2903845" y="3634680"/>
                  </a:lnTo>
                  <a:lnTo>
                    <a:pt x="2844523" y="3629385"/>
                  </a:lnTo>
                  <a:lnTo>
                    <a:pt x="2785547" y="3623557"/>
                  </a:lnTo>
                  <a:lnTo>
                    <a:pt x="2726929" y="3617202"/>
                  </a:lnTo>
                  <a:lnTo>
                    <a:pt x="2668675" y="3610325"/>
                  </a:lnTo>
                  <a:lnTo>
                    <a:pt x="2610796" y="3602930"/>
                  </a:lnTo>
                  <a:lnTo>
                    <a:pt x="2553301" y="3595023"/>
                  </a:lnTo>
                  <a:lnTo>
                    <a:pt x="2496199" y="3586607"/>
                  </a:lnTo>
                  <a:lnTo>
                    <a:pt x="2439498" y="3577689"/>
                  </a:lnTo>
                  <a:lnTo>
                    <a:pt x="2383208" y="3568272"/>
                  </a:lnTo>
                  <a:lnTo>
                    <a:pt x="2327339" y="3558362"/>
                  </a:lnTo>
                  <a:lnTo>
                    <a:pt x="2271899" y="3547964"/>
                  </a:lnTo>
                  <a:lnTo>
                    <a:pt x="2216897" y="3537081"/>
                  </a:lnTo>
                  <a:lnTo>
                    <a:pt x="2162343" y="3525720"/>
                  </a:lnTo>
                  <a:lnTo>
                    <a:pt x="2108245" y="3513885"/>
                  </a:lnTo>
                  <a:lnTo>
                    <a:pt x="2054613" y="3501581"/>
                  </a:lnTo>
                  <a:lnTo>
                    <a:pt x="2001456" y="3488812"/>
                  </a:lnTo>
                  <a:lnTo>
                    <a:pt x="1948784" y="3475584"/>
                  </a:lnTo>
                  <a:lnTo>
                    <a:pt x="1896604" y="3461901"/>
                  </a:lnTo>
                  <a:lnTo>
                    <a:pt x="1844927" y="3447768"/>
                  </a:lnTo>
                  <a:lnTo>
                    <a:pt x="1793761" y="3433190"/>
                  </a:lnTo>
                  <a:lnTo>
                    <a:pt x="1743115" y="3418172"/>
                  </a:lnTo>
                  <a:lnTo>
                    <a:pt x="1692999" y="3402718"/>
                  </a:lnTo>
                  <a:lnTo>
                    <a:pt x="1643423" y="3386834"/>
                  </a:lnTo>
                  <a:lnTo>
                    <a:pt x="1594393" y="3370525"/>
                  </a:lnTo>
                  <a:lnTo>
                    <a:pt x="1545922" y="3353794"/>
                  </a:lnTo>
                  <a:lnTo>
                    <a:pt x="1498016" y="3336648"/>
                  </a:lnTo>
                  <a:lnTo>
                    <a:pt x="1450685" y="3319090"/>
                  </a:lnTo>
                  <a:lnTo>
                    <a:pt x="1403939" y="3301126"/>
                  </a:lnTo>
                  <a:lnTo>
                    <a:pt x="1357787" y="3282760"/>
                  </a:lnTo>
                  <a:lnTo>
                    <a:pt x="1312237" y="3263998"/>
                  </a:lnTo>
                  <a:lnTo>
                    <a:pt x="1267299" y="3244844"/>
                  </a:lnTo>
                  <a:lnTo>
                    <a:pt x="1222982" y="3225303"/>
                  </a:lnTo>
                  <a:lnTo>
                    <a:pt x="1179295" y="3205379"/>
                  </a:lnTo>
                  <a:lnTo>
                    <a:pt x="1136247" y="3185079"/>
                  </a:lnTo>
                  <a:lnTo>
                    <a:pt x="1093848" y="3164406"/>
                  </a:lnTo>
                  <a:lnTo>
                    <a:pt x="1052106" y="3143365"/>
                  </a:lnTo>
                  <a:lnTo>
                    <a:pt x="1011031" y="3121961"/>
                  </a:lnTo>
                  <a:lnTo>
                    <a:pt x="970631" y="3100199"/>
                  </a:lnTo>
                  <a:lnTo>
                    <a:pt x="930916" y="3078085"/>
                  </a:lnTo>
                  <a:lnTo>
                    <a:pt x="891895" y="3055622"/>
                  </a:lnTo>
                  <a:lnTo>
                    <a:pt x="853577" y="3032815"/>
                  </a:lnTo>
                  <a:lnTo>
                    <a:pt x="815972" y="3009670"/>
                  </a:lnTo>
                  <a:lnTo>
                    <a:pt x="779088" y="2986191"/>
                  </a:lnTo>
                  <a:lnTo>
                    <a:pt x="742934" y="2962382"/>
                  </a:lnTo>
                  <a:lnTo>
                    <a:pt x="707520" y="2938250"/>
                  </a:lnTo>
                  <a:lnTo>
                    <a:pt x="672854" y="2913799"/>
                  </a:lnTo>
                  <a:lnTo>
                    <a:pt x="638947" y="2889033"/>
                  </a:lnTo>
                  <a:lnTo>
                    <a:pt x="605806" y="2863957"/>
                  </a:lnTo>
                  <a:lnTo>
                    <a:pt x="573442" y="2838576"/>
                  </a:lnTo>
                  <a:lnTo>
                    <a:pt x="541862" y="2812896"/>
                  </a:lnTo>
                  <a:lnTo>
                    <a:pt x="511077" y="2786920"/>
                  </a:lnTo>
                  <a:lnTo>
                    <a:pt x="481096" y="2760654"/>
                  </a:lnTo>
                  <a:lnTo>
                    <a:pt x="451927" y="2734103"/>
                  </a:lnTo>
                  <a:lnTo>
                    <a:pt x="423580" y="2707271"/>
                  </a:lnTo>
                  <a:lnTo>
                    <a:pt x="396064" y="2680163"/>
                  </a:lnTo>
                  <a:lnTo>
                    <a:pt x="369388" y="2652784"/>
                  </a:lnTo>
                  <a:lnTo>
                    <a:pt x="318592" y="2597233"/>
                  </a:lnTo>
                  <a:lnTo>
                    <a:pt x="271266" y="2540656"/>
                  </a:lnTo>
                  <a:lnTo>
                    <a:pt x="227482" y="2483092"/>
                  </a:lnTo>
                  <a:lnTo>
                    <a:pt x="187313" y="2424580"/>
                  </a:lnTo>
                  <a:lnTo>
                    <a:pt x="150834" y="2365157"/>
                  </a:lnTo>
                  <a:lnTo>
                    <a:pt x="118115" y="2304864"/>
                  </a:lnTo>
                  <a:lnTo>
                    <a:pt x="89232" y="2243738"/>
                  </a:lnTo>
                  <a:lnTo>
                    <a:pt x="64256" y="2181818"/>
                  </a:lnTo>
                  <a:lnTo>
                    <a:pt x="43261" y="2119143"/>
                  </a:lnTo>
                  <a:lnTo>
                    <a:pt x="26319" y="2055752"/>
                  </a:lnTo>
                  <a:lnTo>
                    <a:pt x="13504" y="1991683"/>
                  </a:lnTo>
                  <a:lnTo>
                    <a:pt x="4888" y="1926975"/>
                  </a:lnTo>
                  <a:lnTo>
                    <a:pt x="546" y="1861667"/>
                  </a:lnTo>
                  <a:lnTo>
                    <a:pt x="0" y="1828800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7744" y="2153412"/>
              <a:ext cx="5125211" cy="25374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47744" y="2153412"/>
              <a:ext cx="5125720" cy="2537460"/>
            </a:xfrm>
            <a:custGeom>
              <a:avLst/>
              <a:gdLst/>
              <a:ahLst/>
              <a:cxnLst/>
              <a:rect l="l" t="t" r="r" b="b"/>
              <a:pathLst>
                <a:path w="5125720" h="2537460">
                  <a:moveTo>
                    <a:pt x="0" y="1268729"/>
                  </a:moveTo>
                  <a:lnTo>
                    <a:pt x="3043" y="1206350"/>
                  </a:lnTo>
                  <a:lnTo>
                    <a:pt x="12080" y="1144749"/>
                  </a:lnTo>
                  <a:lnTo>
                    <a:pt x="26971" y="1083995"/>
                  </a:lnTo>
                  <a:lnTo>
                    <a:pt x="47575" y="1024159"/>
                  </a:lnTo>
                  <a:lnTo>
                    <a:pt x="73751" y="965310"/>
                  </a:lnTo>
                  <a:lnTo>
                    <a:pt x="105360" y="907518"/>
                  </a:lnTo>
                  <a:lnTo>
                    <a:pt x="142260" y="850851"/>
                  </a:lnTo>
                  <a:lnTo>
                    <a:pt x="184313" y="795379"/>
                  </a:lnTo>
                  <a:lnTo>
                    <a:pt x="231376" y="741173"/>
                  </a:lnTo>
                  <a:lnTo>
                    <a:pt x="283311" y="688301"/>
                  </a:lnTo>
                  <a:lnTo>
                    <a:pt x="339976" y="636832"/>
                  </a:lnTo>
                  <a:lnTo>
                    <a:pt x="370039" y="611646"/>
                  </a:lnTo>
                  <a:lnTo>
                    <a:pt x="401232" y="586837"/>
                  </a:lnTo>
                  <a:lnTo>
                    <a:pt x="433537" y="562414"/>
                  </a:lnTo>
                  <a:lnTo>
                    <a:pt x="466937" y="538385"/>
                  </a:lnTo>
                  <a:lnTo>
                    <a:pt x="501415" y="514759"/>
                  </a:lnTo>
                  <a:lnTo>
                    <a:pt x="536952" y="491545"/>
                  </a:lnTo>
                  <a:lnTo>
                    <a:pt x="573532" y="468752"/>
                  </a:lnTo>
                  <a:lnTo>
                    <a:pt x="611137" y="446388"/>
                  </a:lnTo>
                  <a:lnTo>
                    <a:pt x="649748" y="424461"/>
                  </a:lnTo>
                  <a:lnTo>
                    <a:pt x="689350" y="402981"/>
                  </a:lnTo>
                  <a:lnTo>
                    <a:pt x="729924" y="381956"/>
                  </a:lnTo>
                  <a:lnTo>
                    <a:pt x="771452" y="361395"/>
                  </a:lnTo>
                  <a:lnTo>
                    <a:pt x="813917" y="341307"/>
                  </a:lnTo>
                  <a:lnTo>
                    <a:pt x="857302" y="321700"/>
                  </a:lnTo>
                  <a:lnTo>
                    <a:pt x="901589" y="302583"/>
                  </a:lnTo>
                  <a:lnTo>
                    <a:pt x="946760" y="283965"/>
                  </a:lnTo>
                  <a:lnTo>
                    <a:pt x="992798" y="265854"/>
                  </a:lnTo>
                  <a:lnTo>
                    <a:pt x="1039686" y="248259"/>
                  </a:lnTo>
                  <a:lnTo>
                    <a:pt x="1087405" y="231189"/>
                  </a:lnTo>
                  <a:lnTo>
                    <a:pt x="1135939" y="214652"/>
                  </a:lnTo>
                  <a:lnTo>
                    <a:pt x="1185269" y="198657"/>
                  </a:lnTo>
                  <a:lnTo>
                    <a:pt x="1235379" y="183213"/>
                  </a:lnTo>
                  <a:lnTo>
                    <a:pt x="1286250" y="168329"/>
                  </a:lnTo>
                  <a:lnTo>
                    <a:pt x="1337865" y="154012"/>
                  </a:lnTo>
                  <a:lnTo>
                    <a:pt x="1390207" y="140273"/>
                  </a:lnTo>
                  <a:lnTo>
                    <a:pt x="1443258" y="127119"/>
                  </a:lnTo>
                  <a:lnTo>
                    <a:pt x="1497000" y="114559"/>
                  </a:lnTo>
                  <a:lnTo>
                    <a:pt x="1551416" y="102602"/>
                  </a:lnTo>
                  <a:lnTo>
                    <a:pt x="1606489" y="91257"/>
                  </a:lnTo>
                  <a:lnTo>
                    <a:pt x="1662200" y="80532"/>
                  </a:lnTo>
                  <a:lnTo>
                    <a:pt x="1718533" y="70436"/>
                  </a:lnTo>
                  <a:lnTo>
                    <a:pt x="1775470" y="60978"/>
                  </a:lnTo>
                  <a:lnTo>
                    <a:pt x="1832993" y="52166"/>
                  </a:lnTo>
                  <a:lnTo>
                    <a:pt x="1891084" y="44009"/>
                  </a:lnTo>
                  <a:lnTo>
                    <a:pt x="1949727" y="36516"/>
                  </a:lnTo>
                  <a:lnTo>
                    <a:pt x="2008903" y="29695"/>
                  </a:lnTo>
                  <a:lnTo>
                    <a:pt x="2068595" y="23555"/>
                  </a:lnTo>
                  <a:lnTo>
                    <a:pt x="2128786" y="18105"/>
                  </a:lnTo>
                  <a:lnTo>
                    <a:pt x="2189457" y="13354"/>
                  </a:lnTo>
                  <a:lnTo>
                    <a:pt x="2250593" y="9310"/>
                  </a:lnTo>
                  <a:lnTo>
                    <a:pt x="2312174" y="5981"/>
                  </a:lnTo>
                  <a:lnTo>
                    <a:pt x="2374183" y="3377"/>
                  </a:lnTo>
                  <a:lnTo>
                    <a:pt x="2436603" y="1506"/>
                  </a:lnTo>
                  <a:lnTo>
                    <a:pt x="2499416" y="378"/>
                  </a:lnTo>
                  <a:lnTo>
                    <a:pt x="2562605" y="0"/>
                  </a:lnTo>
                  <a:lnTo>
                    <a:pt x="2625795" y="378"/>
                  </a:lnTo>
                  <a:lnTo>
                    <a:pt x="2688608" y="1506"/>
                  </a:lnTo>
                  <a:lnTo>
                    <a:pt x="2751028" y="3377"/>
                  </a:lnTo>
                  <a:lnTo>
                    <a:pt x="2813037" y="5981"/>
                  </a:lnTo>
                  <a:lnTo>
                    <a:pt x="2874618" y="9310"/>
                  </a:lnTo>
                  <a:lnTo>
                    <a:pt x="2935754" y="13354"/>
                  </a:lnTo>
                  <a:lnTo>
                    <a:pt x="2996425" y="18105"/>
                  </a:lnTo>
                  <a:lnTo>
                    <a:pt x="3056616" y="23555"/>
                  </a:lnTo>
                  <a:lnTo>
                    <a:pt x="3116308" y="29695"/>
                  </a:lnTo>
                  <a:lnTo>
                    <a:pt x="3175484" y="36516"/>
                  </a:lnTo>
                  <a:lnTo>
                    <a:pt x="3234127" y="44009"/>
                  </a:lnTo>
                  <a:lnTo>
                    <a:pt x="3292218" y="52166"/>
                  </a:lnTo>
                  <a:lnTo>
                    <a:pt x="3349741" y="60978"/>
                  </a:lnTo>
                  <a:lnTo>
                    <a:pt x="3406678" y="70436"/>
                  </a:lnTo>
                  <a:lnTo>
                    <a:pt x="3463011" y="80532"/>
                  </a:lnTo>
                  <a:lnTo>
                    <a:pt x="3518722" y="91257"/>
                  </a:lnTo>
                  <a:lnTo>
                    <a:pt x="3573795" y="102602"/>
                  </a:lnTo>
                  <a:lnTo>
                    <a:pt x="3628211" y="114559"/>
                  </a:lnTo>
                  <a:lnTo>
                    <a:pt x="3681953" y="127119"/>
                  </a:lnTo>
                  <a:lnTo>
                    <a:pt x="3735004" y="140273"/>
                  </a:lnTo>
                  <a:lnTo>
                    <a:pt x="3787346" y="154012"/>
                  </a:lnTo>
                  <a:lnTo>
                    <a:pt x="3838961" y="168329"/>
                  </a:lnTo>
                  <a:lnTo>
                    <a:pt x="3889832" y="183213"/>
                  </a:lnTo>
                  <a:lnTo>
                    <a:pt x="3939942" y="198657"/>
                  </a:lnTo>
                  <a:lnTo>
                    <a:pt x="3989272" y="214652"/>
                  </a:lnTo>
                  <a:lnTo>
                    <a:pt x="4037806" y="231189"/>
                  </a:lnTo>
                  <a:lnTo>
                    <a:pt x="4085525" y="248259"/>
                  </a:lnTo>
                  <a:lnTo>
                    <a:pt x="4132413" y="265854"/>
                  </a:lnTo>
                  <a:lnTo>
                    <a:pt x="4178451" y="283965"/>
                  </a:lnTo>
                  <a:lnTo>
                    <a:pt x="4223622" y="302583"/>
                  </a:lnTo>
                  <a:lnTo>
                    <a:pt x="4267909" y="321700"/>
                  </a:lnTo>
                  <a:lnTo>
                    <a:pt x="4311294" y="341307"/>
                  </a:lnTo>
                  <a:lnTo>
                    <a:pt x="4353759" y="361395"/>
                  </a:lnTo>
                  <a:lnTo>
                    <a:pt x="4395287" y="381956"/>
                  </a:lnTo>
                  <a:lnTo>
                    <a:pt x="4435861" y="402981"/>
                  </a:lnTo>
                  <a:lnTo>
                    <a:pt x="4475463" y="424461"/>
                  </a:lnTo>
                  <a:lnTo>
                    <a:pt x="4514074" y="446388"/>
                  </a:lnTo>
                  <a:lnTo>
                    <a:pt x="4551679" y="468752"/>
                  </a:lnTo>
                  <a:lnTo>
                    <a:pt x="4588259" y="491545"/>
                  </a:lnTo>
                  <a:lnTo>
                    <a:pt x="4623796" y="514759"/>
                  </a:lnTo>
                  <a:lnTo>
                    <a:pt x="4658274" y="538385"/>
                  </a:lnTo>
                  <a:lnTo>
                    <a:pt x="4691674" y="562414"/>
                  </a:lnTo>
                  <a:lnTo>
                    <a:pt x="4723979" y="586837"/>
                  </a:lnTo>
                  <a:lnTo>
                    <a:pt x="4755172" y="611646"/>
                  </a:lnTo>
                  <a:lnTo>
                    <a:pt x="4785235" y="636832"/>
                  </a:lnTo>
                  <a:lnTo>
                    <a:pt x="4814150" y="662387"/>
                  </a:lnTo>
                  <a:lnTo>
                    <a:pt x="4868468" y="714566"/>
                  </a:lnTo>
                  <a:lnTo>
                    <a:pt x="4917984" y="768114"/>
                  </a:lnTo>
                  <a:lnTo>
                    <a:pt x="4962560" y="822961"/>
                  </a:lnTo>
                  <a:lnTo>
                    <a:pt x="5002054" y="879039"/>
                  </a:lnTo>
                  <a:lnTo>
                    <a:pt x="5036326" y="936278"/>
                  </a:lnTo>
                  <a:lnTo>
                    <a:pt x="5065236" y="994607"/>
                  </a:lnTo>
                  <a:lnTo>
                    <a:pt x="5088643" y="1053958"/>
                  </a:lnTo>
                  <a:lnTo>
                    <a:pt x="5106408" y="1114262"/>
                  </a:lnTo>
                  <a:lnTo>
                    <a:pt x="5118390" y="1175448"/>
                  </a:lnTo>
                  <a:lnTo>
                    <a:pt x="5124448" y="1237447"/>
                  </a:lnTo>
                  <a:lnTo>
                    <a:pt x="5125211" y="1268729"/>
                  </a:lnTo>
                  <a:lnTo>
                    <a:pt x="5124448" y="1300012"/>
                  </a:lnTo>
                  <a:lnTo>
                    <a:pt x="5118390" y="1362011"/>
                  </a:lnTo>
                  <a:lnTo>
                    <a:pt x="5106408" y="1423197"/>
                  </a:lnTo>
                  <a:lnTo>
                    <a:pt x="5088643" y="1483501"/>
                  </a:lnTo>
                  <a:lnTo>
                    <a:pt x="5065236" y="1542852"/>
                  </a:lnTo>
                  <a:lnTo>
                    <a:pt x="5036326" y="1601181"/>
                  </a:lnTo>
                  <a:lnTo>
                    <a:pt x="5002054" y="1658420"/>
                  </a:lnTo>
                  <a:lnTo>
                    <a:pt x="4962560" y="1714498"/>
                  </a:lnTo>
                  <a:lnTo>
                    <a:pt x="4917984" y="1769345"/>
                  </a:lnTo>
                  <a:lnTo>
                    <a:pt x="4868468" y="1822893"/>
                  </a:lnTo>
                  <a:lnTo>
                    <a:pt x="4814150" y="1875072"/>
                  </a:lnTo>
                  <a:lnTo>
                    <a:pt x="4785235" y="1900627"/>
                  </a:lnTo>
                  <a:lnTo>
                    <a:pt x="4755172" y="1925813"/>
                  </a:lnTo>
                  <a:lnTo>
                    <a:pt x="4723979" y="1950622"/>
                  </a:lnTo>
                  <a:lnTo>
                    <a:pt x="4691674" y="1975045"/>
                  </a:lnTo>
                  <a:lnTo>
                    <a:pt x="4658274" y="1999074"/>
                  </a:lnTo>
                  <a:lnTo>
                    <a:pt x="4623796" y="2022700"/>
                  </a:lnTo>
                  <a:lnTo>
                    <a:pt x="4588259" y="2045914"/>
                  </a:lnTo>
                  <a:lnTo>
                    <a:pt x="4551679" y="2068707"/>
                  </a:lnTo>
                  <a:lnTo>
                    <a:pt x="4514074" y="2091071"/>
                  </a:lnTo>
                  <a:lnTo>
                    <a:pt x="4475463" y="2112998"/>
                  </a:lnTo>
                  <a:lnTo>
                    <a:pt x="4435861" y="2134478"/>
                  </a:lnTo>
                  <a:lnTo>
                    <a:pt x="4395287" y="2155503"/>
                  </a:lnTo>
                  <a:lnTo>
                    <a:pt x="4353759" y="2176064"/>
                  </a:lnTo>
                  <a:lnTo>
                    <a:pt x="4311294" y="2196152"/>
                  </a:lnTo>
                  <a:lnTo>
                    <a:pt x="4267909" y="2215759"/>
                  </a:lnTo>
                  <a:lnTo>
                    <a:pt x="4223622" y="2234876"/>
                  </a:lnTo>
                  <a:lnTo>
                    <a:pt x="4178451" y="2253494"/>
                  </a:lnTo>
                  <a:lnTo>
                    <a:pt x="4132413" y="2271605"/>
                  </a:lnTo>
                  <a:lnTo>
                    <a:pt x="4085525" y="2289200"/>
                  </a:lnTo>
                  <a:lnTo>
                    <a:pt x="4037806" y="2306270"/>
                  </a:lnTo>
                  <a:lnTo>
                    <a:pt x="3989272" y="2322807"/>
                  </a:lnTo>
                  <a:lnTo>
                    <a:pt x="3939942" y="2338802"/>
                  </a:lnTo>
                  <a:lnTo>
                    <a:pt x="3889832" y="2354246"/>
                  </a:lnTo>
                  <a:lnTo>
                    <a:pt x="3838961" y="2369130"/>
                  </a:lnTo>
                  <a:lnTo>
                    <a:pt x="3787346" y="2383447"/>
                  </a:lnTo>
                  <a:lnTo>
                    <a:pt x="3735004" y="2397186"/>
                  </a:lnTo>
                  <a:lnTo>
                    <a:pt x="3681953" y="2410340"/>
                  </a:lnTo>
                  <a:lnTo>
                    <a:pt x="3628211" y="2422900"/>
                  </a:lnTo>
                  <a:lnTo>
                    <a:pt x="3573795" y="2434857"/>
                  </a:lnTo>
                  <a:lnTo>
                    <a:pt x="3518722" y="2446202"/>
                  </a:lnTo>
                  <a:lnTo>
                    <a:pt x="3463011" y="2456927"/>
                  </a:lnTo>
                  <a:lnTo>
                    <a:pt x="3406678" y="2467023"/>
                  </a:lnTo>
                  <a:lnTo>
                    <a:pt x="3349741" y="2476481"/>
                  </a:lnTo>
                  <a:lnTo>
                    <a:pt x="3292218" y="2485293"/>
                  </a:lnTo>
                  <a:lnTo>
                    <a:pt x="3234127" y="2493450"/>
                  </a:lnTo>
                  <a:lnTo>
                    <a:pt x="3175484" y="2500943"/>
                  </a:lnTo>
                  <a:lnTo>
                    <a:pt x="3116308" y="2507764"/>
                  </a:lnTo>
                  <a:lnTo>
                    <a:pt x="3056616" y="2513904"/>
                  </a:lnTo>
                  <a:lnTo>
                    <a:pt x="2996425" y="2519354"/>
                  </a:lnTo>
                  <a:lnTo>
                    <a:pt x="2935754" y="2524105"/>
                  </a:lnTo>
                  <a:lnTo>
                    <a:pt x="2874618" y="2528149"/>
                  </a:lnTo>
                  <a:lnTo>
                    <a:pt x="2813037" y="2531478"/>
                  </a:lnTo>
                  <a:lnTo>
                    <a:pt x="2751028" y="2534082"/>
                  </a:lnTo>
                  <a:lnTo>
                    <a:pt x="2688608" y="2535953"/>
                  </a:lnTo>
                  <a:lnTo>
                    <a:pt x="2625795" y="2537081"/>
                  </a:lnTo>
                  <a:lnTo>
                    <a:pt x="2562605" y="2537460"/>
                  </a:lnTo>
                  <a:lnTo>
                    <a:pt x="2499416" y="2537081"/>
                  </a:lnTo>
                  <a:lnTo>
                    <a:pt x="2436603" y="2535953"/>
                  </a:lnTo>
                  <a:lnTo>
                    <a:pt x="2374183" y="2534082"/>
                  </a:lnTo>
                  <a:lnTo>
                    <a:pt x="2312174" y="2531478"/>
                  </a:lnTo>
                  <a:lnTo>
                    <a:pt x="2250593" y="2528149"/>
                  </a:lnTo>
                  <a:lnTo>
                    <a:pt x="2189457" y="2524105"/>
                  </a:lnTo>
                  <a:lnTo>
                    <a:pt x="2128786" y="2519354"/>
                  </a:lnTo>
                  <a:lnTo>
                    <a:pt x="2068595" y="2513904"/>
                  </a:lnTo>
                  <a:lnTo>
                    <a:pt x="2008903" y="2507764"/>
                  </a:lnTo>
                  <a:lnTo>
                    <a:pt x="1949727" y="2500943"/>
                  </a:lnTo>
                  <a:lnTo>
                    <a:pt x="1891084" y="2493450"/>
                  </a:lnTo>
                  <a:lnTo>
                    <a:pt x="1832993" y="2485293"/>
                  </a:lnTo>
                  <a:lnTo>
                    <a:pt x="1775470" y="2476481"/>
                  </a:lnTo>
                  <a:lnTo>
                    <a:pt x="1718533" y="2467023"/>
                  </a:lnTo>
                  <a:lnTo>
                    <a:pt x="1662200" y="2456927"/>
                  </a:lnTo>
                  <a:lnTo>
                    <a:pt x="1606489" y="2446202"/>
                  </a:lnTo>
                  <a:lnTo>
                    <a:pt x="1551416" y="2434857"/>
                  </a:lnTo>
                  <a:lnTo>
                    <a:pt x="1497000" y="2422900"/>
                  </a:lnTo>
                  <a:lnTo>
                    <a:pt x="1443258" y="2410340"/>
                  </a:lnTo>
                  <a:lnTo>
                    <a:pt x="1390207" y="2397186"/>
                  </a:lnTo>
                  <a:lnTo>
                    <a:pt x="1337865" y="2383447"/>
                  </a:lnTo>
                  <a:lnTo>
                    <a:pt x="1286250" y="2369130"/>
                  </a:lnTo>
                  <a:lnTo>
                    <a:pt x="1235379" y="2354246"/>
                  </a:lnTo>
                  <a:lnTo>
                    <a:pt x="1185269" y="2338802"/>
                  </a:lnTo>
                  <a:lnTo>
                    <a:pt x="1135939" y="2322807"/>
                  </a:lnTo>
                  <a:lnTo>
                    <a:pt x="1087405" y="2306270"/>
                  </a:lnTo>
                  <a:lnTo>
                    <a:pt x="1039686" y="2289200"/>
                  </a:lnTo>
                  <a:lnTo>
                    <a:pt x="992798" y="2271605"/>
                  </a:lnTo>
                  <a:lnTo>
                    <a:pt x="946760" y="2253494"/>
                  </a:lnTo>
                  <a:lnTo>
                    <a:pt x="901589" y="2234876"/>
                  </a:lnTo>
                  <a:lnTo>
                    <a:pt x="857302" y="2215759"/>
                  </a:lnTo>
                  <a:lnTo>
                    <a:pt x="813917" y="2196152"/>
                  </a:lnTo>
                  <a:lnTo>
                    <a:pt x="771452" y="2176064"/>
                  </a:lnTo>
                  <a:lnTo>
                    <a:pt x="729924" y="2155503"/>
                  </a:lnTo>
                  <a:lnTo>
                    <a:pt x="689350" y="2134478"/>
                  </a:lnTo>
                  <a:lnTo>
                    <a:pt x="649748" y="2112998"/>
                  </a:lnTo>
                  <a:lnTo>
                    <a:pt x="611137" y="2091071"/>
                  </a:lnTo>
                  <a:lnTo>
                    <a:pt x="573532" y="2068707"/>
                  </a:lnTo>
                  <a:lnTo>
                    <a:pt x="536952" y="2045914"/>
                  </a:lnTo>
                  <a:lnTo>
                    <a:pt x="501415" y="2022700"/>
                  </a:lnTo>
                  <a:lnTo>
                    <a:pt x="466937" y="1999074"/>
                  </a:lnTo>
                  <a:lnTo>
                    <a:pt x="433537" y="1975045"/>
                  </a:lnTo>
                  <a:lnTo>
                    <a:pt x="401232" y="1950622"/>
                  </a:lnTo>
                  <a:lnTo>
                    <a:pt x="370039" y="1925813"/>
                  </a:lnTo>
                  <a:lnTo>
                    <a:pt x="339976" y="1900627"/>
                  </a:lnTo>
                  <a:lnTo>
                    <a:pt x="311061" y="1875072"/>
                  </a:lnTo>
                  <a:lnTo>
                    <a:pt x="256743" y="1822893"/>
                  </a:lnTo>
                  <a:lnTo>
                    <a:pt x="207227" y="1769345"/>
                  </a:lnTo>
                  <a:lnTo>
                    <a:pt x="162651" y="1714498"/>
                  </a:lnTo>
                  <a:lnTo>
                    <a:pt x="123157" y="1658420"/>
                  </a:lnTo>
                  <a:lnTo>
                    <a:pt x="88885" y="1601181"/>
                  </a:lnTo>
                  <a:lnTo>
                    <a:pt x="59975" y="1542852"/>
                  </a:lnTo>
                  <a:lnTo>
                    <a:pt x="36568" y="1483501"/>
                  </a:lnTo>
                  <a:lnTo>
                    <a:pt x="18803" y="1423197"/>
                  </a:lnTo>
                  <a:lnTo>
                    <a:pt x="6821" y="1362011"/>
                  </a:lnTo>
                  <a:lnTo>
                    <a:pt x="763" y="1300012"/>
                  </a:lnTo>
                  <a:lnTo>
                    <a:pt x="0" y="1268729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2559" y="2657855"/>
              <a:ext cx="2602991" cy="15072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242559" y="2657855"/>
              <a:ext cx="2603500" cy="1507490"/>
            </a:xfrm>
            <a:custGeom>
              <a:avLst/>
              <a:gdLst/>
              <a:ahLst/>
              <a:cxnLst/>
              <a:rect l="l" t="t" r="r" b="b"/>
              <a:pathLst>
                <a:path w="2603500" h="1507489">
                  <a:moveTo>
                    <a:pt x="0" y="753618"/>
                  </a:moveTo>
                  <a:lnTo>
                    <a:pt x="5318" y="685028"/>
                  </a:lnTo>
                  <a:lnTo>
                    <a:pt x="20968" y="618162"/>
                  </a:lnTo>
                  <a:lnTo>
                    <a:pt x="46489" y="553287"/>
                  </a:lnTo>
                  <a:lnTo>
                    <a:pt x="81422" y="490669"/>
                  </a:lnTo>
                  <a:lnTo>
                    <a:pt x="125307" y="430573"/>
                  </a:lnTo>
                  <a:lnTo>
                    <a:pt x="150464" y="401555"/>
                  </a:lnTo>
                  <a:lnTo>
                    <a:pt x="177687" y="373267"/>
                  </a:lnTo>
                  <a:lnTo>
                    <a:pt x="206918" y="345742"/>
                  </a:lnTo>
                  <a:lnTo>
                    <a:pt x="238100" y="319015"/>
                  </a:lnTo>
                  <a:lnTo>
                    <a:pt x="271175" y="293118"/>
                  </a:lnTo>
                  <a:lnTo>
                    <a:pt x="306087" y="268084"/>
                  </a:lnTo>
                  <a:lnTo>
                    <a:pt x="342778" y="243948"/>
                  </a:lnTo>
                  <a:lnTo>
                    <a:pt x="381190" y="220741"/>
                  </a:lnTo>
                  <a:lnTo>
                    <a:pt x="421266" y="198498"/>
                  </a:lnTo>
                  <a:lnTo>
                    <a:pt x="462948" y="177252"/>
                  </a:lnTo>
                  <a:lnTo>
                    <a:pt x="506180" y="157035"/>
                  </a:lnTo>
                  <a:lnTo>
                    <a:pt x="550903" y="137882"/>
                  </a:lnTo>
                  <a:lnTo>
                    <a:pt x="597061" y="119825"/>
                  </a:lnTo>
                  <a:lnTo>
                    <a:pt x="644595" y="102898"/>
                  </a:lnTo>
                  <a:lnTo>
                    <a:pt x="693449" y="87134"/>
                  </a:lnTo>
                  <a:lnTo>
                    <a:pt x="743564" y="72566"/>
                  </a:lnTo>
                  <a:lnTo>
                    <a:pt x="794885" y="59227"/>
                  </a:lnTo>
                  <a:lnTo>
                    <a:pt x="847352" y="47152"/>
                  </a:lnTo>
                  <a:lnTo>
                    <a:pt x="900909" y="36372"/>
                  </a:lnTo>
                  <a:lnTo>
                    <a:pt x="955498" y="26922"/>
                  </a:lnTo>
                  <a:lnTo>
                    <a:pt x="1011062" y="18834"/>
                  </a:lnTo>
                  <a:lnTo>
                    <a:pt x="1067544" y="12142"/>
                  </a:lnTo>
                  <a:lnTo>
                    <a:pt x="1124885" y="6880"/>
                  </a:lnTo>
                  <a:lnTo>
                    <a:pt x="1183029" y="3080"/>
                  </a:lnTo>
                  <a:lnTo>
                    <a:pt x="1241919" y="775"/>
                  </a:lnTo>
                  <a:lnTo>
                    <a:pt x="1301495" y="0"/>
                  </a:lnTo>
                  <a:lnTo>
                    <a:pt x="1361072" y="775"/>
                  </a:lnTo>
                  <a:lnTo>
                    <a:pt x="1419962" y="3080"/>
                  </a:lnTo>
                  <a:lnTo>
                    <a:pt x="1478106" y="6880"/>
                  </a:lnTo>
                  <a:lnTo>
                    <a:pt x="1535447" y="12142"/>
                  </a:lnTo>
                  <a:lnTo>
                    <a:pt x="1591929" y="18834"/>
                  </a:lnTo>
                  <a:lnTo>
                    <a:pt x="1647493" y="26922"/>
                  </a:lnTo>
                  <a:lnTo>
                    <a:pt x="1702082" y="36372"/>
                  </a:lnTo>
                  <a:lnTo>
                    <a:pt x="1755639" y="47152"/>
                  </a:lnTo>
                  <a:lnTo>
                    <a:pt x="1808106" y="59227"/>
                  </a:lnTo>
                  <a:lnTo>
                    <a:pt x="1859427" y="72566"/>
                  </a:lnTo>
                  <a:lnTo>
                    <a:pt x="1909542" y="87134"/>
                  </a:lnTo>
                  <a:lnTo>
                    <a:pt x="1958396" y="102898"/>
                  </a:lnTo>
                  <a:lnTo>
                    <a:pt x="2005930" y="119825"/>
                  </a:lnTo>
                  <a:lnTo>
                    <a:pt x="2052088" y="137882"/>
                  </a:lnTo>
                  <a:lnTo>
                    <a:pt x="2096811" y="157035"/>
                  </a:lnTo>
                  <a:lnTo>
                    <a:pt x="2140043" y="177252"/>
                  </a:lnTo>
                  <a:lnTo>
                    <a:pt x="2181725" y="198498"/>
                  </a:lnTo>
                  <a:lnTo>
                    <a:pt x="2221801" y="220741"/>
                  </a:lnTo>
                  <a:lnTo>
                    <a:pt x="2260213" y="243948"/>
                  </a:lnTo>
                  <a:lnTo>
                    <a:pt x="2296904" y="268084"/>
                  </a:lnTo>
                  <a:lnTo>
                    <a:pt x="2331816" y="293118"/>
                  </a:lnTo>
                  <a:lnTo>
                    <a:pt x="2364891" y="319015"/>
                  </a:lnTo>
                  <a:lnTo>
                    <a:pt x="2396073" y="345742"/>
                  </a:lnTo>
                  <a:lnTo>
                    <a:pt x="2425304" y="373267"/>
                  </a:lnTo>
                  <a:lnTo>
                    <a:pt x="2452527" y="401555"/>
                  </a:lnTo>
                  <a:lnTo>
                    <a:pt x="2477684" y="430573"/>
                  </a:lnTo>
                  <a:lnTo>
                    <a:pt x="2521569" y="490669"/>
                  </a:lnTo>
                  <a:lnTo>
                    <a:pt x="2556502" y="553287"/>
                  </a:lnTo>
                  <a:lnTo>
                    <a:pt x="2582023" y="618162"/>
                  </a:lnTo>
                  <a:lnTo>
                    <a:pt x="2597673" y="685028"/>
                  </a:lnTo>
                  <a:lnTo>
                    <a:pt x="2602991" y="753618"/>
                  </a:lnTo>
                  <a:lnTo>
                    <a:pt x="2601652" y="788111"/>
                  </a:lnTo>
                  <a:lnTo>
                    <a:pt x="2591111" y="855872"/>
                  </a:lnTo>
                  <a:lnTo>
                    <a:pt x="2570468" y="921776"/>
                  </a:lnTo>
                  <a:lnTo>
                    <a:pt x="2540184" y="985556"/>
                  </a:lnTo>
                  <a:lnTo>
                    <a:pt x="2500717" y="1046946"/>
                  </a:lnTo>
                  <a:lnTo>
                    <a:pt x="2452527" y="1105680"/>
                  </a:lnTo>
                  <a:lnTo>
                    <a:pt x="2425304" y="1133968"/>
                  </a:lnTo>
                  <a:lnTo>
                    <a:pt x="2396073" y="1161493"/>
                  </a:lnTo>
                  <a:lnTo>
                    <a:pt x="2364891" y="1188220"/>
                  </a:lnTo>
                  <a:lnTo>
                    <a:pt x="2331816" y="1214117"/>
                  </a:lnTo>
                  <a:lnTo>
                    <a:pt x="2296904" y="1239151"/>
                  </a:lnTo>
                  <a:lnTo>
                    <a:pt x="2260213" y="1263287"/>
                  </a:lnTo>
                  <a:lnTo>
                    <a:pt x="2221801" y="1286494"/>
                  </a:lnTo>
                  <a:lnTo>
                    <a:pt x="2181725" y="1308737"/>
                  </a:lnTo>
                  <a:lnTo>
                    <a:pt x="2140043" y="1329983"/>
                  </a:lnTo>
                  <a:lnTo>
                    <a:pt x="2096811" y="1350200"/>
                  </a:lnTo>
                  <a:lnTo>
                    <a:pt x="2052088" y="1369353"/>
                  </a:lnTo>
                  <a:lnTo>
                    <a:pt x="2005930" y="1387410"/>
                  </a:lnTo>
                  <a:lnTo>
                    <a:pt x="1958396" y="1404337"/>
                  </a:lnTo>
                  <a:lnTo>
                    <a:pt x="1909542" y="1420101"/>
                  </a:lnTo>
                  <a:lnTo>
                    <a:pt x="1859427" y="1434669"/>
                  </a:lnTo>
                  <a:lnTo>
                    <a:pt x="1808106" y="1448008"/>
                  </a:lnTo>
                  <a:lnTo>
                    <a:pt x="1755639" y="1460083"/>
                  </a:lnTo>
                  <a:lnTo>
                    <a:pt x="1702082" y="1470863"/>
                  </a:lnTo>
                  <a:lnTo>
                    <a:pt x="1647493" y="1480313"/>
                  </a:lnTo>
                  <a:lnTo>
                    <a:pt x="1591929" y="1488401"/>
                  </a:lnTo>
                  <a:lnTo>
                    <a:pt x="1535447" y="1495093"/>
                  </a:lnTo>
                  <a:lnTo>
                    <a:pt x="1478106" y="1500355"/>
                  </a:lnTo>
                  <a:lnTo>
                    <a:pt x="1419962" y="1504155"/>
                  </a:lnTo>
                  <a:lnTo>
                    <a:pt x="1361072" y="1506460"/>
                  </a:lnTo>
                  <a:lnTo>
                    <a:pt x="1301495" y="1507236"/>
                  </a:lnTo>
                  <a:lnTo>
                    <a:pt x="1241919" y="1506460"/>
                  </a:lnTo>
                  <a:lnTo>
                    <a:pt x="1183029" y="1504155"/>
                  </a:lnTo>
                  <a:lnTo>
                    <a:pt x="1124885" y="1500355"/>
                  </a:lnTo>
                  <a:lnTo>
                    <a:pt x="1067544" y="1495093"/>
                  </a:lnTo>
                  <a:lnTo>
                    <a:pt x="1011062" y="1488401"/>
                  </a:lnTo>
                  <a:lnTo>
                    <a:pt x="955498" y="1480313"/>
                  </a:lnTo>
                  <a:lnTo>
                    <a:pt x="900909" y="1470863"/>
                  </a:lnTo>
                  <a:lnTo>
                    <a:pt x="847352" y="1460083"/>
                  </a:lnTo>
                  <a:lnTo>
                    <a:pt x="794885" y="1448008"/>
                  </a:lnTo>
                  <a:lnTo>
                    <a:pt x="743564" y="1434669"/>
                  </a:lnTo>
                  <a:lnTo>
                    <a:pt x="693449" y="1420101"/>
                  </a:lnTo>
                  <a:lnTo>
                    <a:pt x="644595" y="1404337"/>
                  </a:lnTo>
                  <a:lnTo>
                    <a:pt x="597061" y="1387410"/>
                  </a:lnTo>
                  <a:lnTo>
                    <a:pt x="550903" y="1369353"/>
                  </a:lnTo>
                  <a:lnTo>
                    <a:pt x="506180" y="1350200"/>
                  </a:lnTo>
                  <a:lnTo>
                    <a:pt x="462948" y="1329983"/>
                  </a:lnTo>
                  <a:lnTo>
                    <a:pt x="421266" y="1308737"/>
                  </a:lnTo>
                  <a:lnTo>
                    <a:pt x="381190" y="1286494"/>
                  </a:lnTo>
                  <a:lnTo>
                    <a:pt x="342778" y="1263287"/>
                  </a:lnTo>
                  <a:lnTo>
                    <a:pt x="306087" y="1239151"/>
                  </a:lnTo>
                  <a:lnTo>
                    <a:pt x="271175" y="1214117"/>
                  </a:lnTo>
                  <a:lnTo>
                    <a:pt x="238100" y="1188220"/>
                  </a:lnTo>
                  <a:lnTo>
                    <a:pt x="206918" y="1161493"/>
                  </a:lnTo>
                  <a:lnTo>
                    <a:pt x="177687" y="1133968"/>
                  </a:lnTo>
                  <a:lnTo>
                    <a:pt x="150464" y="1105680"/>
                  </a:lnTo>
                  <a:lnTo>
                    <a:pt x="125307" y="1076662"/>
                  </a:lnTo>
                  <a:lnTo>
                    <a:pt x="81422" y="1016566"/>
                  </a:lnTo>
                  <a:lnTo>
                    <a:pt x="46489" y="953948"/>
                  </a:lnTo>
                  <a:lnTo>
                    <a:pt x="20968" y="889073"/>
                  </a:lnTo>
                  <a:lnTo>
                    <a:pt x="5318" y="822207"/>
                  </a:lnTo>
                  <a:lnTo>
                    <a:pt x="0" y="753618"/>
                  </a:lnTo>
                  <a:close/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14626" y="1030351"/>
            <a:ext cx="1635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Times New Roman"/>
                <a:cs typeface="Times New Roman"/>
              </a:rPr>
              <a:t>Total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population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43117" y="3181603"/>
            <a:ext cx="1859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Penetrated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market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4042" y="1655294"/>
            <a:ext cx="2641600" cy="8153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800" b="1" dirty="0">
                <a:latin typeface="Times New Roman"/>
                <a:cs typeface="Times New Roman"/>
              </a:rPr>
              <a:t>Qualified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available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market</a:t>
            </a:r>
            <a:endParaRPr sz="1800">
              <a:latin typeface="Times New Roman"/>
              <a:cs typeface="Times New Roman"/>
            </a:endParaRPr>
          </a:p>
          <a:p>
            <a:pPr marL="450215">
              <a:lnSpc>
                <a:spcPct val="100000"/>
              </a:lnSpc>
              <a:spcBef>
                <a:spcPts val="944"/>
              </a:spcBef>
            </a:pPr>
            <a:r>
              <a:rPr sz="1800" b="1" spc="-30" dirty="0">
                <a:latin typeface="Times New Roman"/>
                <a:cs typeface="Times New Roman"/>
              </a:rPr>
              <a:t>Target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market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97677" y="812927"/>
            <a:ext cx="1708150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735">
              <a:lnSpc>
                <a:spcPct val="1341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Potential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market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Available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market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176276"/>
            <a:ext cx="465709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spc="-60" dirty="0">
                <a:latin typeface="Times New Roman"/>
                <a:cs typeface="Times New Roman"/>
              </a:rPr>
              <a:t>FACILITATING</a:t>
            </a:r>
            <a:r>
              <a:rPr sz="2900" b="0" spc="-105" dirty="0">
                <a:latin typeface="Times New Roman"/>
                <a:cs typeface="Times New Roman"/>
              </a:rPr>
              <a:t> </a:t>
            </a:r>
            <a:r>
              <a:rPr sz="2900" b="0" spc="5" dirty="0">
                <a:latin typeface="Times New Roman"/>
                <a:cs typeface="Times New Roman"/>
              </a:rPr>
              <a:t>FUNCTIONS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584708"/>
            <a:ext cx="9735185" cy="59690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9527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Supporting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helps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primary functions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marketing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buying,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selling,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storage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241300" marR="44450" indent="-229235">
              <a:lnSpc>
                <a:spcPct val="80000"/>
              </a:lnSpc>
              <a:spcBef>
                <a:spcPts val="2330"/>
              </a:spcBef>
              <a:buFont typeface="Arial MT"/>
              <a:buChar char="•"/>
              <a:tabLst>
                <a:tab pos="241935" algn="l"/>
                <a:tab pos="6682105" algn="l"/>
              </a:tabLst>
            </a:pPr>
            <a:r>
              <a:rPr sz="2600" b="1" dirty="0">
                <a:latin typeface="Times New Roman"/>
                <a:cs typeface="Times New Roman"/>
              </a:rPr>
              <a:t>FINANCING: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finance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lifeblood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every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business.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Effectiveness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marketing </a:t>
            </a:r>
            <a:r>
              <a:rPr sz="2600" dirty="0">
                <a:latin typeface="Times New Roman"/>
                <a:cs typeface="Times New Roman"/>
              </a:rPr>
              <a:t>functions depends on the </a:t>
            </a:r>
            <a:r>
              <a:rPr sz="2600" spc="-5" dirty="0">
                <a:latin typeface="Times New Roman"/>
                <a:cs typeface="Times New Roman"/>
              </a:rPr>
              <a:t>availability </a:t>
            </a:r>
            <a:r>
              <a:rPr sz="2600" dirty="0">
                <a:latin typeface="Times New Roman"/>
                <a:cs typeface="Times New Roman"/>
              </a:rPr>
              <a:t>of funds.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Procurement of fund is a </a:t>
            </a:r>
            <a:r>
              <a:rPr sz="2600" spc="-5" dirty="0">
                <a:latin typeface="Times New Roman"/>
                <a:cs typeface="Times New Roman"/>
              </a:rPr>
              <a:t>major </a:t>
            </a:r>
            <a:r>
              <a:rPr sz="2600" dirty="0">
                <a:latin typeface="Times New Roman"/>
                <a:cs typeface="Times New Roman"/>
              </a:rPr>
              <a:t>function of </a:t>
            </a:r>
            <a:r>
              <a:rPr sz="2600" spc="-5" dirty="0">
                <a:latin typeface="Times New Roman"/>
                <a:cs typeface="Times New Roman"/>
              </a:rPr>
              <a:t>marketing. </a:t>
            </a:r>
            <a:r>
              <a:rPr sz="2600" dirty="0">
                <a:latin typeface="Times New Roman"/>
                <a:cs typeface="Times New Roman"/>
              </a:rPr>
              <a:t>Requires short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term,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medium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term</a:t>
            </a:r>
            <a:r>
              <a:rPr sz="2600" dirty="0">
                <a:latin typeface="Times New Roman"/>
                <a:cs typeface="Times New Roman"/>
              </a:rPr>
              <a:t> and long</a:t>
            </a:r>
            <a:r>
              <a:rPr sz="2600" spc="-5" dirty="0">
                <a:latin typeface="Times New Roman"/>
                <a:cs typeface="Times New Roman"/>
              </a:rPr>
              <a:t> term</a:t>
            </a:r>
            <a:r>
              <a:rPr sz="2600" dirty="0">
                <a:latin typeface="Times New Roman"/>
                <a:cs typeface="Times New Roman"/>
              </a:rPr>
              <a:t> finance.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Like	Oil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through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engine.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80000"/>
              </a:lnSpc>
              <a:buFont typeface="Arial MT"/>
              <a:buChar char="•"/>
              <a:tabLst>
                <a:tab pos="241935" algn="l"/>
              </a:tabLst>
            </a:pPr>
            <a:r>
              <a:rPr sz="2600" b="1" dirty="0">
                <a:latin typeface="Times New Roman"/>
                <a:cs typeface="Times New Roman"/>
              </a:rPr>
              <a:t>RISK BEARING: </a:t>
            </a:r>
            <a:r>
              <a:rPr sz="2600" spc="-5" dirty="0">
                <a:latin typeface="Times New Roman"/>
                <a:cs typeface="Times New Roman"/>
              </a:rPr>
              <a:t>risk </a:t>
            </a:r>
            <a:r>
              <a:rPr sz="2600" spc="-10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inherent in business </a:t>
            </a:r>
            <a:r>
              <a:rPr sz="2600" spc="-5" dirty="0">
                <a:latin typeface="Times New Roman"/>
                <a:cs typeface="Times New Roman"/>
              </a:rPr>
              <a:t>activities. </a:t>
            </a:r>
            <a:r>
              <a:rPr sz="2600" dirty="0">
                <a:latin typeface="Times New Roman"/>
                <a:cs typeface="Times New Roman"/>
              </a:rPr>
              <a:t>Means the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possibility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loss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due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unfavorable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happenings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future.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Efficient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should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bear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risk</a:t>
            </a:r>
            <a:r>
              <a:rPr sz="2600" dirty="0">
                <a:latin typeface="Times New Roman"/>
                <a:cs typeface="Times New Roman"/>
              </a:rPr>
              <a:t> factors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inherent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business.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241300" marR="431165" indent="-229235">
              <a:lnSpc>
                <a:spcPct val="80000"/>
              </a:lnSpc>
              <a:buFont typeface="Arial MT"/>
              <a:buChar char="•"/>
              <a:tabLst>
                <a:tab pos="241935" algn="l"/>
              </a:tabLst>
            </a:pPr>
            <a:r>
              <a:rPr sz="2600" b="1" spc="-30" dirty="0">
                <a:latin typeface="Times New Roman"/>
                <a:cs typeface="Times New Roman"/>
              </a:rPr>
              <a:t>STANDARDIZATION </a:t>
            </a:r>
            <a:r>
              <a:rPr sz="2600" b="1" dirty="0">
                <a:latin typeface="Times New Roman"/>
                <a:cs typeface="Times New Roman"/>
              </a:rPr>
              <a:t>AND GRADING: </a:t>
            </a:r>
            <a:r>
              <a:rPr sz="2600" dirty="0">
                <a:latin typeface="Times New Roman"/>
                <a:cs typeface="Times New Roman"/>
              </a:rPr>
              <a:t>it is the fixing and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maintaining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norms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grade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commodity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basis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desired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features like </a:t>
            </a:r>
            <a:r>
              <a:rPr sz="2600" spc="-25" dirty="0">
                <a:latin typeface="Times New Roman"/>
                <a:cs typeface="Times New Roman"/>
              </a:rPr>
              <a:t>quality, </a:t>
            </a:r>
            <a:r>
              <a:rPr sz="2600" spc="-15" dirty="0">
                <a:latin typeface="Times New Roman"/>
                <a:cs typeface="Times New Roman"/>
              </a:rPr>
              <a:t>durability, </a:t>
            </a:r>
            <a:r>
              <a:rPr sz="2600" dirty="0">
                <a:latin typeface="Times New Roman"/>
                <a:cs typeface="Times New Roman"/>
              </a:rPr>
              <a:t>color </a:t>
            </a:r>
            <a:r>
              <a:rPr sz="2600" spc="-5" dirty="0">
                <a:latin typeface="Times New Roman"/>
                <a:cs typeface="Times New Roman"/>
              </a:rPr>
              <a:t>etc. </a:t>
            </a:r>
            <a:r>
              <a:rPr sz="2600" dirty="0">
                <a:latin typeface="Times New Roman"/>
                <a:cs typeface="Times New Roman"/>
              </a:rPr>
              <a:t>grading begins when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standardization </a:t>
            </a:r>
            <a:r>
              <a:rPr sz="2600" dirty="0">
                <a:latin typeface="Times New Roman"/>
                <a:cs typeface="Times New Roman"/>
              </a:rPr>
              <a:t>ends. It is the </a:t>
            </a:r>
            <a:r>
              <a:rPr sz="2600" spc="-5" dirty="0">
                <a:latin typeface="Times New Roman"/>
                <a:cs typeface="Times New Roman"/>
              </a:rPr>
              <a:t>classification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standard </a:t>
            </a:r>
            <a:r>
              <a:rPr sz="2600" dirty="0">
                <a:latin typeface="Times New Roman"/>
                <a:cs typeface="Times New Roman"/>
              </a:rPr>
              <a:t>products into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certain classes.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8889" y="369773"/>
            <a:ext cx="10019030" cy="633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369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BRANDING: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name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symbol </a:t>
            </a:r>
            <a:r>
              <a:rPr sz="2400" dirty="0">
                <a:latin typeface="Times New Roman"/>
                <a:cs typeface="Times New Roman"/>
              </a:rPr>
              <a:t>or design or </a:t>
            </a:r>
            <a:r>
              <a:rPr sz="2400" spc="-5" dirty="0">
                <a:latin typeface="Times New Roman"/>
                <a:cs typeface="Times New Roman"/>
              </a:rPr>
              <a:t>combination </a:t>
            </a:r>
            <a:r>
              <a:rPr sz="2400" dirty="0">
                <a:latin typeface="Times New Roman"/>
                <a:cs typeface="Times New Roman"/>
              </a:rPr>
              <a:t>of these giving to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product to identify the goods of one seller in order to </a:t>
            </a:r>
            <a:r>
              <a:rPr sz="2400" spc="-5" dirty="0">
                <a:latin typeface="Times New Roman"/>
                <a:cs typeface="Times New Roman"/>
              </a:rPr>
              <a:t>differentiate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competitors.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14859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476758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MARKET </a:t>
            </a:r>
            <a:r>
              <a:rPr sz="2400" b="1" spc="-20" dirty="0">
                <a:latin typeface="Times New Roman"/>
                <a:cs typeface="Times New Roman"/>
              </a:rPr>
              <a:t>INFORMATION: </a:t>
            </a:r>
            <a:r>
              <a:rPr sz="2400" dirty="0">
                <a:latin typeface="Times New Roman"/>
                <a:cs typeface="Times New Roman"/>
              </a:rPr>
              <a:t>it is the key input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all the </a:t>
            </a:r>
            <a:r>
              <a:rPr sz="2400" spc="-5" dirty="0">
                <a:latin typeface="Times New Roman"/>
                <a:cs typeface="Times New Roman"/>
              </a:rPr>
              <a:t>marketing </a:t>
            </a:r>
            <a:r>
              <a:rPr sz="2400" dirty="0">
                <a:latin typeface="Times New Roman"/>
                <a:cs typeface="Times New Roman"/>
              </a:rPr>
              <a:t> decisions. Marketer requires </a:t>
            </a:r>
            <a:r>
              <a:rPr sz="2400" spc="-5" dirty="0">
                <a:latin typeface="Times New Roman"/>
                <a:cs typeface="Times New Roman"/>
              </a:rPr>
              <a:t>information </a:t>
            </a:r>
            <a:r>
              <a:rPr sz="2400" dirty="0">
                <a:latin typeface="Times New Roman"/>
                <a:cs typeface="Times New Roman"/>
              </a:rPr>
              <a:t>like needs and </a:t>
            </a:r>
            <a:r>
              <a:rPr sz="2400" spc="-5" dirty="0">
                <a:latin typeface="Times New Roman"/>
                <a:cs typeface="Times New Roman"/>
              </a:rPr>
              <a:t>wants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consumers,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competitor’s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	</a:t>
            </a:r>
            <a:r>
              <a:rPr sz="2400" spc="-5" dirty="0">
                <a:latin typeface="Times New Roman"/>
                <a:cs typeface="Times New Roman"/>
              </a:rPr>
              <a:t>Market surveys, </a:t>
            </a:r>
            <a:r>
              <a:rPr sz="2400" dirty="0">
                <a:latin typeface="Times New Roman"/>
                <a:cs typeface="Times New Roman"/>
              </a:rPr>
              <a:t>feedback, </a:t>
            </a:r>
            <a:r>
              <a:rPr sz="2400" spc="-5" dirty="0">
                <a:latin typeface="Times New Roman"/>
                <a:cs typeface="Times New Roman"/>
              </a:rPr>
              <a:t>experiment </a:t>
            </a:r>
            <a:r>
              <a:rPr sz="2400" dirty="0">
                <a:latin typeface="Times New Roman"/>
                <a:cs typeface="Times New Roman"/>
              </a:rPr>
              <a:t>etc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means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 information.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871156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PRICING: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Exchange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value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goods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terms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money.	</a:t>
            </a:r>
            <a:r>
              <a:rPr sz="2400" dirty="0">
                <a:latin typeface="Times New Roman"/>
                <a:cs typeface="Times New Roman"/>
              </a:rPr>
              <a:t>Ideal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price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fixed.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13906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PROMOTION: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helps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make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 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customers</a:t>
            </a:r>
            <a:r>
              <a:rPr sz="2400" dirty="0">
                <a:latin typeface="Times New Roman"/>
                <a:cs typeface="Times New Roman"/>
              </a:rPr>
              <a:t> through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advertising,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selling,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public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persuade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consumers</a:t>
            </a:r>
            <a:r>
              <a:rPr sz="2400" dirty="0">
                <a:latin typeface="Times New Roman"/>
                <a:cs typeface="Times New Roman"/>
              </a:rPr>
              <a:t> 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buy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33120"/>
            <a:ext cx="4176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MODERN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FUNCTIONS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781682"/>
            <a:ext cx="9309735" cy="2626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6637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MARKET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RESEARCH: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complete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analysis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market.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know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about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customers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need, competitors, market</a:t>
            </a:r>
            <a:r>
              <a:rPr sz="2800" dirty="0">
                <a:latin typeface="Times New Roman"/>
                <a:cs typeface="Times New Roman"/>
              </a:rPr>
              <a:t> condition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43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90000"/>
              </a:lnSpc>
              <a:buFont typeface="Arial MT"/>
              <a:buChar char="•"/>
              <a:tabLst>
                <a:tab pos="241935" algn="l"/>
                <a:tab pos="796417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PRODUCT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PLANNING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AND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DEVELOPMENT: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journey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consumption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sales.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Eg: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ipod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converting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demand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into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267462"/>
            <a:ext cx="48939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MARKET</a:t>
            </a:r>
            <a:r>
              <a:rPr sz="3200" b="0" spc="-15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VS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6718" y="1324832"/>
            <a:ext cx="8774091" cy="50390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285" y="215900"/>
            <a:ext cx="48723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MARKETING</a:t>
            </a:r>
            <a:r>
              <a:rPr sz="3200" b="0" spc="-114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VS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SELLING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4927" y="902208"/>
            <a:ext cx="9331034" cy="54152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616" y="153923"/>
            <a:ext cx="9305925" cy="65410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832" y="153923"/>
            <a:ext cx="10869168" cy="62468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1204036"/>
            <a:ext cx="5508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/>
                <a:cs typeface="Times New Roman"/>
              </a:rPr>
              <a:t>MARKETING</a:t>
            </a:r>
            <a:r>
              <a:rPr sz="3200" b="0" spc="-3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MANAGEMENT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7929" y="2018563"/>
            <a:ext cx="9476740" cy="27133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Management 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activities.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It is the process of planning, organizing, </a:t>
            </a:r>
            <a:r>
              <a:rPr sz="2800" spc="-10" dirty="0">
                <a:latin typeface="Times New Roman"/>
                <a:cs typeface="Times New Roman"/>
              </a:rPr>
              <a:t>staffing, </a:t>
            </a:r>
            <a:r>
              <a:rPr sz="2800" spc="-5" dirty="0">
                <a:latin typeface="Times New Roman"/>
                <a:cs typeface="Times New Roman"/>
              </a:rPr>
              <a:t>directing, </a:t>
            </a:r>
            <a:r>
              <a:rPr sz="2800" dirty="0">
                <a:latin typeface="Times New Roman"/>
                <a:cs typeface="Times New Roman"/>
              </a:rPr>
              <a:t> controlling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coordinating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activities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attain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marketing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objective.</a:t>
            </a:r>
            <a:endParaRPr sz="2800">
              <a:latin typeface="Times New Roman"/>
              <a:cs typeface="Times New Roman"/>
            </a:endParaRPr>
          </a:p>
          <a:p>
            <a:pPr marL="241300" marR="450850" indent="-228600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Aim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create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customers,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 satisfy customers,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protect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social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interest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attain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profits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organization.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473456"/>
            <a:ext cx="8241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45" dirty="0">
                <a:latin typeface="Times New Roman"/>
                <a:cs typeface="Times New Roman"/>
              </a:rPr>
              <a:t>FEATURES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r>
              <a:rPr sz="3200" b="0" spc="-2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MANAGEMENT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3116" y="1036701"/>
            <a:ext cx="9823450" cy="53066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4130" indent="-229235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Branch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business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management: </a:t>
            </a:r>
            <a:r>
              <a:rPr sz="2600" dirty="0">
                <a:latin typeface="Times New Roman"/>
                <a:cs typeface="Times New Roman"/>
              </a:rPr>
              <a:t>managers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involved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management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functions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like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planning,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organizing,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staffing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controlling.</a:t>
            </a:r>
            <a:endParaRPr sz="2600">
              <a:latin typeface="Times New Roman"/>
              <a:cs typeface="Times New Roman"/>
            </a:endParaRPr>
          </a:p>
          <a:p>
            <a:pPr marL="241300" marR="1000760" indent="-229235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Both </a:t>
            </a:r>
            <a:r>
              <a:rPr sz="2600" spc="-5" dirty="0">
                <a:latin typeface="Times New Roman"/>
                <a:cs typeface="Times New Roman"/>
              </a:rPr>
              <a:t>science and art: </a:t>
            </a:r>
            <a:r>
              <a:rPr sz="2600" dirty="0">
                <a:latin typeface="Times New Roman"/>
                <a:cs typeface="Times New Roman"/>
              </a:rPr>
              <a:t>Science – follows general principles of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management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guide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activities.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managing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every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situation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 </a:t>
            </a:r>
            <a:r>
              <a:rPr sz="2600" spc="-10" dirty="0">
                <a:latin typeface="Times New Roman"/>
                <a:cs typeface="Times New Roman"/>
              </a:rPr>
              <a:t>efficient</a:t>
            </a:r>
            <a:r>
              <a:rPr sz="2600" dirty="0">
                <a:latin typeface="Times New Roman"/>
                <a:cs typeface="Times New Roman"/>
              </a:rPr>
              <a:t> and</a:t>
            </a:r>
            <a:r>
              <a:rPr sz="2600" spc="-10" dirty="0">
                <a:latin typeface="Times New Roman"/>
                <a:cs typeface="Times New Roman"/>
              </a:rPr>
              <a:t> effective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manner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requires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skill.</a:t>
            </a:r>
            <a:endParaRPr sz="2600">
              <a:latin typeface="Times New Roman"/>
              <a:cs typeface="Times New Roman"/>
            </a:endParaRPr>
          </a:p>
          <a:p>
            <a:pPr marL="241300" marR="293370" indent="-22923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5" dirty="0">
                <a:latin typeface="Times New Roman"/>
                <a:cs typeface="Times New Roman"/>
              </a:rPr>
              <a:t>Optimum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utilization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resources: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brings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together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efforts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people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resources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organization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attain</a:t>
            </a:r>
            <a:r>
              <a:rPr sz="2600" dirty="0">
                <a:latin typeface="Times New Roman"/>
                <a:cs typeface="Times New Roman"/>
              </a:rPr>
              <a:t> the goals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 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firm.</a:t>
            </a:r>
            <a:endParaRPr sz="2600">
              <a:latin typeface="Times New Roman"/>
              <a:cs typeface="Times New Roman"/>
            </a:endParaRPr>
          </a:p>
          <a:p>
            <a:pPr marL="241300" marR="920115" indent="-229235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Putting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marketing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concepts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practice: </a:t>
            </a:r>
            <a:r>
              <a:rPr sz="2600" dirty="0">
                <a:latin typeface="Times New Roman"/>
                <a:cs typeface="Times New Roman"/>
              </a:rPr>
              <a:t>process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planning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executing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marketing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function.</a:t>
            </a: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Social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function: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should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cater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needs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25" dirty="0">
                <a:latin typeface="Times New Roman"/>
                <a:cs typeface="Times New Roman"/>
              </a:rPr>
              <a:t>society.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500"/>
              </a:lnSpc>
              <a:spcBef>
                <a:spcPts val="969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Integrative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function: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combines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all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other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business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functions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 the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firm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attain marketing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goal.</a:t>
            </a:r>
            <a:endParaRPr sz="2600">
              <a:latin typeface="Times New Roman"/>
              <a:cs typeface="Times New Roman"/>
            </a:endParaRPr>
          </a:p>
          <a:p>
            <a:pPr marL="241300" marR="1800225" indent="-229235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Times New Roman"/>
                <a:cs typeface="Times New Roman"/>
              </a:rPr>
              <a:t>Universal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function: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applicable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both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profit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non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profit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organizations.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331724"/>
            <a:ext cx="8625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OBJECTIVES</a:t>
            </a:r>
            <a:r>
              <a:rPr sz="3200" b="0" spc="-3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 MARKETING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MANAGEMENT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3060" y="1146047"/>
            <a:ext cx="9880092" cy="529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6" y="715137"/>
            <a:ext cx="6521450" cy="551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6055">
              <a:lnSpc>
                <a:spcPct val="106700"/>
              </a:lnSpc>
              <a:spcBef>
                <a:spcPts val="100"/>
              </a:spcBef>
            </a:pPr>
            <a:r>
              <a:rPr sz="2400" b="1" spc="-45" dirty="0">
                <a:latin typeface="Times New Roman"/>
                <a:cs typeface="Times New Roman"/>
              </a:rPr>
              <a:t>Total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population: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5" dirty="0">
                <a:latin typeface="Times New Roman"/>
                <a:cs typeface="Times New Roman"/>
              </a:rPr>
              <a:t> is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aggregate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total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people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market.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400" b="1" dirty="0">
                <a:latin typeface="Times New Roman"/>
                <a:cs typeface="Times New Roman"/>
              </a:rPr>
              <a:t>Potential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Market: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total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population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who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interest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acquiring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790"/>
              </a:spcBef>
            </a:pPr>
            <a:r>
              <a:rPr sz="2400" b="1" spc="-20" dirty="0">
                <a:latin typeface="Times New Roman"/>
                <a:cs typeface="Times New Roman"/>
              </a:rPr>
              <a:t>Available </a:t>
            </a:r>
            <a:r>
              <a:rPr sz="2400" b="1" dirty="0">
                <a:latin typeface="Times New Roman"/>
                <a:cs typeface="Times New Roman"/>
              </a:rPr>
              <a:t>market: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portion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potential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 </a:t>
            </a:r>
            <a:r>
              <a:rPr sz="2400" dirty="0">
                <a:latin typeface="Times New Roman"/>
                <a:cs typeface="Times New Roman"/>
              </a:rPr>
              <a:t>who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enough</a:t>
            </a:r>
            <a:r>
              <a:rPr sz="2400" spc="-5" dirty="0">
                <a:latin typeface="Times New Roman"/>
                <a:cs typeface="Times New Roman"/>
              </a:rPr>
              <a:t> money</a:t>
            </a:r>
            <a:r>
              <a:rPr sz="2400" dirty="0">
                <a:latin typeface="Times New Roman"/>
                <a:cs typeface="Times New Roman"/>
              </a:rPr>
              <a:t> 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buy 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  <a:p>
            <a:pPr marL="12700" marR="457834">
              <a:lnSpc>
                <a:spcPct val="106900"/>
              </a:lnSpc>
              <a:spcBef>
                <a:spcPts val="810"/>
              </a:spcBef>
            </a:pPr>
            <a:r>
              <a:rPr sz="2400" b="1" dirty="0">
                <a:latin typeface="Times New Roman"/>
                <a:cs typeface="Times New Roman"/>
              </a:rPr>
              <a:t>Qualified available market: </a:t>
            </a:r>
            <a:r>
              <a:rPr sz="2400" dirty="0">
                <a:latin typeface="Times New Roman"/>
                <a:cs typeface="Times New Roman"/>
              </a:rPr>
              <a:t>a part of available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who</a:t>
            </a:r>
            <a:r>
              <a:rPr sz="2400" dirty="0">
                <a:latin typeface="Times New Roman"/>
                <a:cs typeface="Times New Roman"/>
              </a:rPr>
              <a:t> 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legally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permitted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purchase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  <a:p>
            <a:pPr marL="12700" marR="320040">
              <a:lnSpc>
                <a:spcPct val="107100"/>
              </a:lnSpc>
              <a:spcBef>
                <a:spcPts val="805"/>
              </a:spcBef>
            </a:pPr>
            <a:r>
              <a:rPr sz="2400" b="1" spc="-40" dirty="0">
                <a:latin typeface="Times New Roman"/>
                <a:cs typeface="Times New Roman"/>
              </a:rPr>
              <a:t>Target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market: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segment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qualified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available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firm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decided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b="1" dirty="0">
                <a:latin typeface="Times New Roman"/>
                <a:cs typeface="Times New Roman"/>
              </a:rPr>
              <a:t>Penetrated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market: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portion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target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market who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actually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purchased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425577"/>
            <a:ext cx="6151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FUNCTIONS</a:t>
            </a:r>
            <a:r>
              <a:rPr sz="3600" b="0" spc="-50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OF</a:t>
            </a:r>
            <a:r>
              <a:rPr sz="3600" b="0" spc="-2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MARKETING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375" y="1441703"/>
            <a:ext cx="9899904" cy="461162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9430" y="25400"/>
            <a:ext cx="10326370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23570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Marketing objectives</a:t>
            </a:r>
            <a:r>
              <a:rPr sz="1800" dirty="0">
                <a:latin typeface="Times New Roman"/>
                <a:cs typeface="Times New Roman"/>
              </a:rPr>
              <a:t>: identification and defining the </a:t>
            </a:r>
            <a:r>
              <a:rPr sz="1800" spc="-5" dirty="0">
                <a:latin typeface="Times New Roman"/>
                <a:cs typeface="Times New Roman"/>
              </a:rPr>
              <a:t>marketing </a:t>
            </a:r>
            <a:r>
              <a:rPr sz="1800" dirty="0">
                <a:latin typeface="Times New Roman"/>
                <a:cs typeface="Times New Roman"/>
              </a:rPr>
              <a:t>objectives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foremost </a:t>
            </a:r>
            <a:r>
              <a:rPr sz="1800" dirty="0">
                <a:latin typeface="Times New Roman"/>
                <a:cs typeface="Times New Roman"/>
              </a:rPr>
              <a:t>function of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marketing management. </a:t>
            </a:r>
            <a:r>
              <a:rPr sz="1800" dirty="0">
                <a:latin typeface="Times New Roman"/>
                <a:cs typeface="Times New Roman"/>
              </a:rPr>
              <a:t>Objectives can be </a:t>
            </a:r>
            <a:r>
              <a:rPr sz="1800" spc="-5" dirty="0">
                <a:latin typeface="Times New Roman"/>
                <a:cs typeface="Times New Roman"/>
              </a:rPr>
              <a:t>short </a:t>
            </a:r>
            <a:r>
              <a:rPr sz="1800" dirty="0">
                <a:latin typeface="Times New Roman"/>
                <a:cs typeface="Times New Roman"/>
              </a:rPr>
              <a:t>term ( achieving sales </a:t>
            </a:r>
            <a:r>
              <a:rPr sz="1800" spc="-5" dirty="0">
                <a:latin typeface="Times New Roman"/>
                <a:cs typeface="Times New Roman"/>
              </a:rPr>
              <a:t>target) </a:t>
            </a:r>
            <a:r>
              <a:rPr sz="1800" dirty="0">
                <a:latin typeface="Times New Roman"/>
                <a:cs typeface="Times New Roman"/>
              </a:rPr>
              <a:t>or long term </a:t>
            </a:r>
            <a:r>
              <a:rPr sz="1800" spc="-5" dirty="0">
                <a:latin typeface="Times New Roman"/>
                <a:cs typeface="Times New Roman"/>
              </a:rPr>
              <a:t>(customer </a:t>
            </a:r>
            <a:r>
              <a:rPr sz="1800" dirty="0">
                <a:latin typeface="Times New Roman"/>
                <a:cs typeface="Times New Roman"/>
              </a:rPr>
              <a:t> retention).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"/>
            </a:pPr>
            <a:endParaRPr sz="1850">
              <a:latin typeface="Times New Roman"/>
              <a:cs typeface="Times New Roman"/>
            </a:endParaRPr>
          </a:p>
          <a:p>
            <a:pPr marL="299085" marR="196215" indent="-2870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Planning: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identifying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marketing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objectives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next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important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function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formulate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plans,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policies,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programmes,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strategies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achieve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marketing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objectives.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Roadmap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directing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towards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objectives.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185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Organising</a:t>
            </a:r>
            <a:r>
              <a:rPr sz="1800" spc="-5" dirty="0">
                <a:latin typeface="Times New Roman"/>
                <a:cs typeface="Times New Roman"/>
              </a:rPr>
              <a:t>:</a:t>
            </a:r>
            <a:r>
              <a:rPr sz="1800" dirty="0">
                <a:latin typeface="Times New Roman"/>
                <a:cs typeface="Times New Roman"/>
              </a:rPr>
              <a:t> collection and coordination of resources ( </a:t>
            </a:r>
            <a:r>
              <a:rPr sz="1800" spc="-5" dirty="0">
                <a:latin typeface="Times New Roman"/>
                <a:cs typeface="Times New Roman"/>
              </a:rPr>
              <a:t>man, </a:t>
            </a:r>
            <a:r>
              <a:rPr sz="1800" dirty="0">
                <a:latin typeface="Times New Roman"/>
                <a:cs typeface="Times New Roman"/>
              </a:rPr>
              <a:t>material, </a:t>
            </a:r>
            <a:r>
              <a:rPr sz="1800" spc="-20" dirty="0">
                <a:latin typeface="Times New Roman"/>
                <a:cs typeface="Times New Roman"/>
              </a:rPr>
              <a:t>money, </a:t>
            </a:r>
            <a:r>
              <a:rPr sz="1800" dirty="0">
                <a:latin typeface="Times New Roman"/>
                <a:cs typeface="Times New Roman"/>
              </a:rPr>
              <a:t>machines) to implement the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marketing</a:t>
            </a:r>
            <a:r>
              <a:rPr sz="1800" dirty="0">
                <a:latin typeface="Times New Roman"/>
                <a:cs typeface="Times New Roman"/>
              </a:rPr>
              <a:t> plan.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Defines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authorities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fixes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duties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responsibilities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(structure of </a:t>
            </a:r>
            <a:r>
              <a:rPr sz="1800" spc="-5" dirty="0">
                <a:latin typeface="Times New Roman"/>
                <a:cs typeface="Times New Roman"/>
              </a:rPr>
              <a:t>organization)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5" dirty="0">
                <a:latin typeface="Times New Roman"/>
                <a:cs typeface="Times New Roman"/>
              </a:rPr>
              <a:t> effective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coordination.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"/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Coordination</a:t>
            </a:r>
            <a:r>
              <a:rPr sz="1800" spc="-5" dirty="0">
                <a:latin typeface="Times New Roman"/>
                <a:cs typeface="Times New Roman"/>
              </a:rPr>
              <a:t>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integration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various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marketing</a:t>
            </a:r>
            <a:r>
              <a:rPr sz="1800" dirty="0">
                <a:latin typeface="Times New Roman"/>
                <a:cs typeface="Times New Roman"/>
              </a:rPr>
              <a:t> activities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such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 planning,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development,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pricing,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distribution,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promotion,</a:t>
            </a:r>
            <a:r>
              <a:rPr sz="1800" dirty="0">
                <a:latin typeface="Times New Roman"/>
                <a:cs typeface="Times New Roman"/>
              </a:rPr>
              <a:t> transportation</a:t>
            </a:r>
            <a:r>
              <a:rPr sz="1800" spc="-5" dirty="0">
                <a:latin typeface="Times New Roman"/>
                <a:cs typeface="Times New Roman"/>
              </a:rPr>
              <a:t> 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warehousing.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marR="54610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Directing</a:t>
            </a:r>
            <a:r>
              <a:rPr sz="1800" spc="-5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guiding and </a:t>
            </a:r>
            <a:r>
              <a:rPr sz="1800" spc="-5" dirty="0">
                <a:latin typeface="Times New Roman"/>
                <a:cs typeface="Times New Roman"/>
              </a:rPr>
              <a:t>issuing </a:t>
            </a:r>
            <a:r>
              <a:rPr sz="1800" dirty="0">
                <a:latin typeface="Times New Roman"/>
                <a:cs typeface="Times New Roman"/>
              </a:rPr>
              <a:t>directions to the </a:t>
            </a:r>
            <a:r>
              <a:rPr sz="1800" spc="-5" dirty="0">
                <a:latin typeface="Times New Roman"/>
                <a:cs typeface="Times New Roman"/>
              </a:rPr>
              <a:t>human </a:t>
            </a:r>
            <a:r>
              <a:rPr sz="1800" dirty="0">
                <a:latin typeface="Times New Roman"/>
                <a:cs typeface="Times New Roman"/>
              </a:rPr>
              <a:t>resources to put the </a:t>
            </a:r>
            <a:r>
              <a:rPr sz="1800" spc="-5" dirty="0">
                <a:latin typeface="Times New Roman"/>
                <a:cs typeface="Times New Roman"/>
              </a:rPr>
              <a:t>marketing plans </a:t>
            </a:r>
            <a:r>
              <a:rPr sz="1800" dirty="0">
                <a:latin typeface="Times New Roman"/>
                <a:cs typeface="Times New Roman"/>
              </a:rPr>
              <a:t>and policies into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action. Involves activities like leadership, motivation, supervision and direction to attain the desired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objectives.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1850">
              <a:latin typeface="Times New Roman"/>
              <a:cs typeface="Times New Roman"/>
            </a:endParaRPr>
          </a:p>
          <a:p>
            <a:pPr marL="299085" marR="44450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Controlling</a:t>
            </a:r>
            <a:r>
              <a:rPr sz="1800" spc="-5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establishing standards according to the plans, </a:t>
            </a:r>
            <a:r>
              <a:rPr sz="1800" spc="-5" dirty="0">
                <a:latin typeface="Times New Roman"/>
                <a:cs typeface="Times New Roman"/>
              </a:rPr>
              <a:t>measuring </a:t>
            </a:r>
            <a:r>
              <a:rPr sz="1800" dirty="0">
                <a:latin typeface="Times New Roman"/>
                <a:cs typeface="Times New Roman"/>
              </a:rPr>
              <a:t>the actual </a:t>
            </a:r>
            <a:r>
              <a:rPr sz="1800" spc="-5" dirty="0">
                <a:latin typeface="Times New Roman"/>
                <a:cs typeface="Times New Roman"/>
              </a:rPr>
              <a:t>performance, </a:t>
            </a:r>
            <a:r>
              <a:rPr sz="1800" dirty="0">
                <a:latin typeface="Times New Roman"/>
                <a:cs typeface="Times New Roman"/>
              </a:rPr>
              <a:t>comparing 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actual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 </a:t>
            </a:r>
            <a:r>
              <a:rPr sz="1800" spc="-5" dirty="0">
                <a:latin typeface="Times New Roman"/>
                <a:cs typeface="Times New Roman"/>
              </a:rPr>
              <a:t>standards,</a:t>
            </a:r>
            <a:r>
              <a:rPr sz="1800" dirty="0">
                <a:latin typeface="Times New Roman"/>
                <a:cs typeface="Times New Roman"/>
              </a:rPr>
              <a:t> 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take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corrective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measures</a:t>
            </a:r>
            <a:r>
              <a:rPr sz="1800" dirty="0">
                <a:latin typeface="Times New Roman"/>
                <a:cs typeface="Times New Roman"/>
              </a:rPr>
              <a:t> if any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deviations.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Staffing</a:t>
            </a:r>
            <a:r>
              <a:rPr sz="1800" spc="-5" dirty="0">
                <a:latin typeface="Times New Roman"/>
                <a:cs typeface="Times New Roman"/>
              </a:rPr>
              <a:t>: </a:t>
            </a:r>
            <a:r>
              <a:rPr sz="1800" dirty="0">
                <a:latin typeface="Times New Roman"/>
                <a:cs typeface="Times New Roman"/>
              </a:rPr>
              <a:t>placing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right people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 right job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through scientific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selection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training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development.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"/>
            </a:pPr>
            <a:endParaRPr sz="1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Analysis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evaluation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marketing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activities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long term </a:t>
            </a:r>
            <a:r>
              <a:rPr sz="1800" spc="-5" dirty="0">
                <a:latin typeface="Times New Roman"/>
                <a:cs typeface="Times New Roman"/>
              </a:rPr>
              <a:t>success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3116" y="1851786"/>
            <a:ext cx="9763760" cy="12623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9235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Combination of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factors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which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5" dirty="0">
                <a:latin typeface="Times New Roman"/>
                <a:cs typeface="Times New Roman"/>
              </a:rPr>
              <a:t> controlled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organization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persuade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customers 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purchase it.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4 </a:t>
            </a:r>
            <a:r>
              <a:rPr sz="2800" spc="-55" dirty="0">
                <a:latin typeface="Times New Roman"/>
                <a:cs typeface="Times New Roman"/>
              </a:rPr>
              <a:t>p’s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marketing: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product,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price, place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promotion.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9340" y="170196"/>
            <a:ext cx="5084447" cy="14466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5476" y="3037330"/>
            <a:ext cx="6143244" cy="377494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98068"/>
            <a:ext cx="7393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ELEMENTS</a:t>
            </a:r>
            <a:r>
              <a:rPr sz="3600" spc="-25" dirty="0"/>
              <a:t> </a:t>
            </a:r>
            <a:r>
              <a:rPr sz="3600" dirty="0"/>
              <a:t>OF</a:t>
            </a:r>
            <a:r>
              <a:rPr sz="3600" spc="-150" dirty="0"/>
              <a:t> </a:t>
            </a:r>
            <a:r>
              <a:rPr sz="3600" dirty="0"/>
              <a:t>MARKETING</a:t>
            </a:r>
            <a:r>
              <a:rPr sz="3600" spc="-20" dirty="0"/>
              <a:t> </a:t>
            </a:r>
            <a:r>
              <a:rPr sz="3600" dirty="0"/>
              <a:t>MIX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81327" y="2676144"/>
            <a:ext cx="2278380" cy="67564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28270" rIns="0" bIns="0" rtlCol="0">
            <a:spAutoFit/>
          </a:bodyPr>
          <a:lstStyle/>
          <a:p>
            <a:pPr marL="556260">
              <a:lnSpc>
                <a:spcPct val="100000"/>
              </a:lnSpc>
              <a:spcBef>
                <a:spcPts val="1010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1327" y="3351276"/>
            <a:ext cx="2278380" cy="243078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67310" rIns="0" bIns="0" rtlCol="0">
            <a:spAutoFit/>
          </a:bodyPr>
          <a:lstStyle/>
          <a:p>
            <a:pPr marL="358140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358140" algn="l"/>
              </a:tabLst>
            </a:pPr>
            <a:r>
              <a:rPr sz="2300" dirty="0">
                <a:latin typeface="Calibri"/>
                <a:cs typeface="Calibri"/>
              </a:rPr>
              <a:t>Quality</a:t>
            </a:r>
            <a:endParaRPr sz="2300">
              <a:latin typeface="Calibri"/>
              <a:cs typeface="Calibri"/>
            </a:endParaRPr>
          </a:p>
          <a:p>
            <a:pPr marL="35814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8140" algn="l"/>
              </a:tabLst>
            </a:pPr>
            <a:r>
              <a:rPr sz="2300" spc="-5" dirty="0">
                <a:latin typeface="Calibri"/>
                <a:cs typeface="Calibri"/>
              </a:rPr>
              <a:t>Design</a:t>
            </a:r>
            <a:endParaRPr sz="2300">
              <a:latin typeface="Calibri"/>
              <a:cs typeface="Calibri"/>
            </a:endParaRPr>
          </a:p>
          <a:p>
            <a:pPr marL="358140" indent="-228600">
              <a:lnSpc>
                <a:spcPct val="100000"/>
              </a:lnSpc>
              <a:spcBef>
                <a:spcPts val="175"/>
              </a:spcBef>
              <a:buChar char="•"/>
              <a:tabLst>
                <a:tab pos="358140" algn="l"/>
              </a:tabLst>
            </a:pPr>
            <a:r>
              <a:rPr sz="2300" spc="-20" dirty="0">
                <a:latin typeface="Calibri"/>
                <a:cs typeface="Calibri"/>
              </a:rPr>
              <a:t>Variety</a:t>
            </a:r>
            <a:endParaRPr sz="2300">
              <a:latin typeface="Calibri"/>
              <a:cs typeface="Calibri"/>
            </a:endParaRPr>
          </a:p>
          <a:p>
            <a:pPr marL="35814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8140" algn="l"/>
              </a:tabLst>
            </a:pPr>
            <a:r>
              <a:rPr sz="2300" spc="-10" dirty="0">
                <a:latin typeface="Calibri"/>
                <a:cs typeface="Calibri"/>
              </a:rPr>
              <a:t>Brand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name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508" y="2676144"/>
            <a:ext cx="2277110" cy="67564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508" y="3351276"/>
            <a:ext cx="2277110" cy="243078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67310" rIns="0" bIns="0" rtlCol="0">
            <a:spAutoFit/>
          </a:bodyPr>
          <a:lstStyle/>
          <a:p>
            <a:pPr marL="357505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357505" algn="l"/>
              </a:tabLst>
            </a:pPr>
            <a:r>
              <a:rPr sz="2300" spc="-10" dirty="0">
                <a:latin typeface="Calibri"/>
                <a:cs typeface="Calibri"/>
              </a:rPr>
              <a:t>Discount</a:t>
            </a:r>
            <a:endParaRPr sz="2300">
              <a:latin typeface="Calibri"/>
              <a:cs typeface="Calibri"/>
            </a:endParaRPr>
          </a:p>
          <a:p>
            <a:pPr marL="35750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7505" algn="l"/>
              </a:tabLst>
            </a:pPr>
            <a:r>
              <a:rPr sz="2300" spc="-5" dirty="0">
                <a:latin typeface="Calibri"/>
                <a:cs typeface="Calibri"/>
              </a:rPr>
              <a:t>Allowances</a:t>
            </a:r>
            <a:endParaRPr sz="2300">
              <a:latin typeface="Calibri"/>
              <a:cs typeface="Calibri"/>
            </a:endParaRPr>
          </a:p>
          <a:p>
            <a:pPr marL="357505" indent="-228600">
              <a:lnSpc>
                <a:spcPct val="100000"/>
              </a:lnSpc>
              <a:spcBef>
                <a:spcPts val="175"/>
              </a:spcBef>
              <a:buChar char="•"/>
              <a:tabLst>
                <a:tab pos="357505" algn="l"/>
              </a:tabLst>
            </a:pPr>
            <a:r>
              <a:rPr sz="2300" spc="-10" dirty="0">
                <a:latin typeface="Calibri"/>
                <a:cs typeface="Calibri"/>
              </a:rPr>
              <a:t>List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price</a:t>
            </a:r>
            <a:endParaRPr sz="2300">
              <a:latin typeface="Calibri"/>
              <a:cs typeface="Calibri"/>
            </a:endParaRPr>
          </a:p>
          <a:p>
            <a:pPr marL="35750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7505" algn="l"/>
              </a:tabLst>
            </a:pPr>
            <a:r>
              <a:rPr sz="2300" spc="-10" dirty="0">
                <a:latin typeface="Calibri"/>
                <a:cs typeface="Calibri"/>
              </a:rPr>
              <a:t>Credit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terms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6164" y="2676144"/>
            <a:ext cx="2277110" cy="67564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282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10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6164" y="3351276"/>
            <a:ext cx="2277110" cy="243078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67310" rIns="0" bIns="0" rtlCol="0">
            <a:spAutoFit/>
          </a:bodyPr>
          <a:lstStyle/>
          <a:p>
            <a:pPr marL="358140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358140" algn="l"/>
              </a:tabLst>
            </a:pPr>
            <a:r>
              <a:rPr sz="2300" spc="-5" dirty="0">
                <a:latin typeface="Calibri"/>
                <a:cs typeface="Calibri"/>
              </a:rPr>
              <a:t>Channels</a:t>
            </a:r>
            <a:endParaRPr sz="2300">
              <a:latin typeface="Calibri"/>
              <a:cs typeface="Calibri"/>
            </a:endParaRPr>
          </a:p>
          <a:p>
            <a:pPr marL="35814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8140" algn="l"/>
              </a:tabLst>
            </a:pPr>
            <a:r>
              <a:rPr sz="2300" spc="-15" dirty="0">
                <a:latin typeface="Calibri"/>
                <a:cs typeface="Calibri"/>
              </a:rPr>
              <a:t>Inventory</a:t>
            </a:r>
            <a:endParaRPr sz="2300">
              <a:latin typeface="Calibri"/>
              <a:cs typeface="Calibri"/>
            </a:endParaRPr>
          </a:p>
          <a:p>
            <a:pPr marL="358140" indent="-228600">
              <a:lnSpc>
                <a:spcPct val="100000"/>
              </a:lnSpc>
              <a:spcBef>
                <a:spcPts val="175"/>
              </a:spcBef>
              <a:buChar char="•"/>
              <a:tabLst>
                <a:tab pos="358140" algn="l"/>
              </a:tabLst>
            </a:pPr>
            <a:r>
              <a:rPr sz="2300" spc="-20" dirty="0">
                <a:latin typeface="Calibri"/>
                <a:cs typeface="Calibri"/>
              </a:rPr>
              <a:t>Transport</a:t>
            </a:r>
            <a:endParaRPr sz="2300">
              <a:latin typeface="Calibri"/>
              <a:cs typeface="Calibri"/>
            </a:endParaRPr>
          </a:p>
          <a:p>
            <a:pPr marL="35814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8140" algn="l"/>
              </a:tabLst>
            </a:pPr>
            <a:r>
              <a:rPr sz="2300" spc="-15" dirty="0">
                <a:latin typeface="Calibri"/>
                <a:cs typeface="Calibri"/>
              </a:rPr>
              <a:t>Coverage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27819" y="2676144"/>
            <a:ext cx="2277110" cy="67564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2827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010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PROMOTION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7819" y="3351276"/>
            <a:ext cx="2277110" cy="243078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67310" rIns="0" bIns="0" rtlCol="0">
            <a:spAutoFit/>
          </a:bodyPr>
          <a:lstStyle/>
          <a:p>
            <a:pPr marL="358775" indent="-229235">
              <a:lnSpc>
                <a:spcPct val="100000"/>
              </a:lnSpc>
              <a:spcBef>
                <a:spcPts val="530"/>
              </a:spcBef>
              <a:buChar char="•"/>
              <a:tabLst>
                <a:tab pos="359410" algn="l"/>
              </a:tabLst>
            </a:pPr>
            <a:r>
              <a:rPr sz="2300" spc="-5" dirty="0">
                <a:latin typeface="Calibri"/>
                <a:cs typeface="Calibri"/>
              </a:rPr>
              <a:t>Advertising</a:t>
            </a:r>
            <a:endParaRPr sz="2300">
              <a:latin typeface="Calibri"/>
              <a:cs typeface="Calibri"/>
            </a:endParaRPr>
          </a:p>
          <a:p>
            <a:pPr marL="358775" marR="732790" indent="-229235">
              <a:lnSpc>
                <a:spcPts val="2520"/>
              </a:lnSpc>
              <a:spcBef>
                <a:spcPts val="475"/>
              </a:spcBef>
              <a:buChar char="•"/>
              <a:tabLst>
                <a:tab pos="359410" algn="l"/>
              </a:tabLst>
            </a:pPr>
            <a:r>
              <a:rPr sz="2300" spc="-50" dirty="0">
                <a:latin typeface="Calibri"/>
                <a:cs typeface="Calibri"/>
              </a:rPr>
              <a:t>P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spc="-5" dirty="0">
                <a:latin typeface="Calibri"/>
                <a:cs typeface="Calibri"/>
              </a:rPr>
              <a:t>sonnel  selling</a:t>
            </a:r>
            <a:endParaRPr sz="2300">
              <a:latin typeface="Calibri"/>
              <a:cs typeface="Calibri"/>
            </a:endParaRPr>
          </a:p>
          <a:p>
            <a:pPr marL="358775" indent="-229235">
              <a:lnSpc>
                <a:spcPct val="100000"/>
              </a:lnSpc>
              <a:spcBef>
                <a:spcPts val="150"/>
              </a:spcBef>
              <a:buChar char="•"/>
              <a:tabLst>
                <a:tab pos="359410" algn="l"/>
              </a:tabLst>
            </a:pPr>
            <a:r>
              <a:rPr sz="2300" spc="-5" dirty="0">
                <a:latin typeface="Calibri"/>
                <a:cs typeface="Calibri"/>
              </a:rPr>
              <a:t>Publicity</a:t>
            </a:r>
            <a:endParaRPr sz="2300">
              <a:latin typeface="Calibri"/>
              <a:cs typeface="Calibri"/>
            </a:endParaRPr>
          </a:p>
          <a:p>
            <a:pPr marL="358775" marR="645795" indent="-229235">
              <a:lnSpc>
                <a:spcPts val="2520"/>
              </a:lnSpc>
              <a:spcBef>
                <a:spcPts val="475"/>
              </a:spcBef>
              <a:buChar char="•"/>
              <a:tabLst>
                <a:tab pos="359410" algn="l"/>
              </a:tabLst>
            </a:pPr>
            <a:r>
              <a:rPr sz="2300" spc="-5" dirty="0">
                <a:latin typeface="Calibri"/>
                <a:cs typeface="Calibri"/>
              </a:rPr>
              <a:t>Sales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m</a:t>
            </a:r>
            <a:r>
              <a:rPr sz="2300" spc="-5" dirty="0">
                <a:latin typeface="Calibri"/>
                <a:cs typeface="Calibri"/>
              </a:rPr>
              <a:t>ot</a:t>
            </a:r>
            <a:r>
              <a:rPr sz="2300" spc="-10" dirty="0">
                <a:latin typeface="Calibri"/>
                <a:cs typeface="Calibri"/>
              </a:rPr>
              <a:t>i</a:t>
            </a:r>
            <a:r>
              <a:rPr sz="2300" spc="-5" dirty="0">
                <a:latin typeface="Calibri"/>
                <a:cs typeface="Calibri"/>
              </a:rPr>
              <a:t>on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8364" y="1832610"/>
            <a:ext cx="6658688" cy="3733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4330" y="743839"/>
            <a:ext cx="966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STP</a:t>
            </a:r>
            <a:r>
              <a:rPr spc="-125" dirty="0"/>
              <a:t> </a:t>
            </a:r>
            <a:r>
              <a:rPr spc="-5" dirty="0"/>
              <a:t>PROCESS(</a:t>
            </a:r>
            <a:r>
              <a:rPr spc="10" dirty="0"/>
              <a:t> </a:t>
            </a:r>
            <a:r>
              <a:rPr spc="-30" dirty="0"/>
              <a:t>SEGMENTATION,</a:t>
            </a:r>
            <a:r>
              <a:rPr spc="-15" dirty="0"/>
              <a:t> </a:t>
            </a:r>
            <a:r>
              <a:rPr spc="-25" dirty="0"/>
              <a:t>TARGETING</a:t>
            </a:r>
            <a:r>
              <a:rPr spc="-105" dirty="0"/>
              <a:t> </a:t>
            </a:r>
            <a:r>
              <a:rPr spc="-5" dirty="0"/>
              <a:t>AND</a:t>
            </a:r>
            <a:r>
              <a:rPr spc="30" dirty="0"/>
              <a:t> </a:t>
            </a:r>
            <a:r>
              <a:rPr spc="-5" dirty="0"/>
              <a:t>POSITIONING)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235153"/>
            <a:ext cx="5913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MARKET</a:t>
            </a:r>
            <a:r>
              <a:rPr sz="3600" spc="-110" dirty="0"/>
              <a:t> </a:t>
            </a:r>
            <a:r>
              <a:rPr sz="3600" spc="-45" dirty="0"/>
              <a:t>SEGMENTATION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3283" y="1932432"/>
            <a:ext cx="7894320" cy="446836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282321"/>
            <a:ext cx="5632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BASIS</a:t>
            </a:r>
            <a:r>
              <a:rPr sz="3600" b="0" spc="-20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OF</a:t>
            </a:r>
            <a:r>
              <a:rPr sz="3600" b="0" spc="-15" dirty="0">
                <a:latin typeface="Times New Roman"/>
                <a:cs typeface="Times New Roman"/>
              </a:rPr>
              <a:t> </a:t>
            </a:r>
            <a:r>
              <a:rPr sz="3600" b="0" spc="-60" dirty="0">
                <a:latin typeface="Times New Roman"/>
                <a:cs typeface="Times New Roman"/>
              </a:rPr>
              <a:t>SEGMENTATION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5988" y="1916273"/>
            <a:ext cx="8911753" cy="431658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320497"/>
            <a:ext cx="8135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MARKET</a:t>
            </a:r>
            <a:r>
              <a:rPr sz="3600" spc="-85" dirty="0"/>
              <a:t> </a:t>
            </a:r>
            <a:r>
              <a:rPr sz="3600" spc="-45" dirty="0"/>
              <a:t>SEGMENTATION</a:t>
            </a:r>
            <a:r>
              <a:rPr sz="3600" spc="-40" dirty="0"/>
              <a:t> </a:t>
            </a:r>
            <a:r>
              <a:rPr sz="3600" dirty="0"/>
              <a:t>PROCESS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394" y="1369010"/>
            <a:ext cx="8869196" cy="51969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638" y="421385"/>
            <a:ext cx="4940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MARKET</a:t>
            </a:r>
            <a:r>
              <a:rPr sz="3600" spc="-160" dirty="0"/>
              <a:t> </a:t>
            </a:r>
            <a:r>
              <a:rPr sz="3600" spc="-35" dirty="0"/>
              <a:t>TARGETING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539" y="1996439"/>
            <a:ext cx="7894319" cy="448208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638" y="546861"/>
            <a:ext cx="79444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MARKET</a:t>
            </a:r>
            <a:r>
              <a:rPr sz="3600" spc="-135" dirty="0"/>
              <a:t> </a:t>
            </a:r>
            <a:r>
              <a:rPr sz="3600" spc="-35" dirty="0"/>
              <a:t>TARGETING</a:t>
            </a:r>
            <a:r>
              <a:rPr sz="3600" spc="5" dirty="0"/>
              <a:t> </a:t>
            </a:r>
            <a:r>
              <a:rPr sz="3600" spc="-30" dirty="0"/>
              <a:t>STRATEGIES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8096" y="1578299"/>
            <a:ext cx="9345090" cy="47755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60375"/>
            <a:ext cx="224091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dirty="0">
                <a:latin typeface="Times New Roman"/>
                <a:cs typeface="Times New Roman"/>
              </a:rPr>
              <a:t>MARKETING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943408"/>
            <a:ext cx="10228580" cy="208089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900" dirty="0">
                <a:latin typeface="Times New Roman"/>
                <a:cs typeface="Times New Roman"/>
              </a:rPr>
              <a:t>MEANING</a:t>
            </a:r>
            <a:endParaRPr sz="29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19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process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planning </a:t>
            </a:r>
            <a:r>
              <a:rPr sz="2800" spc="-5" dirty="0">
                <a:latin typeface="Times New Roman"/>
                <a:cs typeface="Times New Roman"/>
              </a:rPr>
              <a:t>and executing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b="1" spc="-5" dirty="0">
                <a:latin typeface="Times New Roman"/>
                <a:cs typeface="Times New Roman"/>
              </a:rPr>
              <a:t>conception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b="1" spc="-5" dirty="0">
                <a:latin typeface="Times New Roman"/>
                <a:cs typeface="Times New Roman"/>
              </a:rPr>
              <a:t>price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promotion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b="1" dirty="0">
                <a:latin typeface="Times New Roman"/>
                <a:cs typeface="Times New Roman"/>
              </a:rPr>
              <a:t>distribution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products </a:t>
            </a:r>
            <a:r>
              <a:rPr sz="2800" spc="-5" dirty="0">
                <a:latin typeface="Times New Roman"/>
                <a:cs typeface="Times New Roman"/>
              </a:rPr>
              <a:t>and services that satisfy both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individuals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organizational </a:t>
            </a:r>
            <a:r>
              <a:rPr sz="2800" b="1" dirty="0">
                <a:latin typeface="Times New Roman"/>
                <a:cs typeface="Times New Roman"/>
              </a:rPr>
              <a:t>goals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8641" y="132029"/>
            <a:ext cx="5289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MARKET</a:t>
            </a:r>
            <a:r>
              <a:rPr sz="3600" spc="-110" dirty="0"/>
              <a:t> </a:t>
            </a:r>
            <a:r>
              <a:rPr sz="3600" spc="-5" dirty="0"/>
              <a:t>POSITIONING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7152" y="1133855"/>
            <a:ext cx="9660636" cy="508711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119634"/>
            <a:ext cx="5731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POSITIONING</a:t>
            </a:r>
            <a:r>
              <a:rPr sz="3600" b="0" spc="-80" dirty="0">
                <a:latin typeface="Times New Roman"/>
                <a:cs typeface="Times New Roman"/>
              </a:rPr>
              <a:t> </a:t>
            </a:r>
            <a:r>
              <a:rPr sz="3600" b="0" spc="-40" dirty="0">
                <a:latin typeface="Times New Roman"/>
                <a:cs typeface="Times New Roman"/>
              </a:rPr>
              <a:t>STRATEGIES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9820" y="1603470"/>
            <a:ext cx="8049768" cy="421820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0"/>
            <a:ext cx="2575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STP</a:t>
            </a:r>
            <a:r>
              <a:rPr sz="3200" b="0" spc="-12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P</a:t>
            </a:r>
            <a:r>
              <a:rPr sz="3200" b="0" dirty="0">
                <a:latin typeface="Times New Roman"/>
                <a:cs typeface="Times New Roman"/>
              </a:rPr>
              <a:t>ROCESS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482" y="786147"/>
            <a:ext cx="7581246" cy="602526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1644"/>
            <a:ext cx="12192000" cy="493471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0">
              <a:lnSpc>
                <a:spcPct val="100000"/>
              </a:lnSpc>
              <a:spcBef>
                <a:spcPts val="105"/>
              </a:spcBef>
            </a:pPr>
            <a:r>
              <a:rPr dirty="0"/>
              <a:t>MODULE</a:t>
            </a:r>
            <a:r>
              <a:rPr spc="-75" dirty="0"/>
              <a:t> </a:t>
            </a:r>
            <a:r>
              <a:rPr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3511" y="3163950"/>
            <a:ext cx="2595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PRODUCT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MIX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355549"/>
            <a:ext cx="2039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PRO</a:t>
            </a:r>
            <a:r>
              <a:rPr sz="3200" spc="5" dirty="0"/>
              <a:t>D</a:t>
            </a:r>
            <a:r>
              <a:rPr sz="3200" dirty="0"/>
              <a:t>UCT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007" y="1429511"/>
            <a:ext cx="7173468" cy="455980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439039"/>
            <a:ext cx="3704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FEATURES</a:t>
            </a:r>
            <a:r>
              <a:rPr spc="10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spc="-5" dirty="0"/>
              <a:t>PRODUCT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7835" y="1223772"/>
            <a:ext cx="8307323" cy="502219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922146"/>
            <a:ext cx="1626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</a:t>
            </a:r>
            <a:r>
              <a:rPr spc="-190" dirty="0"/>
              <a:t>A</a:t>
            </a:r>
            <a:r>
              <a:rPr spc="-5" dirty="0"/>
              <a:t>TU</a:t>
            </a:r>
            <a:r>
              <a:rPr spc="-15" dirty="0"/>
              <a:t>R</a:t>
            </a:r>
            <a:r>
              <a:rPr spc="-5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3116" y="1927631"/>
            <a:ext cx="6669405" cy="20713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60" dirty="0">
                <a:latin typeface="Times New Roman"/>
                <a:cs typeface="Times New Roman"/>
              </a:rPr>
              <a:t>Want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satisfying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power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30" dirty="0">
                <a:latin typeface="Times New Roman"/>
                <a:cs typeface="Times New Roman"/>
              </a:rPr>
              <a:t>Tangible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intangible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products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Collection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tangible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intangible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features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Commercial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 personal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needs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6494" y="266141"/>
            <a:ext cx="3298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LEVELS</a:t>
            </a:r>
            <a:r>
              <a:rPr spc="-15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spc="-5" dirty="0"/>
              <a:t>PRODUCT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1312" y="1247311"/>
            <a:ext cx="10152725" cy="530131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218059"/>
            <a:ext cx="668655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PRODUCT LEVELS </a:t>
            </a:r>
            <a:r>
              <a:rPr dirty="0"/>
              <a:t>THROUGH </a:t>
            </a:r>
            <a:r>
              <a:rPr spc="-5" dirty="0"/>
              <a:t>AN EXAMPLE </a:t>
            </a:r>
            <a:r>
              <a:rPr dirty="0"/>
              <a:t> </a:t>
            </a:r>
            <a:r>
              <a:rPr spc="-5" dirty="0"/>
              <a:t>EDIT</a:t>
            </a:r>
            <a:r>
              <a:rPr spc="-85" dirty="0"/>
              <a:t> </a:t>
            </a:r>
            <a:r>
              <a:rPr spc="-5" dirty="0"/>
              <a:t>TV</a:t>
            </a:r>
            <a:r>
              <a:rPr spc="-35" dirty="0"/>
              <a:t> </a:t>
            </a:r>
            <a:r>
              <a:rPr spc="-5" dirty="0"/>
              <a:t>BY</a:t>
            </a:r>
            <a:r>
              <a:rPr spc="-85" dirty="0"/>
              <a:t> </a:t>
            </a:r>
            <a:r>
              <a:rPr dirty="0"/>
              <a:t>FOOD</a:t>
            </a:r>
            <a:r>
              <a:rPr spc="-15" dirty="0"/>
              <a:t> </a:t>
            </a:r>
            <a:r>
              <a:rPr dirty="0"/>
              <a:t>ITEM</a:t>
            </a:r>
            <a:r>
              <a:rPr spc="-5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MOBILE</a:t>
            </a:r>
            <a:r>
              <a:rPr spc="-5" dirty="0"/>
              <a:t> </a:t>
            </a:r>
            <a:r>
              <a:rPr dirty="0"/>
              <a:t>PHOME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6272" y="1183600"/>
            <a:ext cx="8431207" cy="50687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9803" y="1234452"/>
            <a:ext cx="4734518" cy="397225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56920" marR="508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PRODUCT</a:t>
            </a:r>
            <a:r>
              <a:rPr spc="-20" dirty="0"/>
              <a:t> </a:t>
            </a:r>
            <a:r>
              <a:rPr spc="-5" dirty="0"/>
              <a:t>IS</a:t>
            </a:r>
            <a:r>
              <a:rPr spc="-114" dirty="0"/>
              <a:t> </a:t>
            </a:r>
            <a:r>
              <a:rPr spc="-5" dirty="0"/>
              <a:t>A</a:t>
            </a:r>
            <a:r>
              <a:rPr spc="-170" dirty="0"/>
              <a:t> </a:t>
            </a:r>
            <a:r>
              <a:rPr spc="-25" dirty="0"/>
              <a:t>TANGIBLE</a:t>
            </a:r>
            <a:r>
              <a:rPr spc="20" dirty="0"/>
              <a:t> </a:t>
            </a:r>
            <a:r>
              <a:rPr spc="-15" dirty="0"/>
              <a:t>SERVICES</a:t>
            </a:r>
            <a:r>
              <a:rPr spc="-85" dirty="0"/>
              <a:t> </a:t>
            </a:r>
            <a:r>
              <a:rPr spc="-5" dirty="0"/>
              <a:t>AND</a:t>
            </a:r>
            <a:r>
              <a:rPr spc="20" dirty="0"/>
              <a:t> </a:t>
            </a:r>
            <a:r>
              <a:rPr spc="-15" dirty="0"/>
              <a:t>SERVICE</a:t>
            </a:r>
            <a:r>
              <a:rPr spc="50" dirty="0"/>
              <a:t> </a:t>
            </a:r>
            <a:r>
              <a:rPr spc="-5" dirty="0"/>
              <a:t>IS</a:t>
            </a:r>
            <a:r>
              <a:rPr spc="-120" dirty="0"/>
              <a:t> </a:t>
            </a:r>
            <a:r>
              <a:rPr spc="-5" dirty="0"/>
              <a:t>AN </a:t>
            </a:r>
            <a:r>
              <a:rPr spc="-585" dirty="0"/>
              <a:t> </a:t>
            </a:r>
            <a:r>
              <a:rPr spc="-20" dirty="0"/>
              <a:t>INTANGIBLE</a:t>
            </a:r>
            <a:r>
              <a:rPr spc="20" dirty="0"/>
              <a:t> </a:t>
            </a:r>
            <a:r>
              <a:rPr spc="-5" dirty="0"/>
              <a:t>PRODUCT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205" y="1430707"/>
            <a:ext cx="7966802" cy="488484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479297"/>
            <a:ext cx="2581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PRODUCT</a:t>
            </a:r>
            <a:r>
              <a:rPr spc="-110" dirty="0"/>
              <a:t> </a:t>
            </a:r>
            <a:r>
              <a:rPr spc="-5" dirty="0"/>
              <a:t>TYPES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209" y="1301495"/>
            <a:ext cx="8988970" cy="482353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0"/>
            <a:ext cx="1144981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57274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98068"/>
            <a:ext cx="5977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PRODUCT</a:t>
            </a:r>
            <a:r>
              <a:rPr sz="3600" spc="-135" dirty="0"/>
              <a:t> </a:t>
            </a:r>
            <a:r>
              <a:rPr sz="3600" dirty="0"/>
              <a:t>DEVELOPMENT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17827"/>
            <a:ext cx="7534909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Introduction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new </a:t>
            </a:r>
            <a:r>
              <a:rPr sz="2800" dirty="0">
                <a:latin typeface="Times New Roman"/>
                <a:cs typeface="Times New Roman"/>
              </a:rPr>
              <a:t>product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market(NPD).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Modifications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existing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products.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975105"/>
            <a:ext cx="563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NEED</a:t>
            </a:r>
            <a:r>
              <a:rPr spc="15" dirty="0"/>
              <a:t> </a:t>
            </a:r>
            <a:r>
              <a:rPr dirty="0"/>
              <a:t>FOR</a:t>
            </a:r>
            <a:r>
              <a:rPr spc="-5" dirty="0"/>
              <a:t> PRODUCT</a:t>
            </a:r>
            <a:r>
              <a:rPr spc="-20" dirty="0"/>
              <a:t> </a:t>
            </a:r>
            <a:r>
              <a:rPr spc="-5" dirty="0"/>
              <a:t>DEVELOPMENT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6627" y="1830323"/>
            <a:ext cx="3160776" cy="3124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92521" y="1864867"/>
            <a:ext cx="3008630" cy="276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Customization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product</a:t>
            </a:r>
            <a:endParaRPr sz="1800">
              <a:latin typeface="Calibri"/>
              <a:cs typeface="Calibri"/>
            </a:endParaRPr>
          </a:p>
          <a:p>
            <a:pPr marL="311785" indent="-287020">
              <a:lnSpc>
                <a:spcPct val="100000"/>
              </a:lnSpc>
              <a:spcBef>
                <a:spcPts val="1335"/>
              </a:spcBef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800" spc="-10" dirty="0">
                <a:latin typeface="Calibri"/>
                <a:cs typeface="Calibri"/>
              </a:rPr>
              <a:t>Innovation</a:t>
            </a:r>
            <a:endParaRPr sz="1800">
              <a:latin typeface="Calibri"/>
              <a:cs typeface="Calibri"/>
            </a:endParaRPr>
          </a:p>
          <a:p>
            <a:pPr marL="311785" indent="-287020">
              <a:lnSpc>
                <a:spcPct val="100000"/>
              </a:lnSpc>
              <a:spcBef>
                <a:spcPts val="1764"/>
              </a:spcBef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800" spc="-5" dirty="0">
                <a:latin typeface="Calibri"/>
                <a:cs typeface="Calibri"/>
              </a:rPr>
              <a:t>Adjust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product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life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  <a:p>
            <a:pPr marL="311785" indent="-287020">
              <a:lnSpc>
                <a:spcPct val="100000"/>
              </a:lnSpc>
              <a:spcBef>
                <a:spcPts val="1770"/>
              </a:spcBef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z="1800" spc="-5" dirty="0">
                <a:latin typeface="Calibri"/>
                <a:cs typeface="Calibri"/>
              </a:rPr>
              <a:t>Improving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brand loyalty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401955" lvl="1" indent="-287020">
              <a:lnSpc>
                <a:spcPct val="100000"/>
              </a:lnSpc>
              <a:buFont typeface="Arial MT"/>
              <a:buChar char="•"/>
              <a:tabLst>
                <a:tab pos="401955" algn="l"/>
                <a:tab pos="402590" algn="l"/>
              </a:tabLst>
            </a:pPr>
            <a:r>
              <a:rPr sz="1800" spc="-5" dirty="0">
                <a:latin typeface="Calibri"/>
                <a:cs typeface="Calibri"/>
              </a:rPr>
              <a:t>Increasing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market</a:t>
            </a:r>
            <a:r>
              <a:rPr sz="1800" spc="-10" dirty="0">
                <a:latin typeface="Calibri"/>
                <a:cs typeface="Calibri"/>
              </a:rPr>
              <a:t> share</a:t>
            </a:r>
            <a:endParaRPr sz="1800">
              <a:latin typeface="Calibri"/>
              <a:cs typeface="Calibri"/>
            </a:endParaRPr>
          </a:p>
          <a:p>
            <a:pPr marL="401955" lvl="1" indent="-287020">
              <a:lnSpc>
                <a:spcPct val="100000"/>
              </a:lnSpc>
              <a:spcBef>
                <a:spcPts val="1770"/>
              </a:spcBef>
              <a:buFont typeface="Arial MT"/>
              <a:buChar char="•"/>
              <a:tabLst>
                <a:tab pos="401955" algn="l"/>
                <a:tab pos="402590" algn="l"/>
              </a:tabLst>
            </a:pPr>
            <a:r>
              <a:rPr sz="1800" spc="-5" dirty="0">
                <a:latin typeface="Calibri"/>
                <a:cs typeface="Calibri"/>
              </a:rPr>
              <a:t>Fighting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competition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321309"/>
            <a:ext cx="547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PRODUCT</a:t>
            </a:r>
            <a:r>
              <a:rPr spc="-15" dirty="0"/>
              <a:t> </a:t>
            </a:r>
            <a:r>
              <a:rPr spc="-5" dirty="0"/>
              <a:t>DEVELOPMENT</a:t>
            </a:r>
            <a:r>
              <a:rPr spc="-15" dirty="0"/>
              <a:t> </a:t>
            </a:r>
            <a:r>
              <a:rPr spc="-5" dirty="0"/>
              <a:t>PROCESS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3381" y="1515350"/>
            <a:ext cx="5926982" cy="464202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4175" y="1124287"/>
            <a:ext cx="6486525" cy="474275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2660" y="257556"/>
            <a:ext cx="9144000" cy="622096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607" y="566927"/>
            <a:ext cx="9567672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194" y="194818"/>
            <a:ext cx="55359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EVOLUTION</a:t>
            </a:r>
            <a:r>
              <a:rPr sz="3200" b="0" spc="-6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6461" y="1093977"/>
            <a:ext cx="822325" cy="1168400"/>
            <a:chOff x="1156461" y="1093977"/>
            <a:chExt cx="822325" cy="1168400"/>
          </a:xfrm>
        </p:grpSpPr>
        <p:sp>
          <p:nvSpPr>
            <p:cNvPr id="4" name="object 4"/>
            <p:cNvSpPr/>
            <p:nvPr/>
          </p:nvSpPr>
          <p:spPr>
            <a:xfrm>
              <a:off x="1162811" y="1100327"/>
              <a:ext cx="809625" cy="1155700"/>
            </a:xfrm>
            <a:custGeom>
              <a:avLst/>
              <a:gdLst/>
              <a:ahLst/>
              <a:cxnLst/>
              <a:rect l="l" t="t" r="r" b="b"/>
              <a:pathLst>
                <a:path w="809625" h="1155700">
                  <a:moveTo>
                    <a:pt x="809244" y="0"/>
                  </a:moveTo>
                  <a:lnTo>
                    <a:pt x="404622" y="404622"/>
                  </a:lnTo>
                  <a:lnTo>
                    <a:pt x="0" y="0"/>
                  </a:lnTo>
                  <a:lnTo>
                    <a:pt x="0" y="750570"/>
                  </a:lnTo>
                  <a:lnTo>
                    <a:pt x="404622" y="1155192"/>
                  </a:lnTo>
                  <a:lnTo>
                    <a:pt x="809244" y="750570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2811" y="1100327"/>
              <a:ext cx="809625" cy="1155700"/>
            </a:xfrm>
            <a:custGeom>
              <a:avLst/>
              <a:gdLst/>
              <a:ahLst/>
              <a:cxnLst/>
              <a:rect l="l" t="t" r="r" b="b"/>
              <a:pathLst>
                <a:path w="809625" h="1155700">
                  <a:moveTo>
                    <a:pt x="809244" y="0"/>
                  </a:moveTo>
                  <a:lnTo>
                    <a:pt x="809244" y="750570"/>
                  </a:lnTo>
                  <a:lnTo>
                    <a:pt x="404622" y="1155192"/>
                  </a:lnTo>
                  <a:lnTo>
                    <a:pt x="0" y="750570"/>
                  </a:lnTo>
                  <a:lnTo>
                    <a:pt x="0" y="0"/>
                  </a:lnTo>
                  <a:lnTo>
                    <a:pt x="404622" y="404622"/>
                  </a:lnTo>
                  <a:lnTo>
                    <a:pt x="809244" y="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39113" y="1480820"/>
            <a:ext cx="656590" cy="36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4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B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50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TE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  <a:p>
            <a:pPr marL="74930">
              <a:lnSpc>
                <a:spcPts val="1340"/>
              </a:lnSpc>
            </a:pPr>
            <a:r>
              <a:rPr sz="1200" b="1" spc="-20" dirty="0">
                <a:latin typeface="Times New Roman"/>
                <a:cs typeface="Times New Roman"/>
              </a:rPr>
              <a:t>SATGE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7335" y="1110996"/>
            <a:ext cx="7940040" cy="751840"/>
          </a:xfrm>
          <a:custGeom>
            <a:avLst/>
            <a:gdLst/>
            <a:ahLst/>
            <a:cxnLst/>
            <a:rect l="l" t="t" r="r" b="b"/>
            <a:pathLst>
              <a:path w="7940040" h="751839">
                <a:moveTo>
                  <a:pt x="7940040" y="125221"/>
                </a:moveTo>
                <a:lnTo>
                  <a:pt x="7940040" y="626109"/>
                </a:lnTo>
                <a:lnTo>
                  <a:pt x="7930207" y="674876"/>
                </a:lnTo>
                <a:lnTo>
                  <a:pt x="7903384" y="714676"/>
                </a:lnTo>
                <a:lnTo>
                  <a:pt x="7863584" y="741499"/>
                </a:lnTo>
                <a:lnTo>
                  <a:pt x="7814817" y="751331"/>
                </a:lnTo>
                <a:lnTo>
                  <a:pt x="0" y="751331"/>
                </a:lnTo>
                <a:lnTo>
                  <a:pt x="0" y="0"/>
                </a:lnTo>
                <a:lnTo>
                  <a:pt x="7814817" y="0"/>
                </a:lnTo>
                <a:lnTo>
                  <a:pt x="7863584" y="9832"/>
                </a:lnTo>
                <a:lnTo>
                  <a:pt x="7903384" y="36655"/>
                </a:lnTo>
                <a:lnTo>
                  <a:pt x="7930207" y="76455"/>
                </a:lnTo>
                <a:lnTo>
                  <a:pt x="7940040" y="125221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23541" y="1175969"/>
            <a:ext cx="60699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Surplus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goods exchanged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accepting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needed.</a:t>
            </a:r>
            <a:endParaRPr sz="1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Human </a:t>
            </a:r>
            <a:r>
              <a:rPr sz="1800" dirty="0">
                <a:latin typeface="Times New Roman"/>
                <a:cs typeface="Times New Roman"/>
              </a:rPr>
              <a:t>beings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nothing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hunters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food.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6461" y="2157729"/>
            <a:ext cx="1216660" cy="1168400"/>
            <a:chOff x="1156461" y="2157729"/>
            <a:chExt cx="1216660" cy="1168400"/>
          </a:xfrm>
        </p:grpSpPr>
        <p:sp>
          <p:nvSpPr>
            <p:cNvPr id="10" name="object 10"/>
            <p:cNvSpPr/>
            <p:nvPr/>
          </p:nvSpPr>
          <p:spPr>
            <a:xfrm>
              <a:off x="1162811" y="2164079"/>
              <a:ext cx="1203960" cy="1155700"/>
            </a:xfrm>
            <a:custGeom>
              <a:avLst/>
              <a:gdLst/>
              <a:ahLst/>
              <a:cxnLst/>
              <a:rect l="l" t="t" r="r" b="b"/>
              <a:pathLst>
                <a:path w="1203960" h="1155700">
                  <a:moveTo>
                    <a:pt x="1203960" y="0"/>
                  </a:moveTo>
                  <a:lnTo>
                    <a:pt x="601980" y="577596"/>
                  </a:lnTo>
                  <a:lnTo>
                    <a:pt x="0" y="0"/>
                  </a:lnTo>
                  <a:lnTo>
                    <a:pt x="0" y="577596"/>
                  </a:lnTo>
                  <a:lnTo>
                    <a:pt x="601980" y="1155192"/>
                  </a:lnTo>
                  <a:lnTo>
                    <a:pt x="1203960" y="577596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2811" y="2164079"/>
              <a:ext cx="1203960" cy="1155700"/>
            </a:xfrm>
            <a:custGeom>
              <a:avLst/>
              <a:gdLst/>
              <a:ahLst/>
              <a:cxnLst/>
              <a:rect l="l" t="t" r="r" b="b"/>
              <a:pathLst>
                <a:path w="1203960" h="1155700">
                  <a:moveTo>
                    <a:pt x="1203960" y="0"/>
                  </a:moveTo>
                  <a:lnTo>
                    <a:pt x="1203960" y="577596"/>
                  </a:lnTo>
                  <a:lnTo>
                    <a:pt x="601980" y="1155192"/>
                  </a:lnTo>
                  <a:lnTo>
                    <a:pt x="0" y="577596"/>
                  </a:lnTo>
                  <a:lnTo>
                    <a:pt x="0" y="0"/>
                  </a:lnTo>
                  <a:lnTo>
                    <a:pt x="601980" y="577596"/>
                  </a:lnTo>
                  <a:lnTo>
                    <a:pt x="1203960" y="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33017" y="2544317"/>
            <a:ext cx="1064895" cy="3657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79400" marR="5080" indent="-267335">
              <a:lnSpc>
                <a:spcPts val="1240"/>
              </a:lnSpc>
              <a:spcBef>
                <a:spcPts val="305"/>
              </a:spcBef>
            </a:pPr>
            <a:r>
              <a:rPr sz="1200" b="1" spc="-15" dirty="0">
                <a:latin typeface="Times New Roman"/>
                <a:cs typeface="Times New Roman"/>
              </a:rPr>
              <a:t>P</a:t>
            </a:r>
            <a:r>
              <a:rPr sz="1200" b="1" spc="-5" dirty="0">
                <a:latin typeface="Times New Roman"/>
                <a:cs typeface="Times New Roman"/>
              </a:rPr>
              <a:t>ROD</a:t>
            </a:r>
            <a:r>
              <a:rPr sz="1200" b="1" spc="-10" dirty="0">
                <a:latin typeface="Times New Roman"/>
                <a:cs typeface="Times New Roman"/>
              </a:rPr>
              <a:t>U</a:t>
            </a:r>
            <a:r>
              <a:rPr sz="1200" b="1" spc="-5" dirty="0">
                <a:latin typeface="Times New Roman"/>
                <a:cs typeface="Times New Roman"/>
              </a:rPr>
              <a:t>CTION  </a:t>
            </a:r>
            <a:r>
              <a:rPr sz="1200" b="1" spc="-25" dirty="0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64410" y="2160777"/>
            <a:ext cx="9558020" cy="758190"/>
            <a:chOff x="2264410" y="2160777"/>
            <a:chExt cx="9558020" cy="758190"/>
          </a:xfrm>
        </p:grpSpPr>
        <p:sp>
          <p:nvSpPr>
            <p:cNvPr id="14" name="object 14"/>
            <p:cNvSpPr/>
            <p:nvPr/>
          </p:nvSpPr>
          <p:spPr>
            <a:xfrm>
              <a:off x="2270760" y="2167127"/>
              <a:ext cx="9545320" cy="745490"/>
            </a:xfrm>
            <a:custGeom>
              <a:avLst/>
              <a:gdLst/>
              <a:ahLst/>
              <a:cxnLst/>
              <a:rect l="l" t="t" r="r" b="b"/>
              <a:pathLst>
                <a:path w="9545320" h="745489">
                  <a:moveTo>
                    <a:pt x="9420606" y="0"/>
                  </a:moveTo>
                  <a:lnTo>
                    <a:pt x="0" y="0"/>
                  </a:lnTo>
                  <a:lnTo>
                    <a:pt x="0" y="745236"/>
                  </a:lnTo>
                  <a:lnTo>
                    <a:pt x="9420606" y="745236"/>
                  </a:lnTo>
                  <a:lnTo>
                    <a:pt x="9468945" y="735472"/>
                  </a:lnTo>
                  <a:lnTo>
                    <a:pt x="9508426" y="708850"/>
                  </a:lnTo>
                  <a:lnTo>
                    <a:pt x="9535048" y="669369"/>
                  </a:lnTo>
                  <a:lnTo>
                    <a:pt x="9544812" y="621030"/>
                  </a:lnTo>
                  <a:lnTo>
                    <a:pt x="9544812" y="124206"/>
                  </a:lnTo>
                  <a:lnTo>
                    <a:pt x="9535048" y="75866"/>
                  </a:lnTo>
                  <a:lnTo>
                    <a:pt x="9508426" y="36385"/>
                  </a:lnTo>
                  <a:lnTo>
                    <a:pt x="9468945" y="9763"/>
                  </a:lnTo>
                  <a:lnTo>
                    <a:pt x="94206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0760" y="2167127"/>
              <a:ext cx="9545320" cy="745490"/>
            </a:xfrm>
            <a:custGeom>
              <a:avLst/>
              <a:gdLst/>
              <a:ahLst/>
              <a:cxnLst/>
              <a:rect l="l" t="t" r="r" b="b"/>
              <a:pathLst>
                <a:path w="9545320" h="745489">
                  <a:moveTo>
                    <a:pt x="9544812" y="124206"/>
                  </a:moveTo>
                  <a:lnTo>
                    <a:pt x="9544812" y="621030"/>
                  </a:lnTo>
                  <a:lnTo>
                    <a:pt x="9535048" y="669369"/>
                  </a:lnTo>
                  <a:lnTo>
                    <a:pt x="9508426" y="708850"/>
                  </a:lnTo>
                  <a:lnTo>
                    <a:pt x="9468945" y="735472"/>
                  </a:lnTo>
                  <a:lnTo>
                    <a:pt x="9420606" y="745236"/>
                  </a:lnTo>
                  <a:lnTo>
                    <a:pt x="0" y="745236"/>
                  </a:lnTo>
                  <a:lnTo>
                    <a:pt x="0" y="0"/>
                  </a:lnTo>
                  <a:lnTo>
                    <a:pt x="9420606" y="0"/>
                  </a:lnTo>
                  <a:lnTo>
                    <a:pt x="9468945" y="9763"/>
                  </a:lnTo>
                  <a:lnTo>
                    <a:pt x="9508426" y="36385"/>
                  </a:lnTo>
                  <a:lnTo>
                    <a:pt x="9535048" y="75866"/>
                  </a:lnTo>
                  <a:lnTo>
                    <a:pt x="9544812" y="124206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386964" y="2229739"/>
            <a:ext cx="793432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Focusing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cheapest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make </a:t>
            </a:r>
            <a:r>
              <a:rPr sz="1800" dirty="0">
                <a:latin typeface="Times New Roman"/>
                <a:cs typeface="Times New Roman"/>
              </a:rPr>
              <a:t>them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widely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available.</a:t>
            </a:r>
            <a:endParaRPr sz="1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Economies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scale,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limited</a:t>
            </a:r>
            <a:r>
              <a:rPr sz="1800" dirty="0">
                <a:latin typeface="Times New Roman"/>
                <a:cs typeface="Times New Roman"/>
              </a:rPr>
              <a:t> research,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 research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less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advertisement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strategies.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56461" y="3198622"/>
            <a:ext cx="822325" cy="1166495"/>
            <a:chOff x="1156461" y="3198622"/>
            <a:chExt cx="822325" cy="1166495"/>
          </a:xfrm>
        </p:grpSpPr>
        <p:sp>
          <p:nvSpPr>
            <p:cNvPr id="18" name="object 18"/>
            <p:cNvSpPr/>
            <p:nvPr/>
          </p:nvSpPr>
          <p:spPr>
            <a:xfrm>
              <a:off x="1162811" y="3204972"/>
              <a:ext cx="809625" cy="1153795"/>
            </a:xfrm>
            <a:custGeom>
              <a:avLst/>
              <a:gdLst/>
              <a:ahLst/>
              <a:cxnLst/>
              <a:rect l="l" t="t" r="r" b="b"/>
              <a:pathLst>
                <a:path w="809625" h="1153795">
                  <a:moveTo>
                    <a:pt x="809244" y="0"/>
                  </a:moveTo>
                  <a:lnTo>
                    <a:pt x="404622" y="404621"/>
                  </a:lnTo>
                  <a:lnTo>
                    <a:pt x="0" y="0"/>
                  </a:lnTo>
                  <a:lnTo>
                    <a:pt x="0" y="749045"/>
                  </a:lnTo>
                  <a:lnTo>
                    <a:pt x="404622" y="1153667"/>
                  </a:lnTo>
                  <a:lnTo>
                    <a:pt x="809244" y="749045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62811" y="3204972"/>
              <a:ext cx="809625" cy="1153795"/>
            </a:xfrm>
            <a:custGeom>
              <a:avLst/>
              <a:gdLst/>
              <a:ahLst/>
              <a:cxnLst/>
              <a:rect l="l" t="t" r="r" b="b"/>
              <a:pathLst>
                <a:path w="809625" h="1153795">
                  <a:moveTo>
                    <a:pt x="809244" y="0"/>
                  </a:moveTo>
                  <a:lnTo>
                    <a:pt x="809244" y="749045"/>
                  </a:lnTo>
                  <a:lnTo>
                    <a:pt x="404622" y="1153667"/>
                  </a:lnTo>
                  <a:lnTo>
                    <a:pt x="0" y="749045"/>
                  </a:lnTo>
                  <a:lnTo>
                    <a:pt x="0" y="0"/>
                  </a:lnTo>
                  <a:lnTo>
                    <a:pt x="404622" y="404621"/>
                  </a:lnTo>
                  <a:lnTo>
                    <a:pt x="809244" y="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79372" y="3584270"/>
            <a:ext cx="777240" cy="36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4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PRODUCT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40"/>
              </a:lnSpc>
            </a:pPr>
            <a:r>
              <a:rPr sz="1200" b="1" spc="-20" dirty="0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68982" y="3248914"/>
            <a:ext cx="8463280" cy="764540"/>
            <a:chOff x="2268982" y="3248914"/>
            <a:chExt cx="8463280" cy="764540"/>
          </a:xfrm>
        </p:grpSpPr>
        <p:sp>
          <p:nvSpPr>
            <p:cNvPr id="22" name="object 22"/>
            <p:cNvSpPr/>
            <p:nvPr/>
          </p:nvSpPr>
          <p:spPr>
            <a:xfrm>
              <a:off x="2275332" y="3255264"/>
              <a:ext cx="8450580" cy="751840"/>
            </a:xfrm>
            <a:custGeom>
              <a:avLst/>
              <a:gdLst/>
              <a:ahLst/>
              <a:cxnLst/>
              <a:rect l="l" t="t" r="r" b="b"/>
              <a:pathLst>
                <a:path w="8450580" h="751839">
                  <a:moveTo>
                    <a:pt x="8325358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8325358" y="751332"/>
                  </a:lnTo>
                  <a:lnTo>
                    <a:pt x="8374124" y="741499"/>
                  </a:lnTo>
                  <a:lnTo>
                    <a:pt x="8413924" y="714676"/>
                  </a:lnTo>
                  <a:lnTo>
                    <a:pt x="8440747" y="674876"/>
                  </a:lnTo>
                  <a:lnTo>
                    <a:pt x="8450580" y="626110"/>
                  </a:lnTo>
                  <a:lnTo>
                    <a:pt x="8450580" y="125222"/>
                  </a:lnTo>
                  <a:lnTo>
                    <a:pt x="8440747" y="76455"/>
                  </a:lnTo>
                  <a:lnTo>
                    <a:pt x="8413924" y="36655"/>
                  </a:lnTo>
                  <a:lnTo>
                    <a:pt x="8374124" y="9832"/>
                  </a:lnTo>
                  <a:lnTo>
                    <a:pt x="83253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5332" y="3255264"/>
              <a:ext cx="8450580" cy="751840"/>
            </a:xfrm>
            <a:custGeom>
              <a:avLst/>
              <a:gdLst/>
              <a:ahLst/>
              <a:cxnLst/>
              <a:rect l="l" t="t" r="r" b="b"/>
              <a:pathLst>
                <a:path w="8450580" h="751839">
                  <a:moveTo>
                    <a:pt x="8450580" y="125222"/>
                  </a:moveTo>
                  <a:lnTo>
                    <a:pt x="8450580" y="626110"/>
                  </a:lnTo>
                  <a:lnTo>
                    <a:pt x="8440747" y="674876"/>
                  </a:lnTo>
                  <a:lnTo>
                    <a:pt x="8413924" y="714676"/>
                  </a:lnTo>
                  <a:lnTo>
                    <a:pt x="8374124" y="741499"/>
                  </a:lnTo>
                  <a:lnTo>
                    <a:pt x="8325358" y="751332"/>
                  </a:lnTo>
                  <a:lnTo>
                    <a:pt x="0" y="751332"/>
                  </a:lnTo>
                  <a:lnTo>
                    <a:pt x="0" y="0"/>
                  </a:lnTo>
                  <a:lnTo>
                    <a:pt x="8325358" y="0"/>
                  </a:lnTo>
                  <a:lnTo>
                    <a:pt x="8374124" y="9832"/>
                  </a:lnTo>
                  <a:lnTo>
                    <a:pt x="8413924" y="36655"/>
                  </a:lnTo>
                  <a:lnTo>
                    <a:pt x="8440747" y="76455"/>
                  </a:lnTo>
                  <a:lnTo>
                    <a:pt x="8450580" y="125222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90901" y="3321811"/>
            <a:ext cx="514921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Making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superior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terms</a:t>
            </a:r>
            <a:r>
              <a:rPr sz="1800" dirty="0">
                <a:latin typeface="Times New Roman"/>
                <a:cs typeface="Times New Roman"/>
              </a:rPr>
              <a:t> of its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performance.</a:t>
            </a:r>
            <a:endParaRPr sz="1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Shortcoming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customization.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56461" y="4186173"/>
            <a:ext cx="822325" cy="1166495"/>
            <a:chOff x="1156461" y="4186173"/>
            <a:chExt cx="822325" cy="1166495"/>
          </a:xfrm>
        </p:grpSpPr>
        <p:sp>
          <p:nvSpPr>
            <p:cNvPr id="26" name="object 26"/>
            <p:cNvSpPr/>
            <p:nvPr/>
          </p:nvSpPr>
          <p:spPr>
            <a:xfrm>
              <a:off x="1162811" y="4192523"/>
              <a:ext cx="809625" cy="1153795"/>
            </a:xfrm>
            <a:custGeom>
              <a:avLst/>
              <a:gdLst/>
              <a:ahLst/>
              <a:cxnLst/>
              <a:rect l="l" t="t" r="r" b="b"/>
              <a:pathLst>
                <a:path w="809625" h="1153795">
                  <a:moveTo>
                    <a:pt x="809244" y="0"/>
                  </a:moveTo>
                  <a:lnTo>
                    <a:pt x="404622" y="404621"/>
                  </a:lnTo>
                  <a:lnTo>
                    <a:pt x="0" y="0"/>
                  </a:lnTo>
                  <a:lnTo>
                    <a:pt x="0" y="749045"/>
                  </a:lnTo>
                  <a:lnTo>
                    <a:pt x="404622" y="1153667"/>
                  </a:lnTo>
                  <a:lnTo>
                    <a:pt x="809244" y="749045"/>
                  </a:lnTo>
                  <a:lnTo>
                    <a:pt x="8092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2811" y="4192523"/>
              <a:ext cx="809625" cy="1153795"/>
            </a:xfrm>
            <a:custGeom>
              <a:avLst/>
              <a:gdLst/>
              <a:ahLst/>
              <a:cxnLst/>
              <a:rect l="l" t="t" r="r" b="b"/>
              <a:pathLst>
                <a:path w="809625" h="1153795">
                  <a:moveTo>
                    <a:pt x="809244" y="0"/>
                  </a:moveTo>
                  <a:lnTo>
                    <a:pt x="809244" y="749045"/>
                  </a:lnTo>
                  <a:lnTo>
                    <a:pt x="404622" y="1153667"/>
                  </a:lnTo>
                  <a:lnTo>
                    <a:pt x="0" y="749045"/>
                  </a:lnTo>
                  <a:lnTo>
                    <a:pt x="0" y="0"/>
                  </a:lnTo>
                  <a:lnTo>
                    <a:pt x="404622" y="404621"/>
                  </a:lnTo>
                  <a:lnTo>
                    <a:pt x="809244" y="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214729" y="4505325"/>
            <a:ext cx="704850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2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SELLING  </a:t>
            </a:r>
            <a:r>
              <a:rPr sz="1200" b="1" spc="-25" dirty="0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98192" y="4258055"/>
            <a:ext cx="8961120" cy="749935"/>
          </a:xfrm>
          <a:custGeom>
            <a:avLst/>
            <a:gdLst/>
            <a:ahLst/>
            <a:cxnLst/>
            <a:rect l="l" t="t" r="r" b="b"/>
            <a:pathLst>
              <a:path w="8961120" h="749935">
                <a:moveTo>
                  <a:pt x="8961119" y="124968"/>
                </a:moveTo>
                <a:lnTo>
                  <a:pt x="8961119" y="624840"/>
                </a:lnTo>
                <a:lnTo>
                  <a:pt x="8951291" y="673459"/>
                </a:lnTo>
                <a:lnTo>
                  <a:pt x="8924496" y="713184"/>
                </a:lnTo>
                <a:lnTo>
                  <a:pt x="8884771" y="739979"/>
                </a:lnTo>
                <a:lnTo>
                  <a:pt x="8836152" y="749808"/>
                </a:lnTo>
                <a:lnTo>
                  <a:pt x="0" y="749808"/>
                </a:lnTo>
                <a:lnTo>
                  <a:pt x="0" y="0"/>
                </a:lnTo>
                <a:lnTo>
                  <a:pt x="8836152" y="0"/>
                </a:lnTo>
                <a:lnTo>
                  <a:pt x="8884771" y="9828"/>
                </a:lnTo>
                <a:lnTo>
                  <a:pt x="8924496" y="36623"/>
                </a:lnTo>
                <a:lnTo>
                  <a:pt x="8951291" y="76348"/>
                </a:lnTo>
                <a:lnTo>
                  <a:pt x="8961119" y="124968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413761" y="4205096"/>
            <a:ext cx="810704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1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Pushing</a:t>
            </a:r>
            <a:r>
              <a:rPr sz="1800" dirty="0">
                <a:latin typeface="Times New Roman"/>
                <a:cs typeface="Times New Roman"/>
              </a:rPr>
              <a:t> the product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customer by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advertisements,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heavy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discounts,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promotional</a:t>
            </a: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ts val="2010"/>
              </a:lnSpc>
            </a:pPr>
            <a:r>
              <a:rPr sz="1800" dirty="0">
                <a:latin typeface="Times New Roman"/>
                <a:cs typeface="Times New Roman"/>
              </a:rPr>
              <a:t>techniques.</a:t>
            </a:r>
            <a:endParaRPr sz="1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Not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considering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customer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needs,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only focusing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156461" y="5265165"/>
            <a:ext cx="1207770" cy="1131570"/>
            <a:chOff x="1156461" y="5265165"/>
            <a:chExt cx="1207770" cy="1131570"/>
          </a:xfrm>
        </p:grpSpPr>
        <p:sp>
          <p:nvSpPr>
            <p:cNvPr id="32" name="object 32"/>
            <p:cNvSpPr/>
            <p:nvPr/>
          </p:nvSpPr>
          <p:spPr>
            <a:xfrm>
              <a:off x="1162811" y="5271515"/>
              <a:ext cx="1195070" cy="1118870"/>
            </a:xfrm>
            <a:custGeom>
              <a:avLst/>
              <a:gdLst/>
              <a:ahLst/>
              <a:cxnLst/>
              <a:rect l="l" t="t" r="r" b="b"/>
              <a:pathLst>
                <a:path w="1195070" h="1118870">
                  <a:moveTo>
                    <a:pt x="1194815" y="0"/>
                  </a:moveTo>
                  <a:lnTo>
                    <a:pt x="597407" y="559308"/>
                  </a:lnTo>
                  <a:lnTo>
                    <a:pt x="0" y="0"/>
                  </a:lnTo>
                  <a:lnTo>
                    <a:pt x="0" y="559308"/>
                  </a:lnTo>
                  <a:lnTo>
                    <a:pt x="597407" y="1118616"/>
                  </a:lnTo>
                  <a:lnTo>
                    <a:pt x="1194815" y="559308"/>
                  </a:lnTo>
                  <a:lnTo>
                    <a:pt x="11948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62811" y="5271515"/>
              <a:ext cx="1195070" cy="1118870"/>
            </a:xfrm>
            <a:custGeom>
              <a:avLst/>
              <a:gdLst/>
              <a:ahLst/>
              <a:cxnLst/>
              <a:rect l="l" t="t" r="r" b="b"/>
              <a:pathLst>
                <a:path w="1195070" h="1118870">
                  <a:moveTo>
                    <a:pt x="1194815" y="0"/>
                  </a:moveTo>
                  <a:lnTo>
                    <a:pt x="1194815" y="559308"/>
                  </a:lnTo>
                  <a:lnTo>
                    <a:pt x="597407" y="1118616"/>
                  </a:lnTo>
                  <a:lnTo>
                    <a:pt x="0" y="559308"/>
                  </a:lnTo>
                  <a:lnTo>
                    <a:pt x="0" y="0"/>
                  </a:lnTo>
                  <a:lnTo>
                    <a:pt x="597407" y="559308"/>
                  </a:lnTo>
                  <a:lnTo>
                    <a:pt x="1194815" y="0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261999" y="5566041"/>
            <a:ext cx="997585" cy="4654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200" b="1" spc="-5" dirty="0">
                <a:latin typeface="Times New Roman"/>
                <a:cs typeface="Times New Roman"/>
              </a:rPr>
              <a:t>MARKETING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b="1" spc="-25" dirty="0">
                <a:latin typeface="Times New Roman"/>
                <a:cs typeface="Times New Roman"/>
              </a:rPr>
              <a:t>STAGE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87523" y="5381244"/>
            <a:ext cx="8452485" cy="832485"/>
            <a:chOff x="2287523" y="5381244"/>
            <a:chExt cx="8452485" cy="832485"/>
          </a:xfrm>
        </p:grpSpPr>
        <p:sp>
          <p:nvSpPr>
            <p:cNvPr id="36" name="object 36"/>
            <p:cNvSpPr/>
            <p:nvPr/>
          </p:nvSpPr>
          <p:spPr>
            <a:xfrm>
              <a:off x="2293619" y="5387340"/>
              <a:ext cx="8440420" cy="820419"/>
            </a:xfrm>
            <a:custGeom>
              <a:avLst/>
              <a:gdLst/>
              <a:ahLst/>
              <a:cxnLst/>
              <a:rect l="l" t="t" r="r" b="b"/>
              <a:pathLst>
                <a:path w="8440420" h="820420">
                  <a:moveTo>
                    <a:pt x="8303259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8303259" y="819912"/>
                  </a:lnTo>
                  <a:lnTo>
                    <a:pt x="8346439" y="812945"/>
                  </a:lnTo>
                  <a:lnTo>
                    <a:pt x="8383950" y="793547"/>
                  </a:lnTo>
                  <a:lnTo>
                    <a:pt x="8413536" y="763967"/>
                  </a:lnTo>
                  <a:lnTo>
                    <a:pt x="8432942" y="726454"/>
                  </a:lnTo>
                  <a:lnTo>
                    <a:pt x="8439912" y="683260"/>
                  </a:lnTo>
                  <a:lnTo>
                    <a:pt x="8439912" y="136652"/>
                  </a:lnTo>
                  <a:lnTo>
                    <a:pt x="8432942" y="93472"/>
                  </a:lnTo>
                  <a:lnTo>
                    <a:pt x="8413536" y="55961"/>
                  </a:lnTo>
                  <a:lnTo>
                    <a:pt x="8383950" y="26375"/>
                  </a:lnTo>
                  <a:lnTo>
                    <a:pt x="8346439" y="6969"/>
                  </a:lnTo>
                  <a:lnTo>
                    <a:pt x="830325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93619" y="5387340"/>
              <a:ext cx="8440420" cy="820419"/>
            </a:xfrm>
            <a:custGeom>
              <a:avLst/>
              <a:gdLst/>
              <a:ahLst/>
              <a:cxnLst/>
              <a:rect l="l" t="t" r="r" b="b"/>
              <a:pathLst>
                <a:path w="8440420" h="820420">
                  <a:moveTo>
                    <a:pt x="8439912" y="136652"/>
                  </a:moveTo>
                  <a:lnTo>
                    <a:pt x="8439912" y="683260"/>
                  </a:lnTo>
                  <a:lnTo>
                    <a:pt x="8432942" y="726454"/>
                  </a:lnTo>
                  <a:lnTo>
                    <a:pt x="8413536" y="763967"/>
                  </a:lnTo>
                  <a:lnTo>
                    <a:pt x="8383950" y="793547"/>
                  </a:lnTo>
                  <a:lnTo>
                    <a:pt x="8346439" y="812945"/>
                  </a:lnTo>
                  <a:lnTo>
                    <a:pt x="8303259" y="819912"/>
                  </a:lnTo>
                  <a:lnTo>
                    <a:pt x="0" y="819912"/>
                  </a:lnTo>
                  <a:lnTo>
                    <a:pt x="0" y="0"/>
                  </a:lnTo>
                  <a:lnTo>
                    <a:pt x="8303259" y="0"/>
                  </a:lnTo>
                  <a:lnTo>
                    <a:pt x="8346439" y="6969"/>
                  </a:lnTo>
                  <a:lnTo>
                    <a:pt x="8383950" y="26375"/>
                  </a:lnTo>
                  <a:lnTo>
                    <a:pt x="8413536" y="55961"/>
                  </a:lnTo>
                  <a:lnTo>
                    <a:pt x="8432942" y="93472"/>
                  </a:lnTo>
                  <a:lnTo>
                    <a:pt x="8439912" y="136652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408682" y="5370067"/>
            <a:ext cx="7642859" cy="8121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09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Customers</a:t>
            </a:r>
            <a:r>
              <a:rPr sz="1800" dirty="0">
                <a:latin typeface="Times New Roman"/>
                <a:cs typeface="Times New Roman"/>
              </a:rPr>
              <a:t> are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central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point.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Focusing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customer needs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design 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offerings.</a:t>
            </a:r>
            <a:endParaRPr sz="18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800" spc="-5" dirty="0">
                <a:latin typeface="Times New Roman"/>
                <a:cs typeface="Times New Roman"/>
              </a:rPr>
              <a:t>Focus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shifted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producers</a:t>
            </a:r>
            <a:r>
              <a:rPr sz="1800" spc="-5" dirty="0">
                <a:latin typeface="Times New Roman"/>
                <a:cs typeface="Times New Roman"/>
              </a:rPr>
              <a:t> side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customers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side.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3644" y="373379"/>
            <a:ext cx="10058400" cy="6085332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7642" y="1623060"/>
            <a:ext cx="9001125" cy="46424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9197" y="434721"/>
            <a:ext cx="7436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</a:t>
            </a:r>
            <a:r>
              <a:rPr spc="-15" dirty="0"/>
              <a:t>R</a:t>
            </a:r>
            <a:r>
              <a:rPr spc="-5" dirty="0"/>
              <a:t>ODU</a:t>
            </a:r>
            <a:r>
              <a:rPr spc="-15" dirty="0"/>
              <a:t>C</a:t>
            </a:r>
            <a:r>
              <a:rPr dirty="0"/>
              <a:t>T</a:t>
            </a:r>
            <a:r>
              <a:rPr spc="-150" dirty="0"/>
              <a:t> </a:t>
            </a:r>
            <a:r>
              <a:rPr spc="-5" dirty="0"/>
              <a:t>A</a:t>
            </a:r>
            <a:r>
              <a:rPr spc="-15" dirty="0"/>
              <a:t>N</a:t>
            </a:r>
            <a:r>
              <a:rPr spc="-5" dirty="0"/>
              <a:t>D</a:t>
            </a:r>
            <a:r>
              <a:rPr spc="15" dirty="0"/>
              <a:t> </a:t>
            </a:r>
            <a:r>
              <a:rPr spc="-5" dirty="0"/>
              <a:t>MA</a:t>
            </a:r>
            <a:r>
              <a:rPr spc="-15" dirty="0"/>
              <a:t>R</a:t>
            </a:r>
            <a:r>
              <a:rPr spc="-5" dirty="0"/>
              <a:t>KETI</a:t>
            </a:r>
            <a:r>
              <a:rPr spc="-15" dirty="0"/>
              <a:t>N</a:t>
            </a:r>
            <a:r>
              <a:rPr dirty="0"/>
              <a:t>G</a:t>
            </a:r>
            <a:r>
              <a:rPr spc="10" dirty="0"/>
              <a:t> </a:t>
            </a:r>
            <a:r>
              <a:rPr spc="-5" dirty="0"/>
              <a:t>MIX</a:t>
            </a:r>
            <a:r>
              <a:rPr spc="10" dirty="0"/>
              <a:t> </a:t>
            </a:r>
            <a:r>
              <a:rPr spc="-5" dirty="0"/>
              <a:t>D</a:t>
            </a:r>
            <a:r>
              <a:rPr spc="-15" dirty="0"/>
              <a:t>E</a:t>
            </a:r>
            <a:r>
              <a:rPr spc="-5" dirty="0"/>
              <a:t>V</a:t>
            </a:r>
            <a:r>
              <a:rPr spc="-15" dirty="0"/>
              <a:t>E</a:t>
            </a:r>
            <a:r>
              <a:rPr spc="-5" dirty="0"/>
              <a:t>LOPME</a:t>
            </a:r>
            <a:r>
              <a:rPr spc="-15" dirty="0"/>
              <a:t>N</a:t>
            </a:r>
            <a:r>
              <a:rPr dirty="0"/>
              <a:t>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1790" y="447547"/>
            <a:ext cx="2821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TEST</a:t>
            </a:r>
            <a:r>
              <a:rPr spc="-85" dirty="0"/>
              <a:t> </a:t>
            </a:r>
            <a:r>
              <a:rPr spc="-5" dirty="0"/>
              <a:t>MARKETING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0" y="1146047"/>
            <a:ext cx="8936736" cy="470154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20" y="720851"/>
            <a:ext cx="9144000" cy="4695444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2576" y="1481327"/>
            <a:ext cx="9144000" cy="50551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9802" y="602107"/>
            <a:ext cx="5579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COMMERCIALISATION</a:t>
            </a:r>
            <a:r>
              <a:rPr spc="15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spc="-5" dirty="0"/>
              <a:t>PRODUCT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7031" y="1545336"/>
            <a:ext cx="9454169" cy="45956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3989" y="331723"/>
            <a:ext cx="378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POST</a:t>
            </a:r>
            <a:r>
              <a:rPr spc="-80" dirty="0"/>
              <a:t> </a:t>
            </a:r>
            <a:r>
              <a:rPr spc="-5" dirty="0"/>
              <a:t>LAUNCH</a:t>
            </a:r>
            <a:r>
              <a:rPr spc="-114" dirty="0"/>
              <a:t> </a:t>
            </a:r>
            <a:r>
              <a:rPr spc="-35" dirty="0"/>
              <a:t>ANALYSIS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183896"/>
            <a:ext cx="315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PRODUCT</a:t>
            </a:r>
            <a:r>
              <a:rPr sz="3600" b="0" spc="-130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MIX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6047" y="1316218"/>
            <a:ext cx="9000490" cy="5542280"/>
            <a:chOff x="1146047" y="1316218"/>
            <a:chExt cx="9000490" cy="5542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047" y="1316218"/>
              <a:ext cx="8418576" cy="43551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63913" y="3331590"/>
              <a:ext cx="682625" cy="76200"/>
            </a:xfrm>
            <a:custGeom>
              <a:avLst/>
              <a:gdLst/>
              <a:ahLst/>
              <a:cxnLst/>
              <a:rect l="l" t="t" r="r" b="b"/>
              <a:pathLst>
                <a:path w="682625" h="76200">
                  <a:moveTo>
                    <a:pt x="671785" y="31496"/>
                  </a:moveTo>
                  <a:lnTo>
                    <a:pt x="618616" y="31496"/>
                  </a:lnTo>
                  <a:lnTo>
                    <a:pt x="618997" y="44196"/>
                  </a:lnTo>
                  <a:lnTo>
                    <a:pt x="606245" y="44465"/>
                  </a:lnTo>
                  <a:lnTo>
                    <a:pt x="606932" y="76200"/>
                  </a:lnTo>
                  <a:lnTo>
                    <a:pt x="682243" y="36449"/>
                  </a:lnTo>
                  <a:lnTo>
                    <a:pt x="671785" y="31496"/>
                  </a:lnTo>
                  <a:close/>
                </a:path>
                <a:path w="682625" h="76200">
                  <a:moveTo>
                    <a:pt x="605970" y="31763"/>
                  </a:moveTo>
                  <a:lnTo>
                    <a:pt x="0" y="44576"/>
                  </a:lnTo>
                  <a:lnTo>
                    <a:pt x="253" y="57276"/>
                  </a:lnTo>
                  <a:lnTo>
                    <a:pt x="606245" y="44465"/>
                  </a:lnTo>
                  <a:lnTo>
                    <a:pt x="605970" y="31763"/>
                  </a:lnTo>
                  <a:close/>
                </a:path>
                <a:path w="682625" h="76200">
                  <a:moveTo>
                    <a:pt x="618616" y="31496"/>
                  </a:moveTo>
                  <a:lnTo>
                    <a:pt x="605970" y="31763"/>
                  </a:lnTo>
                  <a:lnTo>
                    <a:pt x="606245" y="44465"/>
                  </a:lnTo>
                  <a:lnTo>
                    <a:pt x="618997" y="44196"/>
                  </a:lnTo>
                  <a:lnTo>
                    <a:pt x="618616" y="31496"/>
                  </a:lnTo>
                  <a:close/>
                </a:path>
                <a:path w="682625" h="76200">
                  <a:moveTo>
                    <a:pt x="605281" y="0"/>
                  </a:moveTo>
                  <a:lnTo>
                    <a:pt x="605970" y="31763"/>
                  </a:lnTo>
                  <a:lnTo>
                    <a:pt x="618616" y="31496"/>
                  </a:lnTo>
                  <a:lnTo>
                    <a:pt x="671785" y="31496"/>
                  </a:lnTo>
                  <a:lnTo>
                    <a:pt x="60528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63913" y="4851653"/>
              <a:ext cx="682625" cy="76200"/>
            </a:xfrm>
            <a:custGeom>
              <a:avLst/>
              <a:gdLst/>
              <a:ahLst/>
              <a:cxnLst/>
              <a:rect l="l" t="t" r="r" b="b"/>
              <a:pathLst>
                <a:path w="682625" h="76200">
                  <a:moveTo>
                    <a:pt x="606932" y="0"/>
                  </a:moveTo>
                  <a:lnTo>
                    <a:pt x="606244" y="31731"/>
                  </a:lnTo>
                  <a:lnTo>
                    <a:pt x="618997" y="32004"/>
                  </a:lnTo>
                  <a:lnTo>
                    <a:pt x="618616" y="44704"/>
                  </a:lnTo>
                  <a:lnTo>
                    <a:pt x="605962" y="44704"/>
                  </a:lnTo>
                  <a:lnTo>
                    <a:pt x="605281" y="76073"/>
                  </a:lnTo>
                  <a:lnTo>
                    <a:pt x="671517" y="44704"/>
                  </a:lnTo>
                  <a:lnTo>
                    <a:pt x="618616" y="44704"/>
                  </a:lnTo>
                  <a:lnTo>
                    <a:pt x="605968" y="44433"/>
                  </a:lnTo>
                  <a:lnTo>
                    <a:pt x="672087" y="44433"/>
                  </a:lnTo>
                  <a:lnTo>
                    <a:pt x="682243" y="39624"/>
                  </a:lnTo>
                  <a:lnTo>
                    <a:pt x="606932" y="0"/>
                  </a:lnTo>
                  <a:close/>
                </a:path>
                <a:path w="682625" h="76200">
                  <a:moveTo>
                    <a:pt x="606244" y="31731"/>
                  </a:moveTo>
                  <a:lnTo>
                    <a:pt x="605968" y="44433"/>
                  </a:lnTo>
                  <a:lnTo>
                    <a:pt x="618616" y="44704"/>
                  </a:lnTo>
                  <a:lnTo>
                    <a:pt x="618997" y="32004"/>
                  </a:lnTo>
                  <a:lnTo>
                    <a:pt x="606244" y="31731"/>
                  </a:lnTo>
                  <a:close/>
                </a:path>
                <a:path w="682625" h="76200">
                  <a:moveTo>
                    <a:pt x="253" y="18796"/>
                  </a:moveTo>
                  <a:lnTo>
                    <a:pt x="0" y="31496"/>
                  </a:lnTo>
                  <a:lnTo>
                    <a:pt x="605968" y="44433"/>
                  </a:lnTo>
                  <a:lnTo>
                    <a:pt x="606244" y="31731"/>
                  </a:lnTo>
                  <a:lnTo>
                    <a:pt x="253" y="18796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01365" y="5399405"/>
              <a:ext cx="76200" cy="599440"/>
            </a:xfrm>
            <a:custGeom>
              <a:avLst/>
              <a:gdLst/>
              <a:ahLst/>
              <a:cxnLst/>
              <a:rect l="l" t="t" r="r" b="b"/>
              <a:pathLst>
                <a:path w="76200" h="599439">
                  <a:moveTo>
                    <a:pt x="0" y="521741"/>
                  </a:moveTo>
                  <a:lnTo>
                    <a:pt x="36195" y="598843"/>
                  </a:lnTo>
                  <a:lnTo>
                    <a:pt x="69754" y="535508"/>
                  </a:lnTo>
                  <a:lnTo>
                    <a:pt x="44069" y="535508"/>
                  </a:lnTo>
                  <a:lnTo>
                    <a:pt x="31369" y="535203"/>
                  </a:lnTo>
                  <a:lnTo>
                    <a:pt x="31676" y="522508"/>
                  </a:lnTo>
                  <a:lnTo>
                    <a:pt x="0" y="521741"/>
                  </a:lnTo>
                  <a:close/>
                </a:path>
                <a:path w="76200" h="599439">
                  <a:moveTo>
                    <a:pt x="31676" y="522508"/>
                  </a:moveTo>
                  <a:lnTo>
                    <a:pt x="31369" y="535203"/>
                  </a:lnTo>
                  <a:lnTo>
                    <a:pt x="44069" y="535508"/>
                  </a:lnTo>
                  <a:lnTo>
                    <a:pt x="44376" y="522815"/>
                  </a:lnTo>
                  <a:lnTo>
                    <a:pt x="31676" y="522508"/>
                  </a:lnTo>
                  <a:close/>
                </a:path>
                <a:path w="76200" h="599439">
                  <a:moveTo>
                    <a:pt x="44376" y="522815"/>
                  </a:moveTo>
                  <a:lnTo>
                    <a:pt x="44069" y="535508"/>
                  </a:lnTo>
                  <a:lnTo>
                    <a:pt x="69754" y="535508"/>
                  </a:lnTo>
                  <a:lnTo>
                    <a:pt x="76073" y="523582"/>
                  </a:lnTo>
                  <a:lnTo>
                    <a:pt x="44376" y="522815"/>
                  </a:lnTo>
                  <a:close/>
                </a:path>
                <a:path w="76200" h="599439">
                  <a:moveTo>
                    <a:pt x="44323" y="0"/>
                  </a:moveTo>
                  <a:lnTo>
                    <a:pt x="31676" y="522508"/>
                  </a:lnTo>
                  <a:lnTo>
                    <a:pt x="44376" y="522815"/>
                  </a:lnTo>
                  <a:lnTo>
                    <a:pt x="57023" y="254"/>
                  </a:lnTo>
                  <a:lnTo>
                    <a:pt x="44323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46825" y="5254625"/>
              <a:ext cx="76200" cy="744220"/>
            </a:xfrm>
            <a:custGeom>
              <a:avLst/>
              <a:gdLst/>
              <a:ahLst/>
              <a:cxnLst/>
              <a:rect l="l" t="t" r="r" b="b"/>
              <a:pathLst>
                <a:path w="76200" h="744220">
                  <a:moveTo>
                    <a:pt x="31755" y="667921"/>
                  </a:moveTo>
                  <a:lnTo>
                    <a:pt x="0" y="668540"/>
                  </a:lnTo>
                  <a:lnTo>
                    <a:pt x="39497" y="743978"/>
                  </a:lnTo>
                  <a:lnTo>
                    <a:pt x="69728" y="680618"/>
                  </a:lnTo>
                  <a:lnTo>
                    <a:pt x="32003" y="680618"/>
                  </a:lnTo>
                  <a:lnTo>
                    <a:pt x="31755" y="667921"/>
                  </a:lnTo>
                  <a:close/>
                </a:path>
                <a:path w="76200" h="744220">
                  <a:moveTo>
                    <a:pt x="44455" y="667673"/>
                  </a:moveTo>
                  <a:lnTo>
                    <a:pt x="31755" y="667921"/>
                  </a:lnTo>
                  <a:lnTo>
                    <a:pt x="32003" y="680618"/>
                  </a:lnTo>
                  <a:lnTo>
                    <a:pt x="44703" y="680377"/>
                  </a:lnTo>
                  <a:lnTo>
                    <a:pt x="44455" y="667673"/>
                  </a:lnTo>
                  <a:close/>
                </a:path>
                <a:path w="76200" h="744220">
                  <a:moveTo>
                    <a:pt x="76200" y="667054"/>
                  </a:moveTo>
                  <a:lnTo>
                    <a:pt x="44455" y="667673"/>
                  </a:lnTo>
                  <a:lnTo>
                    <a:pt x="44703" y="680377"/>
                  </a:lnTo>
                  <a:lnTo>
                    <a:pt x="32003" y="680618"/>
                  </a:lnTo>
                  <a:lnTo>
                    <a:pt x="69728" y="680618"/>
                  </a:lnTo>
                  <a:lnTo>
                    <a:pt x="76200" y="667054"/>
                  </a:lnTo>
                  <a:close/>
                </a:path>
                <a:path w="76200" h="744220">
                  <a:moveTo>
                    <a:pt x="31369" y="0"/>
                  </a:moveTo>
                  <a:lnTo>
                    <a:pt x="18669" y="253"/>
                  </a:lnTo>
                  <a:lnTo>
                    <a:pt x="31755" y="667921"/>
                  </a:lnTo>
                  <a:lnTo>
                    <a:pt x="44455" y="667673"/>
                  </a:lnTo>
                  <a:lnTo>
                    <a:pt x="31369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07222" y="5993968"/>
              <a:ext cx="901065" cy="864235"/>
            </a:xfrm>
            <a:custGeom>
              <a:avLst/>
              <a:gdLst/>
              <a:ahLst/>
              <a:cxnLst/>
              <a:rect l="l" t="t" r="r" b="b"/>
              <a:pathLst>
                <a:path w="901065" h="864234">
                  <a:moveTo>
                    <a:pt x="8890" y="0"/>
                  </a:moveTo>
                  <a:lnTo>
                    <a:pt x="0" y="8978"/>
                  </a:lnTo>
                  <a:lnTo>
                    <a:pt x="854990" y="864030"/>
                  </a:lnTo>
                  <a:lnTo>
                    <a:pt x="865978" y="864030"/>
                  </a:lnTo>
                  <a:lnTo>
                    <a:pt x="869480" y="860525"/>
                  </a:lnTo>
                  <a:lnTo>
                    <a:pt x="8890" y="0"/>
                  </a:lnTo>
                  <a:close/>
                </a:path>
                <a:path w="901065" h="864234">
                  <a:moveTo>
                    <a:pt x="869480" y="860525"/>
                  </a:moveTo>
                  <a:lnTo>
                    <a:pt x="865978" y="864030"/>
                  </a:lnTo>
                  <a:lnTo>
                    <a:pt x="872986" y="864030"/>
                  </a:lnTo>
                  <a:lnTo>
                    <a:pt x="869480" y="860525"/>
                  </a:lnTo>
                  <a:close/>
                </a:path>
                <a:path w="901065" h="864234">
                  <a:moveTo>
                    <a:pt x="891921" y="838071"/>
                  </a:moveTo>
                  <a:lnTo>
                    <a:pt x="869480" y="860525"/>
                  </a:lnTo>
                  <a:lnTo>
                    <a:pt x="872986" y="864030"/>
                  </a:lnTo>
                  <a:lnTo>
                    <a:pt x="900568" y="864030"/>
                  </a:lnTo>
                  <a:lnTo>
                    <a:pt x="891921" y="8380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87967" y="5254751"/>
              <a:ext cx="76200" cy="744220"/>
            </a:xfrm>
            <a:custGeom>
              <a:avLst/>
              <a:gdLst/>
              <a:ahLst/>
              <a:cxnLst/>
              <a:rect l="l" t="t" r="r" b="b"/>
              <a:pathLst>
                <a:path w="76200" h="744220">
                  <a:moveTo>
                    <a:pt x="31750" y="667651"/>
                  </a:moveTo>
                  <a:lnTo>
                    <a:pt x="0" y="667651"/>
                  </a:lnTo>
                  <a:lnTo>
                    <a:pt x="38100" y="743851"/>
                  </a:lnTo>
                  <a:lnTo>
                    <a:pt x="69850" y="680351"/>
                  </a:lnTo>
                  <a:lnTo>
                    <a:pt x="31750" y="680351"/>
                  </a:lnTo>
                  <a:lnTo>
                    <a:pt x="31750" y="667651"/>
                  </a:lnTo>
                  <a:close/>
                </a:path>
                <a:path w="76200" h="744220">
                  <a:moveTo>
                    <a:pt x="44450" y="0"/>
                  </a:moveTo>
                  <a:lnTo>
                    <a:pt x="31750" y="0"/>
                  </a:lnTo>
                  <a:lnTo>
                    <a:pt x="31750" y="680351"/>
                  </a:lnTo>
                  <a:lnTo>
                    <a:pt x="44450" y="680351"/>
                  </a:lnTo>
                  <a:lnTo>
                    <a:pt x="44450" y="0"/>
                  </a:lnTo>
                  <a:close/>
                </a:path>
                <a:path w="76200" h="744220">
                  <a:moveTo>
                    <a:pt x="76200" y="667651"/>
                  </a:moveTo>
                  <a:lnTo>
                    <a:pt x="44450" y="667651"/>
                  </a:lnTo>
                  <a:lnTo>
                    <a:pt x="44450" y="680351"/>
                  </a:lnTo>
                  <a:lnTo>
                    <a:pt x="69850" y="680351"/>
                  </a:lnTo>
                  <a:lnTo>
                    <a:pt x="76200" y="667651"/>
                  </a:lnTo>
                  <a:close/>
                </a:path>
              </a:pathLst>
            </a:custGeom>
            <a:solidFill>
              <a:srgbClr val="516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27005" y="3208401"/>
            <a:ext cx="614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Wi</a:t>
            </a:r>
            <a:r>
              <a:rPr sz="1800" b="1" dirty="0">
                <a:latin typeface="Calibri"/>
                <a:cs typeface="Calibri"/>
              </a:rPr>
              <a:t>dth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27005" y="4711065"/>
            <a:ext cx="669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6365" y="6017158"/>
            <a:ext cx="2047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Depth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product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mix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105917"/>
            <a:ext cx="5179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PRODUCT</a:t>
            </a:r>
            <a:r>
              <a:rPr sz="3600" spc="-95" dirty="0"/>
              <a:t> </a:t>
            </a:r>
            <a:r>
              <a:rPr sz="3600" dirty="0"/>
              <a:t>LIFE</a:t>
            </a:r>
            <a:r>
              <a:rPr sz="3600" spc="-40" dirty="0"/>
              <a:t> </a:t>
            </a:r>
            <a:r>
              <a:rPr sz="3600" dirty="0"/>
              <a:t>CYCLE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544" y="870203"/>
            <a:ext cx="10502800" cy="5406883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682751"/>
            <a:ext cx="8418576" cy="561594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288747"/>
            <a:ext cx="2519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BRA</a:t>
            </a:r>
            <a:r>
              <a:rPr sz="3600" spc="10" dirty="0"/>
              <a:t>N</a:t>
            </a:r>
            <a:r>
              <a:rPr sz="3600" dirty="0"/>
              <a:t>DI</a:t>
            </a:r>
            <a:r>
              <a:rPr sz="3600" spc="10" dirty="0"/>
              <a:t>N</a:t>
            </a:r>
            <a:r>
              <a:rPr sz="3600" dirty="0"/>
              <a:t>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63116" y="1600580"/>
            <a:ext cx="9442450" cy="1732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376555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art and science of </a:t>
            </a:r>
            <a:r>
              <a:rPr sz="2800" dirty="0">
                <a:latin typeface="Times New Roman"/>
                <a:cs typeface="Times New Roman"/>
              </a:rPr>
              <a:t>influencing </a:t>
            </a:r>
            <a:r>
              <a:rPr sz="2800" spc="-5" dirty="0">
                <a:latin typeface="Times New Roman"/>
                <a:cs typeface="Times New Roman"/>
              </a:rPr>
              <a:t>perception about a </a:t>
            </a:r>
            <a:r>
              <a:rPr sz="2800" dirty="0">
                <a:latin typeface="Times New Roman"/>
                <a:cs typeface="Times New Roman"/>
              </a:rPr>
              <a:t>product,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services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organization.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935" algn="l"/>
                <a:tab pos="876744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</a:t>
            </a:r>
            <a:r>
              <a:rPr sz="2800" dirty="0">
                <a:latin typeface="Times New Roman"/>
                <a:cs typeface="Times New Roman"/>
              </a:rPr>
              <a:t> involved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creating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unique </a:t>
            </a:r>
            <a:r>
              <a:rPr sz="2800" spc="-10" dirty="0">
                <a:latin typeface="Times New Roman"/>
                <a:cs typeface="Times New Roman"/>
              </a:rPr>
              <a:t>name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image	for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mind’s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customers.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495" y="1403603"/>
            <a:ext cx="3624579" cy="3624579"/>
          </a:xfrm>
          <a:custGeom>
            <a:avLst/>
            <a:gdLst/>
            <a:ahLst/>
            <a:cxnLst/>
            <a:rect l="l" t="t" r="r" b="b"/>
            <a:pathLst>
              <a:path w="3624579" h="3624579">
                <a:moveTo>
                  <a:pt x="2355596" y="0"/>
                </a:moveTo>
                <a:lnTo>
                  <a:pt x="2355596" y="906018"/>
                </a:lnTo>
                <a:lnTo>
                  <a:pt x="0" y="906018"/>
                </a:lnTo>
                <a:lnTo>
                  <a:pt x="0" y="2718054"/>
                </a:lnTo>
                <a:lnTo>
                  <a:pt x="2355596" y="2718054"/>
                </a:lnTo>
                <a:lnTo>
                  <a:pt x="2355596" y="3624072"/>
                </a:lnTo>
                <a:lnTo>
                  <a:pt x="3624072" y="1812036"/>
                </a:lnTo>
                <a:lnTo>
                  <a:pt x="235559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32633" y="2771648"/>
            <a:ext cx="2049780" cy="8191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30250" marR="5080" indent="-718185">
              <a:lnSpc>
                <a:spcPts val="2890"/>
              </a:lnSpc>
              <a:spcBef>
                <a:spcPts val="580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Conception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idea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5392" y="1405127"/>
            <a:ext cx="3624579" cy="3624579"/>
          </a:xfrm>
          <a:custGeom>
            <a:avLst/>
            <a:gdLst/>
            <a:ahLst/>
            <a:cxnLst/>
            <a:rect l="l" t="t" r="r" b="b"/>
            <a:pathLst>
              <a:path w="3624579" h="3624579">
                <a:moveTo>
                  <a:pt x="1268476" y="0"/>
                </a:moveTo>
                <a:lnTo>
                  <a:pt x="0" y="1812036"/>
                </a:lnTo>
                <a:lnTo>
                  <a:pt x="1268476" y="3624072"/>
                </a:lnTo>
                <a:lnTo>
                  <a:pt x="1268476" y="2718054"/>
                </a:lnTo>
                <a:lnTo>
                  <a:pt x="3624072" y="2718054"/>
                </a:lnTo>
                <a:lnTo>
                  <a:pt x="3624072" y="906018"/>
                </a:lnTo>
                <a:lnTo>
                  <a:pt x="1268476" y="906018"/>
                </a:lnTo>
                <a:lnTo>
                  <a:pt x="126847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41514" y="2772867"/>
            <a:ext cx="2305685" cy="8197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12445" marR="5080" indent="-500380">
              <a:lnSpc>
                <a:spcPts val="2890"/>
              </a:lnSpc>
              <a:spcBef>
                <a:spcPts val="585"/>
              </a:spcBef>
            </a:pPr>
            <a:r>
              <a:rPr sz="28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Satisfaction</a:t>
            </a:r>
            <a:r>
              <a:rPr sz="2800" b="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b="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feedback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5948" y="2966085"/>
            <a:ext cx="2292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MARK</a:t>
            </a:r>
            <a:r>
              <a:rPr sz="2800" b="1" spc="-20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TING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3023" y="836564"/>
            <a:ext cx="9330380" cy="4914799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162305"/>
            <a:ext cx="2839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70" dirty="0"/>
              <a:t>P</a:t>
            </a:r>
            <a:r>
              <a:rPr sz="3600" spc="-5" dirty="0"/>
              <a:t>A</a:t>
            </a:r>
            <a:r>
              <a:rPr sz="3600" spc="5" dirty="0"/>
              <a:t>C</a:t>
            </a:r>
            <a:r>
              <a:rPr sz="3600" spc="-5" dirty="0"/>
              <a:t>KAGI</a:t>
            </a:r>
            <a:r>
              <a:rPr sz="3600" spc="5" dirty="0"/>
              <a:t>N</a:t>
            </a:r>
            <a:r>
              <a:rPr sz="3600" dirty="0"/>
              <a:t>G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0867" y="1132332"/>
            <a:ext cx="9464040" cy="5123688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951" y="391668"/>
            <a:ext cx="9535668" cy="599389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89103"/>
            <a:ext cx="5015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PRICING</a:t>
            </a:r>
            <a:r>
              <a:rPr sz="3600" spc="-70" dirty="0"/>
              <a:t> </a:t>
            </a:r>
            <a:r>
              <a:rPr sz="3600" spc="-25" dirty="0"/>
              <a:t>STRATEGIES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4623" y="1190244"/>
            <a:ext cx="8360664" cy="4859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116" y="183896"/>
            <a:ext cx="6134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SERVICE </a:t>
            </a:r>
            <a:r>
              <a:rPr sz="3600" dirty="0"/>
              <a:t>MARKETING</a:t>
            </a:r>
            <a:r>
              <a:rPr sz="3600" spc="-35" dirty="0"/>
              <a:t> </a:t>
            </a:r>
            <a:r>
              <a:rPr sz="3600" spc="-5" dirty="0"/>
              <a:t>MIX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8623" y="1060413"/>
            <a:ext cx="9476784" cy="5288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68" y="30861"/>
            <a:ext cx="10554462" cy="3693319"/>
          </a:xfrm>
        </p:spPr>
        <p:txBody>
          <a:bodyPr/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733" y="316738"/>
            <a:ext cx="5195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45" dirty="0">
                <a:latin typeface="Times New Roman"/>
                <a:cs typeface="Times New Roman"/>
              </a:rPr>
              <a:t>FEATURES</a:t>
            </a:r>
            <a:r>
              <a:rPr sz="3200" b="0" spc="-6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MARKETING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6423" y="1115388"/>
            <a:ext cx="9277966" cy="54318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2159</Words>
  <Application>Microsoft Office PowerPoint</Application>
  <PresentationFormat>Custom</PresentationFormat>
  <Paragraphs>308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MARKETING MANAGEMENT           Mrs.M.DIVYA Assistant Professor Department of Commerce Sri Ganesh College of Arts &amp; Science </vt:lpstr>
      <vt:lpstr>MARKET  (MEANING)</vt:lpstr>
      <vt:lpstr>STRATA OR LAYERS OF MARKET</vt:lpstr>
      <vt:lpstr>PowerPoint Presentation</vt:lpstr>
      <vt:lpstr>MARKETING</vt:lpstr>
      <vt:lpstr>PowerPoint Presentation</vt:lpstr>
      <vt:lpstr>EVOLUTION OF MARKETING</vt:lpstr>
      <vt:lpstr>Satisfaction and  feedback</vt:lpstr>
      <vt:lpstr>FEATURES OF MARKETING</vt:lpstr>
      <vt:lpstr>OBJECTIVES OF MARKETING</vt:lpstr>
      <vt:lpstr>SMART OBJECTIVES OF  MARKETING</vt:lpstr>
      <vt:lpstr>SMART OBJECTIVES</vt:lpstr>
      <vt:lpstr>BENEFITS OF MARKETING</vt:lpstr>
      <vt:lpstr>IMPORTANCE</vt:lpstr>
      <vt:lpstr>FIVE FORMS OF UTILITIES</vt:lpstr>
      <vt:lpstr>SCOPE OF MARKETING</vt:lpstr>
      <vt:lpstr>MARKETING PROCESS</vt:lpstr>
      <vt:lpstr>CONCEPTS OF MARKETING</vt:lpstr>
      <vt:lpstr>MARKETING ENVIRONMENT</vt:lpstr>
      <vt:lpstr>INTERNAL ENVIRONMENT</vt:lpstr>
      <vt:lpstr>EXTERNAL ENVIRONMENT</vt:lpstr>
      <vt:lpstr>Micro environment</vt:lpstr>
      <vt:lpstr>PowerPoint Presentation</vt:lpstr>
      <vt:lpstr>Macro factors</vt:lpstr>
      <vt:lpstr>PowerPoint Presentation</vt:lpstr>
      <vt:lpstr>ROLE OF MARKETING</vt:lpstr>
      <vt:lpstr>FUNCTIONS OF MARKETING</vt:lpstr>
      <vt:lpstr>EXCHANGE FUNCTIONS</vt:lpstr>
      <vt:lpstr>FUNCTIONS OF PHYSICAL SUPPLY This function creates time and place utility by providing goods available at right  place at right time.</vt:lpstr>
      <vt:lpstr>FACILITATING FUNCTIONS</vt:lpstr>
      <vt:lpstr>PowerPoint Presentation</vt:lpstr>
      <vt:lpstr>MODERN FUNCTIONS</vt:lpstr>
      <vt:lpstr>MARKET VS MARKETING</vt:lpstr>
      <vt:lpstr>MARKETING VS SELLING</vt:lpstr>
      <vt:lpstr>PowerPoint Presentation</vt:lpstr>
      <vt:lpstr>PowerPoint Presentation</vt:lpstr>
      <vt:lpstr>MARKETING MANAGEMENT</vt:lpstr>
      <vt:lpstr>FEATURES OF MARKETING MANAGEMENT</vt:lpstr>
      <vt:lpstr>OBJECTIVES OF MARKETING MANAGEMENT</vt:lpstr>
      <vt:lpstr>FUNCTIONS OF MARKETING</vt:lpstr>
      <vt:lpstr>PowerPoint Presentation</vt:lpstr>
      <vt:lpstr>PowerPoint Presentation</vt:lpstr>
      <vt:lpstr>ELEMENTS OF MARKETING MIX</vt:lpstr>
      <vt:lpstr>STP PROCESS( SEGMENTATION, TARGETING AND POSITIONING)</vt:lpstr>
      <vt:lpstr>MARKET SEGMENTATION</vt:lpstr>
      <vt:lpstr>BASIS OF SEGMENTATION</vt:lpstr>
      <vt:lpstr>MARKET SEGMENTATION PROCESS</vt:lpstr>
      <vt:lpstr>MARKET TARGETING</vt:lpstr>
      <vt:lpstr>MARKET TARGETING STRATEGIES</vt:lpstr>
      <vt:lpstr>MARKET POSITIONING</vt:lpstr>
      <vt:lpstr>POSITIONING STRATEGIES</vt:lpstr>
      <vt:lpstr>STP PROCESS</vt:lpstr>
      <vt:lpstr>PowerPoint Presentation</vt:lpstr>
      <vt:lpstr>MODULE II</vt:lpstr>
      <vt:lpstr>PRODUCT</vt:lpstr>
      <vt:lpstr>FEATURES OF PRODUCT</vt:lpstr>
      <vt:lpstr>FEATURES</vt:lpstr>
      <vt:lpstr>LEVELS OF PRODUCT</vt:lpstr>
      <vt:lpstr>PRODUCT LEVELS THROUGH AN EXAMPLE  EDIT TV BY FOOD ITEM OR MOBILE PHOME</vt:lpstr>
      <vt:lpstr>PRODUCT IS A TANGIBLE SERVICES AND SERVICE IS AN  INTANGIBLE PRODUCT</vt:lpstr>
      <vt:lpstr>PRODUCT TYPES</vt:lpstr>
      <vt:lpstr>PowerPoint Presentation</vt:lpstr>
      <vt:lpstr>PowerPoint Presentation</vt:lpstr>
      <vt:lpstr>PRODUCT DEVELOPMENT</vt:lpstr>
      <vt:lpstr>NEED FOR PRODUCT DEVELOPMENT</vt:lpstr>
      <vt:lpstr>PRODUCT DEVELOPMENT PROCESS</vt:lpstr>
      <vt:lpstr>PowerPoint Presentation</vt:lpstr>
      <vt:lpstr>PowerPoint Presentation</vt:lpstr>
      <vt:lpstr>PowerPoint Presentation</vt:lpstr>
      <vt:lpstr>PowerPoint Presentation</vt:lpstr>
      <vt:lpstr>PRODUCT AND MARKETING MIX DEVELOPMENT</vt:lpstr>
      <vt:lpstr>TEST MARKETING</vt:lpstr>
      <vt:lpstr>PowerPoint Presentation</vt:lpstr>
      <vt:lpstr>COMMERCIALISATION OF PRODUCT</vt:lpstr>
      <vt:lpstr>POST LAUNCH ANALYSIS</vt:lpstr>
      <vt:lpstr>PRODUCT MIX</vt:lpstr>
      <vt:lpstr>PRODUCT LIFE CYCLE</vt:lpstr>
      <vt:lpstr>PowerPoint Presentation</vt:lpstr>
      <vt:lpstr>BRANDING</vt:lpstr>
      <vt:lpstr>PowerPoint Presentation</vt:lpstr>
      <vt:lpstr>PACKAGING</vt:lpstr>
      <vt:lpstr>PowerPoint Presentation</vt:lpstr>
      <vt:lpstr>PRICING STRATEGIES</vt:lpstr>
      <vt:lpstr>SERVICE MARKETING MIX</vt:lpstr>
      <vt:lpstr>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sajoy</dc:creator>
  <cp:lastModifiedBy>GAC-13</cp:lastModifiedBy>
  <cp:revision>4</cp:revision>
  <dcterms:created xsi:type="dcterms:W3CDTF">2024-07-15T01:16:18Z</dcterms:created>
  <dcterms:modified xsi:type="dcterms:W3CDTF">2024-07-15T07:24:28Z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2024-07-15T00:00:00Z</vt:filetime>
  </property>
</Properties>
</file>