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5" r:id="rId1"/>
  </p:sldMasterIdLst>
  <p:sldIdLst>
    <p:sldId id="256" r:id="rId2"/>
    <p:sldId id="28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38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795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070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9419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9266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1088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81691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265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25983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8531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9317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7308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2106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0796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2417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184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1613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3518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92397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searchvb.techtarget.com/sDefinition/0,,sid14_gci214004,00.html" TargetMode="External"/><Relationship Id="rId2" Type="http://schemas.openxmlformats.org/officeDocument/2006/relationships/hyperlink" Target="http://searchnetworking.techtarget.com/sDefinition/0,,sid7_gci214173,00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earchsecurity.techtarget.com/sDefinition/0,,sid7_gci213230,00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9" Type="http://schemas.openxmlformats.org/officeDocument/2006/relationships/image" Target="../media/image40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34" Type="http://schemas.openxmlformats.org/officeDocument/2006/relationships/image" Target="../media/image35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33" Type="http://schemas.openxmlformats.org/officeDocument/2006/relationships/image" Target="../media/image34.png"/><Relationship Id="rId38" Type="http://schemas.openxmlformats.org/officeDocument/2006/relationships/image" Target="../media/image39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29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37" Type="http://schemas.openxmlformats.org/officeDocument/2006/relationships/image" Target="../media/image38.png"/><Relationship Id="rId40" Type="http://schemas.openxmlformats.org/officeDocument/2006/relationships/image" Target="../media/image41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36" Type="http://schemas.openxmlformats.org/officeDocument/2006/relationships/image" Target="../media/image37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31" Type="http://schemas.openxmlformats.org/officeDocument/2006/relationships/image" Target="../media/image32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Relationship Id="rId35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3"/>
          <p:cNvSpPr txBox="1">
            <a:spLocks/>
          </p:cNvSpPr>
          <p:nvPr/>
        </p:nvSpPr>
        <p:spPr>
          <a:xfrm>
            <a:off x="902473" y="3663033"/>
            <a:ext cx="7092950" cy="908967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8140"/>
              </a:lnSpc>
              <a:spcBef>
                <a:spcPts val="100"/>
              </a:spcBef>
            </a:pPr>
            <a:r>
              <a:rPr lang="en-IN" sz="4400" spc="-5" dirty="0" smtClean="0">
                <a:latin typeface="Impact" panose="020B0806030902050204" pitchFamily="34" charset="0"/>
              </a:rPr>
              <a:t>COMPUTER NETWORK</a:t>
            </a:r>
            <a:endParaRPr lang="en-IN" sz="4400" dirty="0">
              <a:latin typeface="Impact" panose="020B0806030902050204" pitchFamily="34" charset="0"/>
            </a:endParaRPr>
          </a:p>
        </p:txBody>
      </p:sp>
      <p:sp>
        <p:nvSpPr>
          <p:cNvPr id="7" name="object 3"/>
          <p:cNvSpPr txBox="1">
            <a:spLocks/>
          </p:cNvSpPr>
          <p:nvPr/>
        </p:nvSpPr>
        <p:spPr>
          <a:xfrm>
            <a:off x="2438400" y="533400"/>
            <a:ext cx="5257800" cy="19371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500" b="0" i="0">
                <a:solidFill>
                  <a:srgbClr val="FF0066"/>
                </a:solidFill>
                <a:latin typeface="Impact"/>
                <a:ea typeface="+mj-ea"/>
                <a:cs typeface="Impact"/>
              </a:defRPr>
            </a:lvl1pPr>
          </a:lstStyle>
          <a:p>
            <a:pPr algn="ctr">
              <a:lnSpc>
                <a:spcPts val="8140"/>
              </a:lnSpc>
              <a:spcBef>
                <a:spcPts val="100"/>
              </a:spcBef>
            </a:pPr>
            <a:r>
              <a:rPr lang="en-GB" sz="4000" kern="0" spc="-5" dirty="0" smtClean="0">
                <a:solidFill>
                  <a:schemeClr val="tx2"/>
                </a:solidFill>
              </a:rPr>
              <a:t>Sri Ganesh College of Arts and Science</a:t>
            </a:r>
            <a:endParaRPr lang="en-IN" sz="4000" kern="0" dirty="0">
              <a:solidFill>
                <a:schemeClr val="tx2"/>
              </a:solidFill>
            </a:endParaRPr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932953" y="2549721"/>
            <a:ext cx="7092950" cy="8903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500" b="0" i="0">
                <a:solidFill>
                  <a:srgbClr val="FF0066"/>
                </a:solidFill>
                <a:latin typeface="Impact"/>
                <a:ea typeface="+mj-ea"/>
                <a:cs typeface="Impact"/>
              </a:defRPr>
            </a:lvl1pPr>
          </a:lstStyle>
          <a:p>
            <a:pPr algn="ctr">
              <a:lnSpc>
                <a:spcPts val="8140"/>
              </a:lnSpc>
              <a:spcBef>
                <a:spcPts val="100"/>
              </a:spcBef>
            </a:pPr>
            <a:r>
              <a:rPr lang="en-GB" sz="4000" kern="0" spc="-5" dirty="0" smtClean="0">
                <a:solidFill>
                  <a:schemeClr val="accent2"/>
                </a:solidFill>
              </a:rPr>
              <a:t>Department of Computer science</a:t>
            </a:r>
            <a:endParaRPr lang="en-IN" sz="4000" kern="0" dirty="0">
              <a:solidFill>
                <a:schemeClr val="accent2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29" b="97163" l="9766" r="89844">
                        <a14:foregroundMark x1="40234" y1="31206" x2="40234" y2="31206"/>
                        <a14:foregroundMark x1="30859" y1="56028" x2="30859" y2="56028"/>
                        <a14:foregroundMark x1="32813" y1="62411" x2="32813" y2="62411"/>
                        <a14:foregroundMark x1="35547" y1="67376" x2="35547" y2="67376"/>
                        <a14:foregroundMark x1="38281" y1="68794" x2="38281" y2="68794"/>
                        <a14:foregroundMark x1="26953" y1="58156" x2="26953" y2="58156"/>
                        <a14:foregroundMark x1="28516" y1="50355" x2="28516" y2="50355"/>
                        <a14:foregroundMark x1="57422" y1="29787" x2="57422" y2="29787"/>
                        <a14:foregroundMark x1="58594" y1="22695" x2="58594" y2="22695"/>
                        <a14:foregroundMark x1="64844" y1="56738" x2="64844" y2="56738"/>
                        <a14:foregroundMark x1="58594" y1="60993" x2="58594" y2="60993"/>
                        <a14:foregroundMark x1="51563" y1="80851" x2="51563" y2="80851"/>
                        <a14:foregroundMark x1="57813" y1="78014" x2="57813" y2="78014"/>
                        <a14:foregroundMark x1="19531" y1="78723" x2="19531" y2="78723"/>
                        <a14:foregroundMark x1="15625" y1="78014" x2="15625" y2="78014"/>
                        <a14:foregroundMark x1="23047" y1="81560" x2="23047" y2="81560"/>
                        <a14:foregroundMark x1="26563" y1="78723" x2="26563" y2="78723"/>
                        <a14:foregroundMark x1="32031" y1="80142" x2="32031" y2="80142"/>
                        <a14:foregroundMark x1="37500" y1="80142" x2="37500" y2="80142"/>
                        <a14:foregroundMark x1="41797" y1="81560" x2="41797" y2="81560"/>
                        <a14:foregroundMark x1="47266" y1="79433" x2="47266" y2="79433"/>
                        <a14:foregroundMark x1="62109" y1="80142" x2="62109" y2="80142"/>
                        <a14:foregroundMark x1="66406" y1="80142" x2="66406" y2="80142"/>
                        <a14:foregroundMark x1="68750" y1="80851" x2="68750" y2="80851"/>
                        <a14:foregroundMark x1="73047" y1="80142" x2="73047" y2="80142"/>
                        <a14:foregroundMark x1="77734" y1="79433" x2="77734" y2="79433"/>
                        <a14:foregroundMark x1="81641" y1="82270" x2="81641" y2="82270"/>
                        <a14:foregroundMark x1="55078" y1="97163" x2="55078" y2="97163"/>
                        <a14:foregroundMark x1="42188" y1="93617" x2="42188" y2="93617"/>
                        <a14:foregroundMark x1="33594" y1="93617" x2="33594" y2="93617"/>
                        <a14:foregroundMark x1="59766" y1="93617" x2="59766" y2="936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5625" b="13525"/>
          <a:stretch/>
        </p:blipFill>
        <p:spPr>
          <a:xfrm>
            <a:off x="1625699" y="719091"/>
            <a:ext cx="968414" cy="6417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Rounded Rectangle 9"/>
          <p:cNvSpPr/>
          <p:nvPr/>
        </p:nvSpPr>
        <p:spPr>
          <a:xfrm>
            <a:off x="262393" y="5029200"/>
            <a:ext cx="23622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Speaker : </a:t>
            </a:r>
            <a:r>
              <a:rPr lang="en-GB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Mrs.K.PRIYA</a:t>
            </a:r>
            <a:endParaRPr lang="en-IN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757809"/>
            <a:ext cx="61061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35" dirty="0"/>
              <a:t>Fundamental</a:t>
            </a:r>
            <a:r>
              <a:rPr sz="2800" spc="-50" dirty="0"/>
              <a:t> </a:t>
            </a:r>
            <a:r>
              <a:rPr sz="2800" spc="-30" dirty="0"/>
              <a:t>Network</a:t>
            </a:r>
            <a:r>
              <a:rPr sz="2800" spc="-70" dirty="0"/>
              <a:t> </a:t>
            </a:r>
            <a:r>
              <a:rPr sz="2800" spc="-20" dirty="0"/>
              <a:t>Classifications</a:t>
            </a:r>
            <a:r>
              <a:rPr sz="2800" spc="-75" dirty="0"/>
              <a:t> </a:t>
            </a:r>
            <a:r>
              <a:rPr sz="2800" spc="-20" dirty="0"/>
              <a:t>(cont)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707542" y="1802638"/>
            <a:ext cx="26911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Wide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Area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Network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00200" y="2438400"/>
            <a:ext cx="4876800" cy="38862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542" y="757809"/>
            <a:ext cx="61061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35" dirty="0">
                <a:latin typeface="Calibri Light"/>
                <a:cs typeface="Calibri Light"/>
              </a:rPr>
              <a:t>Fundamental</a:t>
            </a:r>
            <a:r>
              <a:rPr sz="2800" spc="-50" dirty="0">
                <a:latin typeface="Calibri Light"/>
                <a:cs typeface="Calibri Light"/>
              </a:rPr>
              <a:t> </a:t>
            </a:r>
            <a:r>
              <a:rPr sz="2800" spc="-30" dirty="0">
                <a:latin typeface="Calibri Light"/>
                <a:cs typeface="Calibri Light"/>
              </a:rPr>
              <a:t>Network</a:t>
            </a:r>
            <a:r>
              <a:rPr sz="2800" spc="-70" dirty="0">
                <a:latin typeface="Calibri Light"/>
                <a:cs typeface="Calibri Light"/>
              </a:rPr>
              <a:t> </a:t>
            </a:r>
            <a:r>
              <a:rPr sz="2800" spc="-20" dirty="0">
                <a:latin typeface="Calibri Light"/>
                <a:cs typeface="Calibri Light"/>
              </a:rPr>
              <a:t>Classifications</a:t>
            </a:r>
            <a:r>
              <a:rPr sz="2800" spc="-75" dirty="0">
                <a:latin typeface="Calibri Light"/>
                <a:cs typeface="Calibri Light"/>
              </a:rPr>
              <a:t> </a:t>
            </a:r>
            <a:r>
              <a:rPr sz="2800" spc="-20" dirty="0">
                <a:latin typeface="Calibri Light"/>
                <a:cs typeface="Calibri Light"/>
              </a:rPr>
              <a:t>(cont)</a:t>
            </a:r>
            <a:endParaRPr sz="2800">
              <a:latin typeface="Calibri Light"/>
              <a:cs typeface="Calibri Ligh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17798" y="1978991"/>
            <a:ext cx="4931624" cy="400215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12140" y="1385061"/>
            <a:ext cx="43338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libri"/>
                <a:cs typeface="Calibri"/>
              </a:rPr>
              <a:t>Metropolitan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Area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Network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(MAN)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664845"/>
            <a:ext cx="6856095" cy="6051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800" spc="-20" dirty="0"/>
              <a:t>Intranet </a:t>
            </a:r>
            <a:r>
              <a:rPr sz="3800" spc="-5" dirty="0"/>
              <a:t>and</a:t>
            </a:r>
            <a:r>
              <a:rPr sz="3800" spc="-20" dirty="0"/>
              <a:t> </a:t>
            </a:r>
            <a:r>
              <a:rPr sz="3800" spc="-15" dirty="0"/>
              <a:t>Internet</a:t>
            </a:r>
            <a:r>
              <a:rPr sz="3800" spc="-20" dirty="0"/>
              <a:t> </a:t>
            </a:r>
            <a:r>
              <a:rPr sz="3800" spc="-5" dirty="0"/>
              <a:t>Specifications</a:t>
            </a:r>
            <a:endParaRPr sz="3800"/>
          </a:p>
        </p:txBody>
      </p:sp>
      <p:sp>
        <p:nvSpPr>
          <p:cNvPr id="3" name="object 3"/>
          <p:cNvSpPr txBox="1"/>
          <p:nvPr/>
        </p:nvSpPr>
        <p:spPr>
          <a:xfrm>
            <a:off x="707542" y="1811782"/>
            <a:ext cx="7719059" cy="3713479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241300" marR="300355" indent="-228600">
              <a:lnSpc>
                <a:spcPts val="2160"/>
              </a:lnSpc>
              <a:spcBef>
                <a:spcPts val="37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b="1" i="1" spc="-5" dirty="0">
                <a:latin typeface="Calibri"/>
                <a:cs typeface="Calibri"/>
              </a:rPr>
              <a:t>Intranet:</a:t>
            </a:r>
            <a:r>
              <a:rPr sz="2000" b="1" i="1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intranet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15" dirty="0">
                <a:latin typeface="Calibri"/>
                <a:cs typeface="Calibri"/>
              </a:rPr>
              <a:t>private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network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that</a:t>
            </a:r>
            <a:r>
              <a:rPr sz="2000" dirty="0">
                <a:latin typeface="Calibri"/>
                <a:cs typeface="Calibri"/>
              </a:rPr>
              <a:t> is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contained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within an 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enterprise.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may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consist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spc="-10" dirty="0">
                <a:latin typeface="Calibri"/>
                <a:cs typeface="Calibri"/>
              </a:rPr>
              <a:t>many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interlinked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local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area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networks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also </a:t>
            </a:r>
            <a:r>
              <a:rPr sz="2000" dirty="0">
                <a:latin typeface="Calibri"/>
                <a:cs typeface="Calibri"/>
              </a:rPr>
              <a:t>use </a:t>
            </a:r>
            <a:r>
              <a:rPr sz="2000" spc="-5" dirty="0">
                <a:latin typeface="Calibri"/>
                <a:cs typeface="Calibri"/>
              </a:rPr>
              <a:t>leased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lines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 the </a:t>
            </a:r>
            <a:r>
              <a:rPr sz="2000" spc="-5" dirty="0">
                <a:latin typeface="Calibri"/>
                <a:cs typeface="Calibri"/>
              </a:rPr>
              <a:t>wide</a:t>
            </a:r>
            <a:r>
              <a:rPr sz="2000" spc="-10" dirty="0">
                <a:latin typeface="Calibri"/>
                <a:cs typeface="Calibri"/>
              </a:rPr>
              <a:t> area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network.</a:t>
            </a:r>
            <a:endParaRPr sz="2000">
              <a:latin typeface="Calibri"/>
              <a:cs typeface="Calibri"/>
            </a:endParaRPr>
          </a:p>
          <a:p>
            <a:pPr marL="241300" marR="5080" indent="-228600">
              <a:lnSpc>
                <a:spcPts val="2160"/>
              </a:lnSpc>
              <a:spcBef>
                <a:spcPts val="1000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Calibri"/>
                <a:cs typeface="Calibri"/>
              </a:rPr>
              <a:t>An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intranet</a:t>
            </a:r>
            <a:r>
              <a:rPr sz="2000" dirty="0">
                <a:latin typeface="Calibri"/>
                <a:cs typeface="Calibri"/>
              </a:rPr>
              <a:t> uses</a:t>
            </a:r>
            <a:r>
              <a:rPr sz="2000" spc="5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2000" u="heavy" spc="-6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TCP/IP</a:t>
            </a:r>
            <a:r>
              <a:rPr sz="2000" spc="-60" dirty="0">
                <a:latin typeface="Calibri"/>
                <a:cs typeface="Calibri"/>
              </a:rPr>
              <a:t>,</a:t>
            </a:r>
            <a:r>
              <a:rPr sz="2000" spc="-5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2000" u="heavy" spc="-5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HTTP</a:t>
            </a:r>
            <a:r>
              <a:rPr sz="2000" spc="-50" dirty="0">
                <a:latin typeface="Calibri"/>
                <a:cs typeface="Calibri"/>
              </a:rPr>
              <a:t>,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other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Internet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protocols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 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general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looks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like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private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version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Internet.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With</a:t>
            </a:r>
            <a:r>
              <a:rPr sz="2000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20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tunneling</a:t>
            </a:r>
            <a:r>
              <a:rPr sz="2000" dirty="0">
                <a:latin typeface="Calibri"/>
                <a:cs typeface="Calibri"/>
              </a:rPr>
              <a:t>, 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companies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can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send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private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messages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through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 public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network, </a:t>
            </a:r>
            <a:r>
              <a:rPr sz="2000" spc="-5" dirty="0">
                <a:latin typeface="Calibri"/>
                <a:cs typeface="Calibri"/>
              </a:rPr>
              <a:t>using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public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network</a:t>
            </a:r>
            <a:r>
              <a:rPr sz="2000" spc="-5" dirty="0">
                <a:latin typeface="Calibri"/>
                <a:cs typeface="Calibri"/>
              </a:rPr>
              <a:t> with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special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encryption/decryption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other</a:t>
            </a:r>
            <a:endParaRPr sz="20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385"/>
              </a:spcBef>
            </a:pPr>
            <a:r>
              <a:rPr sz="2000" spc="-5" dirty="0">
                <a:latin typeface="Calibri"/>
                <a:cs typeface="Calibri"/>
              </a:rPr>
              <a:t>security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safeguards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to</a:t>
            </a:r>
            <a:r>
              <a:rPr sz="2000" spc="-5" dirty="0">
                <a:latin typeface="Calibri"/>
                <a:cs typeface="Calibri"/>
              </a:rPr>
              <a:t> connect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one part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their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intranet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another.</a:t>
            </a:r>
            <a:endParaRPr sz="2000">
              <a:latin typeface="Calibri"/>
              <a:cs typeface="Calibri"/>
            </a:endParaRPr>
          </a:p>
          <a:p>
            <a:pPr marL="241300" marR="226060" indent="-228600">
              <a:lnSpc>
                <a:spcPts val="2160"/>
              </a:lnSpc>
              <a:spcBef>
                <a:spcPts val="124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b="1" i="1" spc="-10" dirty="0">
                <a:latin typeface="Calibri"/>
                <a:cs typeface="Calibri"/>
              </a:rPr>
              <a:t>Internet:</a:t>
            </a:r>
            <a:r>
              <a:rPr sz="2000" b="1" i="1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worldwide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system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computer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networks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-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network</a:t>
            </a:r>
            <a:r>
              <a:rPr sz="2000" spc="-5" dirty="0">
                <a:latin typeface="Calibri"/>
                <a:cs typeface="Calibri"/>
              </a:rPr>
              <a:t> of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networks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which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users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at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any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one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computer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can, </a:t>
            </a:r>
            <a:r>
              <a:rPr sz="2000" dirty="0">
                <a:latin typeface="Calibri"/>
                <a:cs typeface="Calibri"/>
              </a:rPr>
              <a:t>if </a:t>
            </a:r>
            <a:r>
              <a:rPr sz="2000" spc="-5" dirty="0">
                <a:latin typeface="Calibri"/>
                <a:cs typeface="Calibri"/>
              </a:rPr>
              <a:t>they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have 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permission,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get information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from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any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other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computer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(and</a:t>
            </a:r>
            <a:r>
              <a:rPr sz="2000" spc="-5" dirty="0">
                <a:latin typeface="Calibri"/>
                <a:cs typeface="Calibri"/>
              </a:rPr>
              <a:t> sometimes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talk directly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to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users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at</a:t>
            </a:r>
            <a:r>
              <a:rPr sz="2000" dirty="0">
                <a:latin typeface="Calibri"/>
                <a:cs typeface="Calibri"/>
              </a:rPr>
              <a:t> other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computers).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404240"/>
            <a:ext cx="6658609" cy="112649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marR="5080">
              <a:lnSpc>
                <a:spcPts val="4100"/>
              </a:lnSpc>
              <a:spcBef>
                <a:spcPts val="625"/>
              </a:spcBef>
            </a:pPr>
            <a:r>
              <a:rPr sz="3800" spc="-10" dirty="0"/>
              <a:t>Client </a:t>
            </a:r>
            <a:r>
              <a:rPr sz="3800" dirty="0"/>
              <a:t>and </a:t>
            </a:r>
            <a:r>
              <a:rPr sz="3800" spc="-5" dirty="0"/>
              <a:t>Server </a:t>
            </a:r>
            <a:r>
              <a:rPr sz="3800" spc="-15" dirty="0"/>
              <a:t>computer </a:t>
            </a:r>
            <a:r>
              <a:rPr sz="3800" spc="-20" dirty="0"/>
              <a:t>role </a:t>
            </a:r>
            <a:r>
              <a:rPr sz="3800" dirty="0"/>
              <a:t>in </a:t>
            </a:r>
            <a:r>
              <a:rPr sz="3800" spc="-844" dirty="0"/>
              <a:t> </a:t>
            </a:r>
            <a:r>
              <a:rPr sz="3800" spc="-10" dirty="0"/>
              <a:t>networking</a:t>
            </a:r>
            <a:endParaRPr sz="3800"/>
          </a:p>
        </p:txBody>
      </p:sp>
      <p:sp>
        <p:nvSpPr>
          <p:cNvPr id="3" name="object 3"/>
          <p:cNvSpPr txBox="1"/>
          <p:nvPr/>
        </p:nvSpPr>
        <p:spPr>
          <a:xfrm>
            <a:off x="707542" y="1802638"/>
            <a:ext cx="7575550" cy="3735704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41300" marR="159385" indent="-228600">
              <a:lnSpc>
                <a:spcPts val="2590"/>
              </a:lnSpc>
              <a:spcBef>
                <a:spcPts val="42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dirty="0">
                <a:latin typeface="Calibri"/>
                <a:cs typeface="Calibri"/>
              </a:rPr>
              <a:t>Server </a:t>
            </a:r>
            <a:r>
              <a:rPr sz="2400" spc="-10" dirty="0">
                <a:latin typeface="Calibri"/>
                <a:cs typeface="Calibri"/>
              </a:rPr>
              <a:t>computer </a:t>
            </a:r>
            <a:r>
              <a:rPr sz="2400" dirty="0">
                <a:latin typeface="Calibri"/>
                <a:cs typeface="Calibri"/>
              </a:rPr>
              <a:t>is a </a:t>
            </a:r>
            <a:r>
              <a:rPr sz="2400" spc="-20" dirty="0">
                <a:latin typeface="Calibri"/>
                <a:cs typeface="Calibri"/>
              </a:rPr>
              <a:t>core </a:t>
            </a:r>
            <a:r>
              <a:rPr sz="2400" spc="-10" dirty="0">
                <a:latin typeface="Calibri"/>
                <a:cs typeface="Calibri"/>
              </a:rPr>
              <a:t>component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network, 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providing </a:t>
            </a:r>
            <a:r>
              <a:rPr sz="2400" dirty="0">
                <a:latin typeface="Calibri"/>
                <a:cs typeface="Calibri"/>
              </a:rPr>
              <a:t>a link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resources </a:t>
            </a:r>
            <a:r>
              <a:rPr sz="2400" spc="-5" dirty="0">
                <a:latin typeface="Calibri"/>
                <a:cs typeface="Calibri"/>
              </a:rPr>
              <a:t>necessary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10" dirty="0">
                <a:latin typeface="Calibri"/>
                <a:cs typeface="Calibri"/>
              </a:rPr>
              <a:t>perform </a:t>
            </a:r>
            <a:r>
              <a:rPr sz="2400" spc="-20" dirty="0">
                <a:latin typeface="Calibri"/>
                <a:cs typeface="Calibri"/>
              </a:rPr>
              <a:t>any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task.</a:t>
            </a:r>
            <a:endParaRPr sz="2400">
              <a:latin typeface="Calibri"/>
              <a:cs typeface="Calibri"/>
            </a:endParaRPr>
          </a:p>
          <a:p>
            <a:pPr marL="241300" marR="1107440" indent="-228600">
              <a:lnSpc>
                <a:spcPts val="2590"/>
              </a:lnSpc>
              <a:spcBef>
                <a:spcPts val="1020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server </a:t>
            </a:r>
            <a:r>
              <a:rPr sz="2400" spc="-10" dirty="0">
                <a:latin typeface="Calibri"/>
                <a:cs typeface="Calibri"/>
              </a:rPr>
              <a:t>computer provides </a:t>
            </a:r>
            <a:r>
              <a:rPr sz="2400" dirty="0">
                <a:latin typeface="Calibri"/>
                <a:cs typeface="Calibri"/>
              </a:rPr>
              <a:t>a link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resources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necessary</a:t>
            </a:r>
            <a:r>
              <a:rPr sz="2400" spc="-15" dirty="0">
                <a:latin typeface="Calibri"/>
                <a:cs typeface="Calibri"/>
              </a:rPr>
              <a:t> to</a:t>
            </a:r>
            <a:r>
              <a:rPr sz="2400" spc="-10" dirty="0">
                <a:latin typeface="Calibri"/>
                <a:cs typeface="Calibri"/>
              </a:rPr>
              <a:t> perform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any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task.</a:t>
            </a:r>
            <a:endParaRPr sz="2400">
              <a:latin typeface="Calibri"/>
              <a:cs typeface="Calibri"/>
            </a:endParaRPr>
          </a:p>
          <a:p>
            <a:pPr marL="241300" marR="296545" indent="-228600">
              <a:lnSpc>
                <a:spcPts val="2590"/>
              </a:lnSpc>
              <a:spcBef>
                <a:spcPts val="1000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spc="-5" dirty="0">
                <a:latin typeface="Calibri"/>
                <a:cs typeface="Calibri"/>
              </a:rPr>
              <a:t>The </a:t>
            </a:r>
            <a:r>
              <a:rPr sz="2400" dirty="0">
                <a:latin typeface="Calibri"/>
                <a:cs typeface="Calibri"/>
              </a:rPr>
              <a:t>link it </a:t>
            </a:r>
            <a:r>
              <a:rPr sz="2400" spc="-10" dirty="0">
                <a:latin typeface="Calibri"/>
                <a:cs typeface="Calibri"/>
              </a:rPr>
              <a:t>provides could </a:t>
            </a:r>
            <a:r>
              <a:rPr sz="2400" spc="-5" dirty="0">
                <a:latin typeface="Calibri"/>
                <a:cs typeface="Calibri"/>
              </a:rPr>
              <a:t>be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10" dirty="0">
                <a:latin typeface="Calibri"/>
                <a:cs typeface="Calibri"/>
              </a:rPr>
              <a:t>resource existing </a:t>
            </a:r>
            <a:r>
              <a:rPr sz="2400" spc="-5" dirty="0">
                <a:latin typeface="Calibri"/>
                <a:cs typeface="Calibri"/>
              </a:rPr>
              <a:t>on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server </a:t>
            </a:r>
            <a:r>
              <a:rPr sz="2400" dirty="0">
                <a:latin typeface="Calibri"/>
                <a:cs typeface="Calibri"/>
              </a:rPr>
              <a:t>itself </a:t>
            </a:r>
            <a:r>
              <a:rPr sz="2400" spc="-10" dirty="0">
                <a:latin typeface="Calibri"/>
                <a:cs typeface="Calibri"/>
              </a:rPr>
              <a:t>or</a:t>
            </a:r>
            <a:r>
              <a:rPr sz="2400" dirty="0">
                <a:latin typeface="Calibri"/>
                <a:cs typeface="Calibri"/>
              </a:rPr>
              <a:t> a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resource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client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computer.</a:t>
            </a:r>
            <a:endParaRPr sz="2400">
              <a:latin typeface="Calibri"/>
              <a:cs typeface="Calibri"/>
            </a:endParaRPr>
          </a:p>
          <a:p>
            <a:pPr marL="241300" marR="5080" indent="-228600">
              <a:lnSpc>
                <a:spcPts val="2590"/>
              </a:lnSpc>
              <a:spcBef>
                <a:spcPts val="1000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spc="-10" dirty="0">
                <a:latin typeface="Calibri"/>
                <a:cs typeface="Calibri"/>
              </a:rPr>
              <a:t>Client </a:t>
            </a:r>
            <a:r>
              <a:rPr sz="2400" spc="-15" dirty="0">
                <a:latin typeface="Calibri"/>
                <a:cs typeface="Calibri"/>
              </a:rPr>
              <a:t>computers </a:t>
            </a:r>
            <a:r>
              <a:rPr sz="2400" spc="-5" dirty="0">
                <a:latin typeface="Calibri"/>
                <a:cs typeface="Calibri"/>
              </a:rPr>
              <a:t>normally </a:t>
            </a:r>
            <a:r>
              <a:rPr sz="2400" spc="-10" dirty="0">
                <a:latin typeface="Calibri"/>
                <a:cs typeface="Calibri"/>
              </a:rPr>
              <a:t>request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0" dirty="0">
                <a:latin typeface="Calibri"/>
                <a:cs typeface="Calibri"/>
              </a:rPr>
              <a:t>receive information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over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network </a:t>
            </a:r>
            <a:r>
              <a:rPr sz="2400" i="1" spc="-5" dirty="0">
                <a:latin typeface="Calibri"/>
                <a:cs typeface="Calibri"/>
              </a:rPr>
              <a:t>client. </a:t>
            </a:r>
            <a:r>
              <a:rPr sz="2400" i="1" spc="-10" dirty="0">
                <a:latin typeface="Calibri"/>
                <a:cs typeface="Calibri"/>
              </a:rPr>
              <a:t>Client </a:t>
            </a:r>
            <a:r>
              <a:rPr sz="2400" spc="-15" dirty="0">
                <a:latin typeface="Calibri"/>
                <a:cs typeface="Calibri"/>
              </a:rPr>
              <a:t>computers </a:t>
            </a:r>
            <a:r>
              <a:rPr sz="2400" dirty="0">
                <a:latin typeface="Calibri"/>
                <a:cs typeface="Calibri"/>
              </a:rPr>
              <a:t>also </a:t>
            </a:r>
            <a:r>
              <a:rPr sz="2400" spc="-5" dirty="0">
                <a:latin typeface="Calibri"/>
                <a:cs typeface="Calibri"/>
              </a:rPr>
              <a:t>depends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primarily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on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central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server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for</a:t>
            </a:r>
            <a:r>
              <a:rPr sz="2400" spc="-10" dirty="0">
                <a:latin typeface="Calibri"/>
                <a:cs typeface="Calibri"/>
              </a:rPr>
              <a:t> processing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activities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609676"/>
            <a:ext cx="484124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" dirty="0"/>
              <a:t>Peer-to</a:t>
            </a:r>
            <a:r>
              <a:rPr spc="-5" dirty="0"/>
              <a:t> </a:t>
            </a:r>
            <a:r>
              <a:rPr dirty="0"/>
              <a:t>peer</a:t>
            </a:r>
            <a:r>
              <a:rPr spc="-10" dirty="0"/>
              <a:t> </a:t>
            </a:r>
            <a:r>
              <a:rPr spc="-15" dirty="0"/>
              <a:t>network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802638"/>
            <a:ext cx="7647940" cy="386397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41300" marR="167640" indent="-228600">
              <a:lnSpc>
                <a:spcPts val="2590"/>
              </a:lnSpc>
              <a:spcBef>
                <a:spcPts val="42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peer-to-peer </a:t>
            </a:r>
            <a:r>
              <a:rPr sz="2400" spc="-10" dirty="0">
                <a:latin typeface="Calibri"/>
                <a:cs typeface="Calibri"/>
              </a:rPr>
              <a:t>network </a:t>
            </a:r>
            <a:r>
              <a:rPr sz="2400" dirty="0">
                <a:latin typeface="Calibri"/>
                <a:cs typeface="Calibri"/>
              </a:rPr>
              <a:t>is a </a:t>
            </a:r>
            <a:r>
              <a:rPr sz="2400" spc="-10" dirty="0">
                <a:latin typeface="Calibri"/>
                <a:cs typeface="Calibri"/>
              </a:rPr>
              <a:t>network where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5" dirty="0">
                <a:latin typeface="Calibri"/>
                <a:cs typeface="Calibri"/>
              </a:rPr>
              <a:t>computers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act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both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workstations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servers.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8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spc="-15" dirty="0">
                <a:latin typeface="Calibri"/>
                <a:cs typeface="Calibri"/>
              </a:rPr>
              <a:t>great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for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small,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simple,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inexpensive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networks.</a:t>
            </a:r>
            <a:endParaRPr sz="2400">
              <a:latin typeface="Calibri"/>
              <a:cs typeface="Calibri"/>
            </a:endParaRPr>
          </a:p>
          <a:p>
            <a:pPr marL="241300" marR="5080" indent="-228600">
              <a:lnSpc>
                <a:spcPts val="2590"/>
              </a:lnSpc>
              <a:spcBef>
                <a:spcPts val="1040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In a </a:t>
            </a:r>
            <a:r>
              <a:rPr sz="2400" spc="-10" dirty="0">
                <a:latin typeface="Calibri"/>
                <a:cs typeface="Calibri"/>
              </a:rPr>
              <a:t>strict </a:t>
            </a:r>
            <a:r>
              <a:rPr sz="2400" spc="-5" dirty="0">
                <a:latin typeface="Calibri"/>
                <a:cs typeface="Calibri"/>
              </a:rPr>
              <a:t>peer-to-peer </a:t>
            </a:r>
            <a:r>
              <a:rPr sz="2400" spc="-10" dirty="0">
                <a:latin typeface="Calibri"/>
                <a:cs typeface="Calibri"/>
              </a:rPr>
              <a:t>networking </a:t>
            </a:r>
            <a:r>
              <a:rPr sz="2400" spc="-5" dirty="0">
                <a:latin typeface="Calibri"/>
                <a:cs typeface="Calibri"/>
              </a:rPr>
              <a:t>setup, every </a:t>
            </a:r>
            <a:r>
              <a:rPr sz="2400" spc="-10" dirty="0">
                <a:latin typeface="Calibri"/>
                <a:cs typeface="Calibri"/>
              </a:rPr>
              <a:t>computer </a:t>
            </a:r>
            <a:r>
              <a:rPr sz="2400" dirty="0">
                <a:latin typeface="Calibri"/>
                <a:cs typeface="Calibri"/>
              </a:rPr>
              <a:t>is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equal, a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i="1" spc="-5" dirty="0">
                <a:latin typeface="Calibri"/>
                <a:cs typeface="Calibri"/>
              </a:rPr>
              <a:t>peer</a:t>
            </a:r>
            <a:r>
              <a:rPr sz="2400" i="1" spc="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network.</a:t>
            </a:r>
            <a:endParaRPr sz="2400">
              <a:latin typeface="Calibri"/>
              <a:cs typeface="Calibri"/>
            </a:endParaRPr>
          </a:p>
          <a:p>
            <a:pPr marL="241300" marR="190500" indent="-228600">
              <a:lnSpc>
                <a:spcPts val="2590"/>
              </a:lnSpc>
              <a:spcBef>
                <a:spcPts val="1000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spc="-10" dirty="0">
                <a:latin typeface="Calibri"/>
                <a:cs typeface="Calibri"/>
              </a:rPr>
              <a:t>Each </a:t>
            </a:r>
            <a:r>
              <a:rPr sz="2400" spc="-5" dirty="0">
                <a:latin typeface="Calibri"/>
                <a:cs typeface="Calibri"/>
              </a:rPr>
              <a:t>machine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can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have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resources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that</a:t>
            </a:r>
            <a:r>
              <a:rPr sz="2400" spc="-15" dirty="0">
                <a:latin typeface="Calibri"/>
                <a:cs typeface="Calibri"/>
              </a:rPr>
              <a:t> are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shared</a:t>
            </a:r>
            <a:r>
              <a:rPr sz="2400" dirty="0">
                <a:latin typeface="Calibri"/>
                <a:cs typeface="Calibri"/>
              </a:rPr>
              <a:t> with </a:t>
            </a:r>
            <a:r>
              <a:rPr sz="2400" spc="-20" dirty="0">
                <a:latin typeface="Calibri"/>
                <a:cs typeface="Calibri"/>
              </a:rPr>
              <a:t>any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other machine.</a:t>
            </a:r>
            <a:endParaRPr sz="2400">
              <a:latin typeface="Calibri"/>
              <a:cs typeface="Calibri"/>
            </a:endParaRPr>
          </a:p>
          <a:p>
            <a:pPr marL="241300" marR="20955" indent="-228600" algn="just">
              <a:lnSpc>
                <a:spcPts val="2590"/>
              </a:lnSpc>
              <a:spcBef>
                <a:spcPts val="101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spc="-10" dirty="0">
                <a:latin typeface="Calibri"/>
                <a:cs typeface="Calibri"/>
              </a:rPr>
              <a:t>There </a:t>
            </a:r>
            <a:r>
              <a:rPr sz="2400" dirty="0">
                <a:latin typeface="Calibri"/>
                <a:cs typeface="Calibri"/>
              </a:rPr>
              <a:t>is </a:t>
            </a:r>
            <a:r>
              <a:rPr sz="2400" spc="-5" dirty="0">
                <a:latin typeface="Calibri"/>
                <a:cs typeface="Calibri"/>
              </a:rPr>
              <a:t>no assigned </a:t>
            </a:r>
            <a:r>
              <a:rPr sz="2400" spc="-15" dirty="0">
                <a:latin typeface="Calibri"/>
                <a:cs typeface="Calibri"/>
              </a:rPr>
              <a:t>role </a:t>
            </a:r>
            <a:r>
              <a:rPr sz="2400" spc="-20" dirty="0">
                <a:latin typeface="Calibri"/>
                <a:cs typeface="Calibri"/>
              </a:rPr>
              <a:t>for any </a:t>
            </a:r>
            <a:r>
              <a:rPr sz="2400" spc="-5" dirty="0">
                <a:latin typeface="Calibri"/>
                <a:cs typeface="Calibri"/>
              </a:rPr>
              <a:t>particular device, </a:t>
            </a:r>
            <a:r>
              <a:rPr sz="2400" dirty="0">
                <a:latin typeface="Calibri"/>
                <a:cs typeface="Calibri"/>
              </a:rPr>
              <a:t>and each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devices usually </a:t>
            </a:r>
            <a:r>
              <a:rPr sz="2400" dirty="0">
                <a:latin typeface="Calibri"/>
                <a:cs typeface="Calibri"/>
              </a:rPr>
              <a:t>runs </a:t>
            </a:r>
            <a:r>
              <a:rPr sz="2400" spc="-5" dirty="0">
                <a:latin typeface="Calibri"/>
                <a:cs typeface="Calibri"/>
              </a:rPr>
              <a:t>similar </a:t>
            </a:r>
            <a:r>
              <a:rPr sz="2400" spc="-10" dirty="0">
                <a:latin typeface="Calibri"/>
                <a:cs typeface="Calibri"/>
              </a:rPr>
              <a:t>software. </a:t>
            </a:r>
            <a:r>
              <a:rPr sz="2400" spc="-20" dirty="0">
                <a:latin typeface="Calibri"/>
                <a:cs typeface="Calibri"/>
              </a:rPr>
              <a:t>Any </a:t>
            </a:r>
            <a:r>
              <a:rPr sz="2400" spc="-5" dirty="0">
                <a:latin typeface="Calibri"/>
                <a:cs typeface="Calibri"/>
              </a:rPr>
              <a:t>device </a:t>
            </a:r>
            <a:r>
              <a:rPr sz="2400" spc="-10" dirty="0">
                <a:latin typeface="Calibri"/>
                <a:cs typeface="Calibri"/>
              </a:rPr>
              <a:t>can 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will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send </a:t>
            </a:r>
            <a:r>
              <a:rPr sz="2400" spc="-10" dirty="0">
                <a:latin typeface="Calibri"/>
                <a:cs typeface="Calibri"/>
              </a:rPr>
              <a:t>requests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20" dirty="0">
                <a:latin typeface="Calibri"/>
                <a:cs typeface="Calibri"/>
              </a:rPr>
              <a:t>any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other.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609676"/>
            <a:ext cx="6569709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" dirty="0"/>
              <a:t>Peer-to</a:t>
            </a:r>
            <a:r>
              <a:rPr spc="-5" dirty="0"/>
              <a:t> </a:t>
            </a:r>
            <a:r>
              <a:rPr dirty="0"/>
              <a:t>peer</a:t>
            </a:r>
            <a:r>
              <a:rPr spc="-15" dirty="0"/>
              <a:t> </a:t>
            </a:r>
            <a:r>
              <a:rPr spc="-10" dirty="0"/>
              <a:t>network</a:t>
            </a:r>
            <a:r>
              <a:rPr spc="-25" dirty="0"/>
              <a:t> </a:t>
            </a:r>
            <a:r>
              <a:rPr spc="-10" dirty="0"/>
              <a:t>(cont..)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34943" y="1932307"/>
            <a:ext cx="3874114" cy="4200066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609676"/>
            <a:ext cx="558736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5" dirty="0"/>
              <a:t>Client/Server</a:t>
            </a:r>
            <a:r>
              <a:rPr spc="-135" dirty="0"/>
              <a:t> </a:t>
            </a:r>
            <a:r>
              <a:rPr spc="-45" dirty="0"/>
              <a:t>Networking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793493"/>
            <a:ext cx="7691755" cy="160464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241300" marR="5080" indent="-228600">
              <a:lnSpc>
                <a:spcPct val="90000"/>
              </a:lnSpc>
              <a:spcBef>
                <a:spcPts val="43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In this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design,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small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number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computers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are </a:t>
            </a:r>
            <a:r>
              <a:rPr sz="2800" spc="-15" dirty="0">
                <a:latin typeface="Calibri"/>
                <a:cs typeface="Calibri"/>
              </a:rPr>
              <a:t> designated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centralized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i="1" spc="-5" dirty="0">
                <a:latin typeface="Calibri"/>
                <a:cs typeface="Calibri"/>
              </a:rPr>
              <a:t>servers</a:t>
            </a:r>
            <a:r>
              <a:rPr sz="2800" i="1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given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task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providing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services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to</a:t>
            </a:r>
            <a:r>
              <a:rPr sz="2800" spc="-5" dirty="0">
                <a:latin typeface="Calibri"/>
                <a:cs typeface="Calibri"/>
              </a:rPr>
              <a:t> 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larger </a:t>
            </a:r>
            <a:r>
              <a:rPr sz="2800" spc="-10" dirty="0">
                <a:latin typeface="Calibri"/>
                <a:cs typeface="Calibri"/>
              </a:rPr>
              <a:t>number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user </a:t>
            </a:r>
            <a:r>
              <a:rPr sz="2800" spc="-5" dirty="0">
                <a:latin typeface="Calibri"/>
                <a:cs typeface="Calibri"/>
              </a:rPr>
              <a:t> machines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called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i="1" spc="-10" dirty="0">
                <a:latin typeface="Calibri"/>
                <a:cs typeface="Calibri"/>
              </a:rPr>
              <a:t>clients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664845"/>
            <a:ext cx="6296025" cy="6051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800" spc="-30" dirty="0"/>
              <a:t>Client/Server</a:t>
            </a:r>
            <a:r>
              <a:rPr sz="3800" spc="-100" dirty="0"/>
              <a:t> </a:t>
            </a:r>
            <a:r>
              <a:rPr sz="3800" spc="-35" dirty="0"/>
              <a:t>Networking</a:t>
            </a:r>
            <a:r>
              <a:rPr sz="3800" spc="-120" dirty="0"/>
              <a:t> </a:t>
            </a:r>
            <a:r>
              <a:rPr sz="3800" spc="-30" dirty="0"/>
              <a:t>(cont..)</a:t>
            </a:r>
            <a:endParaRPr sz="38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46312" y="1932307"/>
            <a:ext cx="4006952" cy="4200066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609676"/>
            <a:ext cx="405574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Network</a:t>
            </a:r>
            <a:r>
              <a:rPr spc="-50" dirty="0"/>
              <a:t> </a:t>
            </a:r>
            <a:r>
              <a:rPr spc="-10" dirty="0"/>
              <a:t>topology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793493"/>
            <a:ext cx="7133590" cy="262699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5080" indent="-228600">
              <a:lnSpc>
                <a:spcPts val="3020"/>
              </a:lnSpc>
              <a:spcBef>
                <a:spcPts val="48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i="1" spc="-10" dirty="0">
                <a:latin typeface="Calibri"/>
                <a:cs typeface="Calibri"/>
              </a:rPr>
              <a:t>topology</a:t>
            </a:r>
            <a:r>
              <a:rPr sz="2800" i="1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is 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way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“laying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15" dirty="0">
                <a:latin typeface="Calibri"/>
                <a:cs typeface="Calibri"/>
              </a:rPr>
              <a:t>out”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network.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Topologies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can</a:t>
            </a:r>
            <a:r>
              <a:rPr sz="2800" spc="-5" dirty="0">
                <a:latin typeface="Calibri"/>
                <a:cs typeface="Calibri"/>
              </a:rPr>
              <a:t> be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either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physical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or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logical.</a:t>
            </a:r>
            <a:endParaRPr sz="2800">
              <a:latin typeface="Calibri"/>
              <a:cs typeface="Calibri"/>
            </a:endParaRPr>
          </a:p>
          <a:p>
            <a:pPr marL="241300" marR="56515" indent="-228600">
              <a:lnSpc>
                <a:spcPts val="3020"/>
              </a:lnSpc>
              <a:spcBef>
                <a:spcPts val="101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i="1" spc="-15" dirty="0">
                <a:latin typeface="Calibri"/>
                <a:cs typeface="Calibri"/>
              </a:rPr>
              <a:t>Physical</a:t>
            </a:r>
            <a:r>
              <a:rPr sz="2800" i="1" spc="-10" dirty="0">
                <a:latin typeface="Calibri"/>
                <a:cs typeface="Calibri"/>
              </a:rPr>
              <a:t> topologies</a:t>
            </a:r>
            <a:r>
              <a:rPr sz="2800" i="1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describe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how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cables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are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run.</a:t>
            </a:r>
            <a:endParaRPr sz="2800">
              <a:latin typeface="Calibri"/>
              <a:cs typeface="Calibri"/>
            </a:endParaRPr>
          </a:p>
          <a:p>
            <a:pPr marL="241300" marR="445134" indent="-228600">
              <a:lnSpc>
                <a:spcPts val="3020"/>
              </a:lnSpc>
              <a:spcBef>
                <a:spcPts val="100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i="1" spc="-10" dirty="0">
                <a:latin typeface="Calibri"/>
                <a:cs typeface="Calibri"/>
              </a:rPr>
              <a:t>Logical</a:t>
            </a:r>
            <a:r>
              <a:rPr sz="2800" i="1" spc="-15" dirty="0">
                <a:latin typeface="Calibri"/>
                <a:cs typeface="Calibri"/>
              </a:rPr>
              <a:t> </a:t>
            </a:r>
            <a:r>
              <a:rPr sz="2800" i="1" spc="-10" dirty="0">
                <a:latin typeface="Calibri"/>
                <a:cs typeface="Calibri"/>
              </a:rPr>
              <a:t>topologies</a:t>
            </a:r>
            <a:r>
              <a:rPr sz="2800" i="1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describe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how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network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messages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travel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Network</a:t>
            </a:r>
            <a:r>
              <a:rPr spc="-25" dirty="0"/>
              <a:t> </a:t>
            </a:r>
            <a:r>
              <a:rPr spc="-10" dirty="0"/>
              <a:t>topology</a:t>
            </a:r>
            <a:r>
              <a:rPr spc="5" dirty="0"/>
              <a:t> </a:t>
            </a:r>
            <a:r>
              <a:rPr spc="-15" dirty="0"/>
              <a:t>(cont.)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707918"/>
            <a:ext cx="5911215" cy="207073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Bus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(can</a:t>
            </a:r>
            <a:r>
              <a:rPr sz="2800" spc="-5" dirty="0">
                <a:latin typeface="Calibri"/>
                <a:cs typeface="Calibri"/>
              </a:rPr>
              <a:t> be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both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logical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physical)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Star </a:t>
            </a:r>
            <a:r>
              <a:rPr sz="2800" spc="-20" dirty="0">
                <a:latin typeface="Calibri"/>
                <a:cs typeface="Calibri"/>
              </a:rPr>
              <a:t>(physical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only)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Ring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(can</a:t>
            </a:r>
            <a:r>
              <a:rPr sz="2800" spc="-5" dirty="0">
                <a:latin typeface="Calibri"/>
                <a:cs typeface="Calibri"/>
              </a:rPr>
              <a:t> be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both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logical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physical)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Mesh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(can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be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both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logical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physical)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664845"/>
            <a:ext cx="7248525" cy="6051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800" spc="-15" dirty="0"/>
              <a:t>Introduction</a:t>
            </a:r>
            <a:r>
              <a:rPr sz="3800" spc="-5" dirty="0"/>
              <a:t> </a:t>
            </a:r>
            <a:r>
              <a:rPr sz="3800" spc="-25" dirty="0"/>
              <a:t>to</a:t>
            </a:r>
            <a:r>
              <a:rPr sz="3800" spc="10" dirty="0"/>
              <a:t> </a:t>
            </a:r>
            <a:r>
              <a:rPr sz="3800" spc="-15" dirty="0"/>
              <a:t>computer</a:t>
            </a:r>
            <a:r>
              <a:rPr sz="3800" spc="-30" dirty="0"/>
              <a:t> </a:t>
            </a:r>
            <a:r>
              <a:rPr sz="3800" spc="-10" dirty="0"/>
              <a:t>networking</a:t>
            </a:r>
            <a:endParaRPr sz="3800" dirty="0"/>
          </a:p>
        </p:txBody>
      </p:sp>
      <p:sp>
        <p:nvSpPr>
          <p:cNvPr id="3" name="object 3"/>
          <p:cNvSpPr txBox="1"/>
          <p:nvPr/>
        </p:nvSpPr>
        <p:spPr>
          <a:xfrm>
            <a:off x="707542" y="1707918"/>
            <a:ext cx="7109459" cy="258318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spc="-10" dirty="0">
                <a:latin typeface="Calibri"/>
                <a:cs typeface="Calibri"/>
              </a:rPr>
              <a:t>Objective: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2800" spc="-130" dirty="0">
                <a:latin typeface="Calibri"/>
                <a:cs typeface="Calibri"/>
              </a:rPr>
              <a:t>To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be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acquainted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with:</a:t>
            </a:r>
            <a:endParaRPr sz="2800">
              <a:latin typeface="Calibri"/>
              <a:cs typeface="Calibri"/>
            </a:endParaRPr>
          </a:p>
          <a:p>
            <a:pPr marL="621665" indent="-609600">
              <a:lnSpc>
                <a:spcPct val="100000"/>
              </a:lnSpc>
              <a:spcBef>
                <a:spcPts val="665"/>
              </a:spcBef>
              <a:buFont typeface="Arial MT"/>
              <a:buChar char="•"/>
              <a:tabLst>
                <a:tab pos="621665" algn="l"/>
                <a:tab pos="622300" algn="l"/>
              </a:tabLst>
            </a:pPr>
            <a:r>
              <a:rPr sz="2800" spc="-10" dirty="0">
                <a:latin typeface="Calibri"/>
                <a:cs typeface="Calibri"/>
              </a:rPr>
              <a:t>The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definitions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networking</a:t>
            </a:r>
            <a:endParaRPr sz="2800">
              <a:latin typeface="Calibri"/>
              <a:cs typeface="Calibri"/>
            </a:endParaRPr>
          </a:p>
          <a:p>
            <a:pPr marL="621665" indent="-609600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621665" algn="l"/>
                <a:tab pos="622300" algn="l"/>
              </a:tabLst>
            </a:pPr>
            <a:r>
              <a:rPr sz="2800" spc="-10" dirty="0">
                <a:latin typeface="Calibri"/>
                <a:cs typeface="Calibri"/>
              </a:rPr>
              <a:t>Network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topology</a:t>
            </a:r>
            <a:endParaRPr sz="2800">
              <a:latin typeface="Calibri"/>
              <a:cs typeface="Calibri"/>
            </a:endParaRPr>
          </a:p>
          <a:p>
            <a:pPr marL="621665" indent="-609600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621665" algn="l"/>
                <a:tab pos="622300" algn="l"/>
              </a:tabLst>
            </a:pPr>
            <a:r>
              <a:rPr sz="2800" spc="-10" dirty="0">
                <a:latin typeface="Calibri"/>
                <a:cs typeface="Calibri"/>
              </a:rPr>
              <a:t>Network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peripherals,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hardware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software</a:t>
            </a:r>
            <a:endParaRPr sz="2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2745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Network</a:t>
            </a:r>
            <a:r>
              <a:rPr spc="-25" dirty="0"/>
              <a:t> </a:t>
            </a:r>
            <a:r>
              <a:rPr spc="-10" dirty="0"/>
              <a:t>topology</a:t>
            </a:r>
            <a:r>
              <a:rPr spc="5" dirty="0"/>
              <a:t> </a:t>
            </a:r>
            <a:r>
              <a:rPr spc="-15" dirty="0"/>
              <a:t>(cont.)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711198"/>
            <a:ext cx="7647305" cy="415671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20"/>
              </a:spcBef>
            </a:pPr>
            <a:r>
              <a:rPr sz="2400" dirty="0">
                <a:latin typeface="Calibri"/>
                <a:cs typeface="Calibri"/>
              </a:rPr>
              <a:t>Bus</a:t>
            </a:r>
            <a:endParaRPr sz="2400">
              <a:latin typeface="Calibri"/>
              <a:cs typeface="Calibri"/>
            </a:endParaRPr>
          </a:p>
          <a:p>
            <a:pPr marL="241300" marR="5080" indent="-228600">
              <a:lnSpc>
                <a:spcPts val="2590"/>
              </a:lnSpc>
              <a:spcBef>
                <a:spcPts val="104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bus </a:t>
            </a:r>
            <a:r>
              <a:rPr sz="2400" dirty="0">
                <a:latin typeface="Calibri"/>
                <a:cs typeface="Calibri"/>
              </a:rPr>
              <a:t>is the </a:t>
            </a:r>
            <a:r>
              <a:rPr sz="2400" spc="-10" dirty="0">
                <a:latin typeface="Calibri"/>
                <a:cs typeface="Calibri"/>
              </a:rPr>
              <a:t>simplest </a:t>
            </a:r>
            <a:r>
              <a:rPr sz="2400" spc="-15" dirty="0">
                <a:latin typeface="Calibri"/>
                <a:cs typeface="Calibri"/>
              </a:rPr>
              <a:t>physical </a:t>
            </a:r>
            <a:r>
              <a:rPr sz="2400" spc="-25" dirty="0">
                <a:latin typeface="Calibri"/>
                <a:cs typeface="Calibri"/>
              </a:rPr>
              <a:t>topology. </a:t>
            </a:r>
            <a:r>
              <a:rPr sz="2400" spc="-10" dirty="0">
                <a:latin typeface="Calibri"/>
                <a:cs typeface="Calibri"/>
              </a:rPr>
              <a:t>It consists of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single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cable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that</a:t>
            </a:r>
            <a:r>
              <a:rPr sz="2400" dirty="0">
                <a:latin typeface="Calibri"/>
                <a:cs typeface="Calibri"/>
              </a:rPr>
              <a:t> runs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" dirty="0">
                <a:latin typeface="Calibri"/>
                <a:cs typeface="Calibri"/>
              </a:rPr>
              <a:t>every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workstation</a:t>
            </a:r>
            <a:endParaRPr sz="2400">
              <a:latin typeface="Calibri"/>
              <a:cs typeface="Calibri"/>
            </a:endParaRPr>
          </a:p>
          <a:p>
            <a:pPr marL="241300" marR="548640" indent="-228600">
              <a:lnSpc>
                <a:spcPts val="2590"/>
              </a:lnSpc>
              <a:spcBef>
                <a:spcPts val="100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spc="-5" dirty="0">
                <a:latin typeface="Calibri"/>
                <a:cs typeface="Calibri"/>
              </a:rPr>
              <a:t>This </a:t>
            </a:r>
            <a:r>
              <a:rPr sz="2400" spc="-10" dirty="0">
                <a:latin typeface="Calibri"/>
                <a:cs typeface="Calibri"/>
              </a:rPr>
              <a:t>topology </a:t>
            </a:r>
            <a:r>
              <a:rPr sz="2400" spc="-5" dirty="0">
                <a:latin typeface="Calibri"/>
                <a:cs typeface="Calibri"/>
              </a:rPr>
              <a:t>uses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least amount of cabling, but </a:t>
            </a:r>
            <a:r>
              <a:rPr sz="2400" dirty="0">
                <a:latin typeface="Calibri"/>
                <a:cs typeface="Calibri"/>
              </a:rPr>
              <a:t>also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covers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shortest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amount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0" dirty="0">
                <a:latin typeface="Calibri"/>
                <a:cs typeface="Calibri"/>
              </a:rPr>
              <a:t>distance.</a:t>
            </a:r>
            <a:endParaRPr sz="2400">
              <a:latin typeface="Calibri"/>
              <a:cs typeface="Calibri"/>
            </a:endParaRPr>
          </a:p>
          <a:p>
            <a:pPr marL="241300" marR="106680" indent="-228600">
              <a:lnSpc>
                <a:spcPct val="90000"/>
              </a:lnSpc>
              <a:spcBef>
                <a:spcPts val="960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spc="-10" dirty="0">
                <a:latin typeface="Calibri"/>
                <a:cs typeface="Calibri"/>
              </a:rPr>
              <a:t>Each computer shares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same </a:t>
            </a:r>
            <a:r>
              <a:rPr sz="2400" spc="-15" dirty="0">
                <a:latin typeface="Calibri"/>
                <a:cs typeface="Calibri"/>
              </a:rPr>
              <a:t>data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5" dirty="0">
                <a:latin typeface="Calibri"/>
                <a:cs typeface="Calibri"/>
              </a:rPr>
              <a:t>address </a:t>
            </a:r>
            <a:r>
              <a:rPr sz="2400" spc="-10" dirty="0">
                <a:latin typeface="Calibri"/>
                <a:cs typeface="Calibri"/>
              </a:rPr>
              <a:t>path. 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 a </a:t>
            </a:r>
            <a:r>
              <a:rPr sz="2400" spc="-5" dirty="0">
                <a:latin typeface="Calibri"/>
                <a:cs typeface="Calibri"/>
              </a:rPr>
              <a:t>logical bus </a:t>
            </a:r>
            <a:r>
              <a:rPr sz="2400" spc="-30" dirty="0">
                <a:latin typeface="Calibri"/>
                <a:cs typeface="Calibri"/>
              </a:rPr>
              <a:t>topology, </a:t>
            </a:r>
            <a:r>
              <a:rPr sz="2400" spc="-5" dirty="0">
                <a:latin typeface="Calibri"/>
                <a:cs typeface="Calibri"/>
              </a:rPr>
              <a:t>messages pass </a:t>
            </a:r>
            <a:r>
              <a:rPr sz="2400" spc="-10" dirty="0">
                <a:latin typeface="Calibri"/>
                <a:cs typeface="Calibri"/>
              </a:rPr>
              <a:t>through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trunk,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each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workstation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checks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see </a:t>
            </a:r>
            <a:r>
              <a:rPr sz="2400" dirty="0">
                <a:latin typeface="Calibri"/>
                <a:cs typeface="Calibri"/>
              </a:rPr>
              <a:t>if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5" dirty="0">
                <a:latin typeface="Calibri"/>
                <a:cs typeface="Calibri"/>
              </a:rPr>
              <a:t> message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addressed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-25" dirty="0">
                <a:latin typeface="Calibri"/>
                <a:cs typeface="Calibri"/>
              </a:rPr>
              <a:t> itself.</a:t>
            </a:r>
            <a:r>
              <a:rPr sz="2400" spc="-10" dirty="0">
                <a:latin typeface="Calibri"/>
                <a:cs typeface="Calibri"/>
              </a:rPr>
              <a:t> If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address of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message </a:t>
            </a:r>
            <a:r>
              <a:rPr sz="2400" spc="-10" dirty="0">
                <a:latin typeface="Calibri"/>
                <a:cs typeface="Calibri"/>
              </a:rPr>
              <a:t>matches 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25" dirty="0">
                <a:latin typeface="Calibri"/>
                <a:cs typeface="Calibri"/>
              </a:rPr>
              <a:t>workstation’s </a:t>
            </a:r>
            <a:r>
              <a:rPr sz="2400" spc="-5" dirty="0">
                <a:latin typeface="Calibri"/>
                <a:cs typeface="Calibri"/>
              </a:rPr>
              <a:t>address,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network </a:t>
            </a:r>
            <a:r>
              <a:rPr sz="2400" spc="-5" dirty="0">
                <a:latin typeface="Calibri"/>
                <a:cs typeface="Calibri"/>
              </a:rPr>
              <a:t>adapter </a:t>
            </a:r>
            <a:r>
              <a:rPr sz="2400" spc="-10" dirty="0">
                <a:latin typeface="Calibri"/>
                <a:cs typeface="Calibri"/>
              </a:rPr>
              <a:t>copies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message</a:t>
            </a:r>
            <a:r>
              <a:rPr sz="2400" spc="-15" dirty="0">
                <a:latin typeface="Calibri"/>
                <a:cs typeface="Calibri"/>
              </a:rPr>
              <a:t> to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35" dirty="0">
                <a:latin typeface="Calibri"/>
                <a:cs typeface="Calibri"/>
              </a:rPr>
              <a:t>card’s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on-board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memory.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Network</a:t>
            </a:r>
            <a:r>
              <a:rPr spc="-25" dirty="0"/>
              <a:t> </a:t>
            </a:r>
            <a:r>
              <a:rPr spc="-10" dirty="0"/>
              <a:t>topology</a:t>
            </a:r>
            <a:r>
              <a:rPr spc="5" dirty="0"/>
              <a:t> </a:t>
            </a:r>
            <a:r>
              <a:rPr spc="-15" dirty="0"/>
              <a:t>(cont.)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707918"/>
            <a:ext cx="7491730" cy="271272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it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difficult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to</a:t>
            </a:r>
            <a:r>
              <a:rPr sz="2800" spc="-5" dirty="0">
                <a:latin typeface="Calibri"/>
                <a:cs typeface="Calibri"/>
              </a:rPr>
              <a:t> add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workstation</a:t>
            </a:r>
            <a:endParaRPr sz="2800">
              <a:latin typeface="Calibri"/>
              <a:cs typeface="Calibri"/>
            </a:endParaRPr>
          </a:p>
          <a:p>
            <a:pPr marL="241300" marR="66040" indent="-228600">
              <a:lnSpc>
                <a:spcPts val="3030"/>
              </a:lnSpc>
              <a:spcBef>
                <a:spcPts val="104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25" dirty="0">
                <a:latin typeface="Calibri"/>
                <a:cs typeface="Calibri"/>
              </a:rPr>
              <a:t>have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completely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reroute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cable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possibly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run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two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additional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lengths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 it.</a:t>
            </a:r>
            <a:endParaRPr sz="2800">
              <a:latin typeface="Calibri"/>
              <a:cs typeface="Calibri"/>
            </a:endParaRPr>
          </a:p>
          <a:p>
            <a:pPr marL="241300" marR="5080" indent="-228600">
              <a:lnSpc>
                <a:spcPts val="3020"/>
              </a:lnSpc>
              <a:spcBef>
                <a:spcPts val="994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if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any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one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 the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cables </a:t>
            </a:r>
            <a:r>
              <a:rPr sz="2800" spc="-15" dirty="0">
                <a:latin typeface="Calibri"/>
                <a:cs typeface="Calibri"/>
              </a:rPr>
              <a:t>breaks,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entire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network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disrupted.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Therefore,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it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very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expensive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5" dirty="0">
                <a:latin typeface="Calibri"/>
                <a:cs typeface="Calibri"/>
              </a:rPr>
              <a:t> maintain.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Network</a:t>
            </a:r>
            <a:r>
              <a:rPr spc="-25" dirty="0"/>
              <a:t> </a:t>
            </a:r>
            <a:r>
              <a:rPr spc="-10" dirty="0"/>
              <a:t>topology</a:t>
            </a:r>
            <a:r>
              <a:rPr spc="5" dirty="0"/>
              <a:t> </a:t>
            </a:r>
            <a:r>
              <a:rPr spc="-15" dirty="0"/>
              <a:t>(cont.)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793493"/>
            <a:ext cx="21285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Bus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topology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9423" y="2703943"/>
            <a:ext cx="5317889" cy="2934857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Network</a:t>
            </a:r>
            <a:r>
              <a:rPr spc="-25" dirty="0"/>
              <a:t> </a:t>
            </a:r>
            <a:r>
              <a:rPr spc="-10" dirty="0"/>
              <a:t>topology</a:t>
            </a:r>
            <a:r>
              <a:rPr spc="5" dirty="0"/>
              <a:t> </a:t>
            </a:r>
            <a:r>
              <a:rPr spc="-15" dirty="0"/>
              <a:t>(cont.)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711198"/>
            <a:ext cx="7705725" cy="3827145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820"/>
              </a:spcBef>
            </a:pPr>
            <a:r>
              <a:rPr sz="2400" spc="-10" dirty="0">
                <a:latin typeface="Calibri"/>
                <a:cs typeface="Calibri"/>
              </a:rPr>
              <a:t>Star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Topology</a:t>
            </a:r>
            <a:endParaRPr sz="2400">
              <a:latin typeface="Calibri"/>
              <a:cs typeface="Calibri"/>
            </a:endParaRPr>
          </a:p>
          <a:p>
            <a:pPr marL="241300" marR="5080" indent="-228600" algn="just">
              <a:lnSpc>
                <a:spcPct val="90100"/>
              </a:lnSpc>
              <a:spcBef>
                <a:spcPts val="100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A </a:t>
            </a:r>
            <a:r>
              <a:rPr sz="2400" spc="-15" dirty="0">
                <a:latin typeface="Calibri"/>
                <a:cs typeface="Calibri"/>
              </a:rPr>
              <a:t>physical star </a:t>
            </a:r>
            <a:r>
              <a:rPr sz="2400" spc="-10" dirty="0">
                <a:latin typeface="Calibri"/>
                <a:cs typeface="Calibri"/>
              </a:rPr>
              <a:t>topology branches </a:t>
            </a:r>
            <a:r>
              <a:rPr sz="2400" dirty="0">
                <a:latin typeface="Calibri"/>
                <a:cs typeface="Calibri"/>
              </a:rPr>
              <a:t>each </a:t>
            </a:r>
            <a:r>
              <a:rPr sz="2400" spc="-10" dirty="0">
                <a:latin typeface="Calibri"/>
                <a:cs typeface="Calibri"/>
              </a:rPr>
              <a:t>network </a:t>
            </a:r>
            <a:r>
              <a:rPr sz="2400" spc="-5" dirty="0">
                <a:latin typeface="Calibri"/>
                <a:cs typeface="Calibri"/>
              </a:rPr>
              <a:t>device </a:t>
            </a:r>
            <a:r>
              <a:rPr sz="2400" spc="-15" dirty="0">
                <a:latin typeface="Calibri"/>
                <a:cs typeface="Calibri"/>
              </a:rPr>
              <a:t>off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central </a:t>
            </a:r>
            <a:r>
              <a:rPr sz="2400" spc="-5" dirty="0">
                <a:latin typeface="Calibri"/>
                <a:cs typeface="Calibri"/>
              </a:rPr>
              <a:t>device called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i="1" dirty="0">
                <a:latin typeface="Calibri"/>
                <a:cs typeface="Calibri"/>
              </a:rPr>
              <a:t>hub</a:t>
            </a:r>
            <a:r>
              <a:rPr sz="2400" dirty="0">
                <a:latin typeface="Calibri"/>
                <a:cs typeface="Calibri"/>
              </a:rPr>
              <a:t>, making it </a:t>
            </a:r>
            <a:r>
              <a:rPr sz="2400" spc="-5" dirty="0">
                <a:latin typeface="Calibri"/>
                <a:cs typeface="Calibri"/>
              </a:rPr>
              <a:t>very </a:t>
            </a:r>
            <a:r>
              <a:rPr sz="2400" spc="-15" dirty="0">
                <a:latin typeface="Calibri"/>
                <a:cs typeface="Calibri"/>
              </a:rPr>
              <a:t>easy to </a:t>
            </a:r>
            <a:r>
              <a:rPr sz="2400" dirty="0">
                <a:latin typeface="Calibri"/>
                <a:cs typeface="Calibri"/>
              </a:rPr>
              <a:t>add a </a:t>
            </a:r>
            <a:r>
              <a:rPr sz="2400" spc="-10" dirty="0">
                <a:latin typeface="Calibri"/>
                <a:cs typeface="Calibri"/>
              </a:rPr>
              <a:t>new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workstation.</a:t>
            </a:r>
            <a:endParaRPr sz="2400">
              <a:latin typeface="Calibri"/>
              <a:cs typeface="Calibri"/>
            </a:endParaRPr>
          </a:p>
          <a:p>
            <a:pPr marL="241300" marR="535940" indent="-228600">
              <a:lnSpc>
                <a:spcPts val="2590"/>
              </a:lnSpc>
              <a:spcBef>
                <a:spcPts val="103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spc="-15" dirty="0">
                <a:latin typeface="Calibri"/>
                <a:cs typeface="Calibri"/>
              </a:rPr>
              <a:t>Also,</a:t>
            </a:r>
            <a:r>
              <a:rPr sz="2400" dirty="0">
                <a:latin typeface="Calibri"/>
                <a:cs typeface="Calibri"/>
              </a:rPr>
              <a:t> if </a:t>
            </a:r>
            <a:r>
              <a:rPr sz="2400" spc="-20" dirty="0">
                <a:latin typeface="Calibri"/>
                <a:cs typeface="Calibri"/>
              </a:rPr>
              <a:t>any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workstation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goes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down</a:t>
            </a:r>
            <a:r>
              <a:rPr sz="2400" dirty="0">
                <a:latin typeface="Calibri"/>
                <a:cs typeface="Calibri"/>
              </a:rPr>
              <a:t> it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does not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affect</a:t>
            </a:r>
            <a:r>
              <a:rPr sz="2400" dirty="0">
                <a:latin typeface="Calibri"/>
                <a:cs typeface="Calibri"/>
              </a:rPr>
              <a:t> the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entire network. </a:t>
            </a:r>
            <a:r>
              <a:rPr sz="2400" spc="-5" dirty="0">
                <a:latin typeface="Calibri"/>
                <a:cs typeface="Calibri"/>
              </a:rPr>
              <a:t>(But, </a:t>
            </a:r>
            <a:r>
              <a:rPr sz="2400" dirty="0">
                <a:latin typeface="Calibri"/>
                <a:cs typeface="Calibri"/>
              </a:rPr>
              <a:t>as </a:t>
            </a:r>
            <a:r>
              <a:rPr sz="2400" spc="-10" dirty="0">
                <a:latin typeface="Calibri"/>
                <a:cs typeface="Calibri"/>
              </a:rPr>
              <a:t>you </a:t>
            </a:r>
            <a:r>
              <a:rPr sz="2400" spc="-5" dirty="0">
                <a:latin typeface="Calibri"/>
                <a:cs typeface="Calibri"/>
              </a:rPr>
              <a:t>might </a:t>
            </a:r>
            <a:r>
              <a:rPr sz="2400" spc="-10" dirty="0">
                <a:latin typeface="Calibri"/>
                <a:cs typeface="Calibri"/>
              </a:rPr>
              <a:t>expect, </a:t>
            </a:r>
            <a:r>
              <a:rPr sz="2400" dirty="0">
                <a:latin typeface="Calibri"/>
                <a:cs typeface="Calibri"/>
              </a:rPr>
              <a:t>if the </a:t>
            </a:r>
            <a:r>
              <a:rPr sz="2400" spc="-10" dirty="0">
                <a:latin typeface="Calibri"/>
                <a:cs typeface="Calibri"/>
              </a:rPr>
              <a:t>central </a:t>
            </a:r>
            <a:r>
              <a:rPr sz="2400" spc="-5" dirty="0">
                <a:latin typeface="Calibri"/>
                <a:cs typeface="Calibri"/>
              </a:rPr>
              <a:t> device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goes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down,</a:t>
            </a:r>
            <a:r>
              <a:rPr sz="2400" dirty="0">
                <a:latin typeface="Calibri"/>
                <a:cs typeface="Calibri"/>
              </a:rPr>
              <a:t> the</a:t>
            </a:r>
            <a:r>
              <a:rPr sz="2400" spc="-10" dirty="0">
                <a:latin typeface="Calibri"/>
                <a:cs typeface="Calibri"/>
              </a:rPr>
              <a:t> entire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network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goes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down.)</a:t>
            </a:r>
            <a:endParaRPr sz="2400">
              <a:latin typeface="Calibri"/>
              <a:cs typeface="Calibri"/>
            </a:endParaRPr>
          </a:p>
          <a:p>
            <a:pPr marL="241300" marR="124460" indent="-228600">
              <a:lnSpc>
                <a:spcPts val="2590"/>
              </a:lnSpc>
              <a:spcBef>
                <a:spcPts val="100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spc="-5" dirty="0">
                <a:latin typeface="Calibri"/>
                <a:cs typeface="Calibri"/>
              </a:rPr>
              <a:t>Some </a:t>
            </a:r>
            <a:r>
              <a:rPr sz="2400" dirty="0">
                <a:latin typeface="Calibri"/>
                <a:cs typeface="Calibri"/>
              </a:rPr>
              <a:t>types </a:t>
            </a:r>
            <a:r>
              <a:rPr sz="2400" spc="-5" dirty="0">
                <a:latin typeface="Calibri"/>
                <a:cs typeface="Calibri"/>
              </a:rPr>
              <a:t>of Ethernet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0" dirty="0">
                <a:latin typeface="Calibri"/>
                <a:cs typeface="Calibri"/>
              </a:rPr>
              <a:t>ARCNet </a:t>
            </a:r>
            <a:r>
              <a:rPr sz="2400" spc="-5" dirty="0">
                <a:latin typeface="Calibri"/>
                <a:cs typeface="Calibri"/>
              </a:rPr>
              <a:t>use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15" dirty="0">
                <a:latin typeface="Calibri"/>
                <a:cs typeface="Calibri"/>
              </a:rPr>
              <a:t>physical star 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topology. </a:t>
            </a:r>
            <a:r>
              <a:rPr sz="2400" spc="-10" dirty="0">
                <a:latin typeface="Calibri"/>
                <a:cs typeface="Calibri"/>
              </a:rPr>
              <a:t>Figure </a:t>
            </a:r>
            <a:r>
              <a:rPr sz="2400" dirty="0">
                <a:latin typeface="Calibri"/>
                <a:cs typeface="Calibri"/>
              </a:rPr>
              <a:t>8.7 </a:t>
            </a:r>
            <a:r>
              <a:rPr sz="2400" spc="-10" dirty="0">
                <a:latin typeface="Calibri"/>
                <a:cs typeface="Calibri"/>
              </a:rPr>
              <a:t>gives </a:t>
            </a:r>
            <a:r>
              <a:rPr sz="2400" dirty="0">
                <a:latin typeface="Calibri"/>
                <a:cs typeface="Calibri"/>
              </a:rPr>
              <a:t>an </a:t>
            </a:r>
            <a:r>
              <a:rPr sz="2400" spc="-15" dirty="0">
                <a:latin typeface="Calibri"/>
                <a:cs typeface="Calibri"/>
              </a:rPr>
              <a:t>example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5" dirty="0">
                <a:latin typeface="Calibri"/>
                <a:cs typeface="Calibri"/>
              </a:rPr>
              <a:t>organization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star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network.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Network</a:t>
            </a:r>
            <a:r>
              <a:rPr spc="-25" dirty="0"/>
              <a:t> </a:t>
            </a:r>
            <a:r>
              <a:rPr spc="-10" dirty="0"/>
              <a:t>topology</a:t>
            </a:r>
            <a:r>
              <a:rPr spc="5" dirty="0"/>
              <a:t> </a:t>
            </a:r>
            <a:r>
              <a:rPr spc="-15" dirty="0"/>
              <a:t>(cont.)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793493"/>
            <a:ext cx="7696200" cy="288480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605155" indent="-228600">
              <a:lnSpc>
                <a:spcPts val="3020"/>
              </a:lnSpc>
              <a:spcBef>
                <a:spcPts val="48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Star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topologies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are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easy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to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install.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cable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run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from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each </a:t>
            </a:r>
            <a:r>
              <a:rPr sz="2800" spc="-20" dirty="0">
                <a:latin typeface="Calibri"/>
                <a:cs typeface="Calibri"/>
              </a:rPr>
              <a:t>workstation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to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the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hub.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The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hub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placed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in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5" dirty="0">
                <a:latin typeface="Calibri"/>
                <a:cs typeface="Calibri"/>
              </a:rPr>
              <a:t>central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location </a:t>
            </a:r>
            <a:r>
              <a:rPr sz="2800" spc="-5" dirty="0">
                <a:latin typeface="Calibri"/>
                <a:cs typeface="Calibri"/>
              </a:rPr>
              <a:t>in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office.</a:t>
            </a:r>
            <a:endParaRPr sz="2800">
              <a:latin typeface="Calibri"/>
              <a:cs typeface="Calibri"/>
            </a:endParaRPr>
          </a:p>
          <a:p>
            <a:pPr marL="241300" marR="5080" indent="-228600">
              <a:lnSpc>
                <a:spcPct val="90000"/>
              </a:lnSpc>
              <a:spcBef>
                <a:spcPts val="97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Star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topologies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are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more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expensive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to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install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than 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bus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networks,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because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there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are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several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more </a:t>
            </a:r>
            <a:r>
              <a:rPr sz="2800" spc="-10" dirty="0">
                <a:latin typeface="Calibri"/>
                <a:cs typeface="Calibri"/>
              </a:rPr>
              <a:t> cables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that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need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to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spc="-15" dirty="0">
                <a:latin typeface="Calibri"/>
                <a:cs typeface="Calibri"/>
              </a:rPr>
              <a:t>installed,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plus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cost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 the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hubs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that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are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needed.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Network</a:t>
            </a:r>
            <a:r>
              <a:rPr spc="-25" dirty="0"/>
              <a:t> </a:t>
            </a:r>
            <a:r>
              <a:rPr spc="-10" dirty="0"/>
              <a:t>topology</a:t>
            </a:r>
            <a:r>
              <a:rPr spc="5" dirty="0"/>
              <a:t> </a:t>
            </a:r>
            <a:r>
              <a:rPr spc="-15" dirty="0"/>
              <a:t>(cont.)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793493"/>
            <a:ext cx="22047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Star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Topology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01635" y="2660942"/>
            <a:ext cx="5908765" cy="3089605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Network</a:t>
            </a:r>
            <a:r>
              <a:rPr spc="-25" dirty="0"/>
              <a:t> </a:t>
            </a:r>
            <a:r>
              <a:rPr spc="-10" dirty="0"/>
              <a:t>topology</a:t>
            </a:r>
            <a:r>
              <a:rPr spc="5" dirty="0"/>
              <a:t> </a:t>
            </a:r>
            <a:r>
              <a:rPr spc="-15" dirty="0"/>
              <a:t>(cont.)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707918"/>
            <a:ext cx="7401559" cy="348107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b="1" spc="-5" dirty="0">
                <a:latin typeface="Calibri"/>
                <a:cs typeface="Calibri"/>
              </a:rPr>
              <a:t>Ring</a:t>
            </a:r>
            <a:endParaRPr sz="2800">
              <a:latin typeface="Calibri"/>
              <a:cs typeface="Calibri"/>
            </a:endParaRPr>
          </a:p>
          <a:p>
            <a:pPr marL="241300" marR="5080" indent="-228600">
              <a:lnSpc>
                <a:spcPct val="90000"/>
              </a:lnSpc>
              <a:spcBef>
                <a:spcPts val="100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Each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computer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connects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to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two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other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computers,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joining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them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circle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creating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unidirectional 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path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where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messages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move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workstation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workstation.</a:t>
            </a:r>
            <a:endParaRPr sz="2800">
              <a:latin typeface="Calibri"/>
              <a:cs typeface="Calibri"/>
            </a:endParaRPr>
          </a:p>
          <a:p>
            <a:pPr marL="241300" marR="325120" indent="-228600">
              <a:lnSpc>
                <a:spcPct val="90000"/>
              </a:lnSpc>
              <a:spcBef>
                <a:spcPts val="994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Each</a:t>
            </a:r>
            <a:r>
              <a:rPr sz="2800" spc="-10" dirty="0">
                <a:latin typeface="Calibri"/>
                <a:cs typeface="Calibri"/>
              </a:rPr>
              <a:t> entity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participating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in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 ring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reads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message, then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regenerates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it and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hands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it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5" dirty="0">
                <a:latin typeface="Calibri"/>
                <a:cs typeface="Calibri"/>
              </a:rPr>
              <a:t> its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neighbor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on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25" dirty="0">
                <a:latin typeface="Calibri"/>
                <a:cs typeface="Calibri"/>
              </a:rPr>
              <a:t>different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network </a:t>
            </a:r>
            <a:r>
              <a:rPr sz="2800" spc="-5" dirty="0">
                <a:latin typeface="Calibri"/>
                <a:cs typeface="Calibri"/>
              </a:rPr>
              <a:t>cable.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Network</a:t>
            </a:r>
            <a:r>
              <a:rPr spc="-25" dirty="0"/>
              <a:t> </a:t>
            </a:r>
            <a:r>
              <a:rPr spc="-10" dirty="0"/>
              <a:t>topology</a:t>
            </a:r>
            <a:r>
              <a:rPr spc="5" dirty="0"/>
              <a:t> </a:t>
            </a:r>
            <a:r>
              <a:rPr spc="-15" dirty="0"/>
              <a:t>(cont.)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707918"/>
            <a:ext cx="7630795" cy="348107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The</a:t>
            </a:r>
            <a:r>
              <a:rPr sz="2800" spc="-5" dirty="0">
                <a:latin typeface="Calibri"/>
                <a:cs typeface="Calibri"/>
              </a:rPr>
              <a:t> ring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makes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it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difficult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to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add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new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computers.</a:t>
            </a:r>
            <a:endParaRPr sz="2800">
              <a:latin typeface="Calibri"/>
              <a:cs typeface="Calibri"/>
            </a:endParaRPr>
          </a:p>
          <a:p>
            <a:pPr marL="241300" marR="5080" indent="-228600">
              <a:lnSpc>
                <a:spcPct val="90000"/>
              </a:lnSpc>
              <a:spcBef>
                <a:spcPts val="100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20" dirty="0">
                <a:latin typeface="Calibri"/>
                <a:cs typeface="Calibri"/>
              </a:rPr>
              <a:t>Unlike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25" dirty="0">
                <a:latin typeface="Calibri"/>
                <a:cs typeface="Calibri"/>
              </a:rPr>
              <a:t>star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topology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network,</a:t>
            </a:r>
            <a:r>
              <a:rPr sz="2800" spc="-5" dirty="0">
                <a:latin typeface="Calibri"/>
                <a:cs typeface="Calibri"/>
              </a:rPr>
              <a:t> the ring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topology </a:t>
            </a:r>
            <a:r>
              <a:rPr sz="2800" spc="-10" dirty="0">
                <a:latin typeface="Calibri"/>
                <a:cs typeface="Calibri"/>
              </a:rPr>
              <a:t> network </a:t>
            </a:r>
            <a:r>
              <a:rPr sz="2800" spc="-5" dirty="0">
                <a:latin typeface="Calibri"/>
                <a:cs typeface="Calibri"/>
              </a:rPr>
              <a:t>will </a:t>
            </a:r>
            <a:r>
              <a:rPr sz="2800" spc="-15" dirty="0">
                <a:latin typeface="Calibri"/>
                <a:cs typeface="Calibri"/>
              </a:rPr>
              <a:t>go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down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if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one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entity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removed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from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ring.</a:t>
            </a:r>
            <a:endParaRPr sz="2800">
              <a:latin typeface="Calibri"/>
              <a:cs typeface="Calibri"/>
            </a:endParaRPr>
          </a:p>
          <a:p>
            <a:pPr marL="241300" marR="395605" indent="-228600">
              <a:lnSpc>
                <a:spcPct val="90000"/>
              </a:lnSpc>
              <a:spcBef>
                <a:spcPts val="994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20" dirty="0">
                <a:latin typeface="Calibri"/>
                <a:cs typeface="Calibri"/>
              </a:rPr>
              <a:t>Physical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ring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topology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systems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don’t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exist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much 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anymore,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mainly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because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20" dirty="0">
                <a:latin typeface="Calibri"/>
                <a:cs typeface="Calibri"/>
              </a:rPr>
              <a:t>hardware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involved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was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fairly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expensive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fault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tolerance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was </a:t>
            </a:r>
            <a:r>
              <a:rPr sz="2800" spc="-10" dirty="0">
                <a:latin typeface="Calibri"/>
                <a:cs typeface="Calibri"/>
              </a:rPr>
              <a:t> very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low.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Network</a:t>
            </a:r>
            <a:r>
              <a:rPr spc="-25" dirty="0"/>
              <a:t> </a:t>
            </a:r>
            <a:r>
              <a:rPr spc="-10" dirty="0"/>
              <a:t>topology</a:t>
            </a:r>
            <a:r>
              <a:rPr spc="5" dirty="0"/>
              <a:t> </a:t>
            </a:r>
            <a:r>
              <a:rPr spc="-15" dirty="0"/>
              <a:t>(cont.)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793493"/>
            <a:ext cx="22625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Ring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Topology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90017" y="2701615"/>
            <a:ext cx="5931234" cy="2869674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Network</a:t>
            </a:r>
            <a:r>
              <a:rPr spc="-25" dirty="0"/>
              <a:t> </a:t>
            </a:r>
            <a:r>
              <a:rPr spc="-10" dirty="0"/>
              <a:t>topology</a:t>
            </a:r>
            <a:r>
              <a:rPr spc="5" dirty="0"/>
              <a:t> </a:t>
            </a:r>
            <a:r>
              <a:rPr spc="-15" dirty="0"/>
              <a:t>(cont.)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730095"/>
            <a:ext cx="7670165" cy="398907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2000" b="1" dirty="0">
                <a:latin typeface="Calibri"/>
                <a:cs typeface="Calibri"/>
              </a:rPr>
              <a:t>Mesh</a:t>
            </a:r>
            <a:endParaRPr sz="2000">
              <a:latin typeface="Calibri"/>
              <a:cs typeface="Calibri"/>
            </a:endParaRPr>
          </a:p>
          <a:p>
            <a:pPr marL="241300" marR="5080" indent="-228600">
              <a:lnSpc>
                <a:spcPct val="70000"/>
              </a:lnSpc>
              <a:spcBef>
                <a:spcPts val="994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spc="-5" dirty="0">
                <a:latin typeface="Calibri"/>
                <a:cs typeface="Calibri"/>
              </a:rPr>
              <a:t>The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i="1" spc="-5" dirty="0">
                <a:latin typeface="Calibri"/>
                <a:cs typeface="Calibri"/>
              </a:rPr>
              <a:t>mesh</a:t>
            </a:r>
            <a:r>
              <a:rPr sz="2000" i="1" spc="-10" dirty="0">
                <a:latin typeface="Calibri"/>
                <a:cs typeface="Calibri"/>
              </a:rPr>
              <a:t> </a:t>
            </a:r>
            <a:r>
              <a:rPr sz="2000" i="1" spc="-5" dirty="0">
                <a:latin typeface="Calibri"/>
                <a:cs typeface="Calibri"/>
              </a:rPr>
              <a:t>topology</a:t>
            </a:r>
            <a:r>
              <a:rPr sz="2000" i="1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simplest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logical </a:t>
            </a:r>
            <a:r>
              <a:rPr sz="2000" spc="-10" dirty="0">
                <a:latin typeface="Calibri"/>
                <a:cs typeface="Calibri"/>
              </a:rPr>
              <a:t>topology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 </a:t>
            </a:r>
            <a:r>
              <a:rPr sz="2000" spc="-10" dirty="0">
                <a:latin typeface="Calibri"/>
                <a:cs typeface="Calibri"/>
              </a:rPr>
              <a:t>terms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data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40" dirty="0">
                <a:latin typeface="Calibri"/>
                <a:cs typeface="Calibri"/>
              </a:rPr>
              <a:t>flow,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but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 </a:t>
            </a:r>
            <a:r>
              <a:rPr sz="2000" spc="-5" dirty="0">
                <a:latin typeface="Calibri"/>
                <a:cs typeface="Calibri"/>
              </a:rPr>
              <a:t>is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10" dirty="0">
                <a:latin typeface="Calibri"/>
                <a:cs typeface="Calibri"/>
              </a:rPr>
              <a:t> most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complex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 </a:t>
            </a:r>
            <a:r>
              <a:rPr sz="2000" spc="-10" dirty="0">
                <a:latin typeface="Calibri"/>
                <a:cs typeface="Calibri"/>
              </a:rPr>
              <a:t>terms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-10" dirty="0">
                <a:latin typeface="Calibri"/>
                <a:cs typeface="Calibri"/>
              </a:rPr>
              <a:t> physical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design.</a:t>
            </a:r>
            <a:endParaRPr sz="2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90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Calibri"/>
                <a:cs typeface="Calibri"/>
              </a:rPr>
              <a:t>In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this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physical </a:t>
            </a:r>
            <a:r>
              <a:rPr sz="2000" spc="-20" dirty="0">
                <a:latin typeface="Calibri"/>
                <a:cs typeface="Calibri"/>
              </a:rPr>
              <a:t>topology,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each </a:t>
            </a:r>
            <a:r>
              <a:rPr sz="2000" spc="-5" dirty="0">
                <a:latin typeface="Calibri"/>
                <a:cs typeface="Calibri"/>
              </a:rPr>
              <a:t>device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connected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to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every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other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device</a:t>
            </a:r>
            <a:endParaRPr sz="2000">
              <a:latin typeface="Calibri"/>
              <a:cs typeface="Calibri"/>
            </a:endParaRPr>
          </a:p>
          <a:p>
            <a:pPr marL="241300" marR="119380" indent="-228600">
              <a:lnSpc>
                <a:spcPct val="70000"/>
              </a:lnSpc>
              <a:spcBef>
                <a:spcPts val="994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spc="-5" dirty="0">
                <a:latin typeface="Calibri"/>
                <a:cs typeface="Calibri"/>
              </a:rPr>
              <a:t>This topology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rarely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found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5" dirty="0">
                <a:latin typeface="Calibri"/>
                <a:cs typeface="Calibri"/>
              </a:rPr>
              <a:t> LANs, mainly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because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complexity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 cabling.</a:t>
            </a:r>
            <a:endParaRPr sz="2000">
              <a:latin typeface="Calibri"/>
              <a:cs typeface="Calibri"/>
            </a:endParaRPr>
          </a:p>
          <a:p>
            <a:pPr marL="241300" marR="109220" indent="-228600">
              <a:lnSpc>
                <a:spcPct val="70000"/>
              </a:lnSpc>
              <a:spcBef>
                <a:spcPts val="1000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Calibri"/>
                <a:cs typeface="Calibri"/>
              </a:rPr>
              <a:t>If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there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are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x </a:t>
            </a:r>
            <a:r>
              <a:rPr sz="2000" spc="-10" dirty="0">
                <a:latin typeface="Calibri"/>
                <a:cs typeface="Calibri"/>
              </a:rPr>
              <a:t>computers, </a:t>
            </a:r>
            <a:r>
              <a:rPr sz="2000" spc="-5" dirty="0">
                <a:latin typeface="Calibri"/>
                <a:cs typeface="Calibri"/>
              </a:rPr>
              <a:t>there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will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5" dirty="0">
                <a:latin typeface="Calibri"/>
                <a:cs typeface="Calibri"/>
              </a:rPr>
              <a:t>(</a:t>
            </a:r>
            <a:r>
              <a:rPr sz="2000" i="1" spc="5" dirty="0">
                <a:latin typeface="Calibri"/>
                <a:cs typeface="Calibri"/>
              </a:rPr>
              <a:t>x</a:t>
            </a:r>
            <a:r>
              <a:rPr sz="2000" i="1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× </a:t>
            </a:r>
            <a:r>
              <a:rPr sz="2000" spc="-5" dirty="0">
                <a:latin typeface="Calibri"/>
                <a:cs typeface="Calibri"/>
              </a:rPr>
              <a:t>(</a:t>
            </a:r>
            <a:r>
              <a:rPr sz="2000" i="1" spc="-5" dirty="0">
                <a:latin typeface="Calibri"/>
                <a:cs typeface="Calibri"/>
              </a:rPr>
              <a:t>x–</a:t>
            </a:r>
            <a:r>
              <a:rPr sz="2000" spc="-5" dirty="0">
                <a:latin typeface="Calibri"/>
                <a:cs typeface="Calibri"/>
              </a:rPr>
              <a:t>1))</a:t>
            </a:r>
            <a:r>
              <a:rPr sz="2000" dirty="0">
                <a:latin typeface="Calibri"/>
                <a:cs typeface="Calibri"/>
              </a:rPr>
              <a:t> ÷ 2 </a:t>
            </a:r>
            <a:r>
              <a:rPr sz="2000" spc="-5" dirty="0">
                <a:latin typeface="Calibri"/>
                <a:cs typeface="Calibri"/>
              </a:rPr>
              <a:t>cables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network.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For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example,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 </a:t>
            </a:r>
            <a:r>
              <a:rPr sz="2000" spc="-10" dirty="0">
                <a:latin typeface="Calibri"/>
                <a:cs typeface="Calibri"/>
              </a:rPr>
              <a:t>you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have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five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computers</a:t>
            </a:r>
            <a:r>
              <a:rPr sz="2000" dirty="0">
                <a:latin typeface="Calibri"/>
                <a:cs typeface="Calibri"/>
              </a:rPr>
              <a:t> in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mesh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network,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will use </a:t>
            </a:r>
            <a:r>
              <a:rPr sz="2000" dirty="0">
                <a:latin typeface="Calibri"/>
                <a:cs typeface="Calibri"/>
              </a:rPr>
              <a:t>5 × (5 – 1) ÷ 2, which equals 10 </a:t>
            </a:r>
            <a:r>
              <a:rPr sz="2000" spc="-5" dirty="0">
                <a:latin typeface="Calibri"/>
                <a:cs typeface="Calibri"/>
              </a:rPr>
              <a:t>cables. This </a:t>
            </a:r>
            <a:r>
              <a:rPr sz="2000" spc="-10" dirty="0">
                <a:latin typeface="Calibri"/>
                <a:cs typeface="Calibri"/>
              </a:rPr>
              <a:t>complexity </a:t>
            </a:r>
            <a:r>
              <a:rPr sz="2000" spc="-5" dirty="0">
                <a:latin typeface="Calibri"/>
                <a:cs typeface="Calibri"/>
              </a:rPr>
              <a:t>is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compounded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when</a:t>
            </a:r>
            <a:r>
              <a:rPr sz="2000" spc="-10" dirty="0">
                <a:latin typeface="Calibri"/>
                <a:cs typeface="Calibri"/>
              </a:rPr>
              <a:t> you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add </a:t>
            </a:r>
            <a:r>
              <a:rPr sz="2000" spc="-5" dirty="0">
                <a:latin typeface="Calibri"/>
                <a:cs typeface="Calibri"/>
              </a:rPr>
              <a:t>another</a:t>
            </a:r>
            <a:r>
              <a:rPr sz="2000" spc="-15" dirty="0">
                <a:latin typeface="Calibri"/>
                <a:cs typeface="Calibri"/>
              </a:rPr>
              <a:t> workstation.</a:t>
            </a:r>
            <a:endParaRPr sz="2000">
              <a:latin typeface="Calibri"/>
              <a:cs typeface="Calibri"/>
            </a:endParaRPr>
          </a:p>
          <a:p>
            <a:pPr marL="241300" marR="110489" indent="-228600">
              <a:lnSpc>
                <a:spcPct val="70000"/>
              </a:lnSpc>
              <a:spcBef>
                <a:spcPts val="1010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spc="-10" dirty="0">
                <a:latin typeface="Calibri"/>
                <a:cs typeface="Calibri"/>
              </a:rPr>
              <a:t>For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example,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your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five-computer,</a:t>
            </a:r>
            <a:r>
              <a:rPr sz="2000" dirty="0">
                <a:latin typeface="Calibri"/>
                <a:cs typeface="Calibri"/>
              </a:rPr>
              <a:t> 10-cable</a:t>
            </a:r>
            <a:r>
              <a:rPr sz="2000" spc="-10" dirty="0">
                <a:latin typeface="Calibri"/>
                <a:cs typeface="Calibri"/>
              </a:rPr>
              <a:t> network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will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jump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15 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cables </a:t>
            </a:r>
            <a:r>
              <a:rPr sz="2000" spc="-10" dirty="0">
                <a:latin typeface="Calibri"/>
                <a:cs typeface="Calibri"/>
              </a:rPr>
              <a:t>just </a:t>
            </a:r>
            <a:r>
              <a:rPr sz="2000" spc="-5" dirty="0">
                <a:latin typeface="Calibri"/>
                <a:cs typeface="Calibri"/>
              </a:rPr>
              <a:t>by </a:t>
            </a:r>
            <a:r>
              <a:rPr sz="2000" dirty="0">
                <a:latin typeface="Calibri"/>
                <a:cs typeface="Calibri"/>
              </a:rPr>
              <a:t>adding </a:t>
            </a:r>
            <a:r>
              <a:rPr sz="2000" spc="-5" dirty="0">
                <a:latin typeface="Calibri"/>
                <a:cs typeface="Calibri"/>
              </a:rPr>
              <a:t>one </a:t>
            </a:r>
            <a:r>
              <a:rPr sz="2000" spc="-10" dirty="0">
                <a:latin typeface="Calibri"/>
                <a:cs typeface="Calibri"/>
              </a:rPr>
              <a:t>more </a:t>
            </a:r>
            <a:r>
              <a:rPr sz="2000" spc="-30" dirty="0">
                <a:latin typeface="Calibri"/>
                <a:cs typeface="Calibri"/>
              </a:rPr>
              <a:t>computer. </a:t>
            </a:r>
            <a:r>
              <a:rPr sz="2000" dirty="0">
                <a:latin typeface="Calibri"/>
                <a:cs typeface="Calibri"/>
              </a:rPr>
              <a:t>Imagine </a:t>
            </a:r>
            <a:r>
              <a:rPr sz="2000" spc="-5" dirty="0">
                <a:latin typeface="Calibri"/>
                <a:cs typeface="Calibri"/>
              </a:rPr>
              <a:t>how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person </a:t>
            </a:r>
            <a:r>
              <a:rPr sz="2000" spc="-5" dirty="0">
                <a:latin typeface="Calibri"/>
                <a:cs typeface="Calibri"/>
              </a:rPr>
              <a:t> doing </a:t>
            </a:r>
            <a:r>
              <a:rPr sz="2000" dirty="0">
                <a:latin typeface="Calibri"/>
                <a:cs typeface="Calibri"/>
              </a:rPr>
              <a:t>the cabling </a:t>
            </a:r>
            <a:r>
              <a:rPr sz="2000" spc="-10" dirty="0">
                <a:latin typeface="Calibri"/>
                <a:cs typeface="Calibri"/>
              </a:rPr>
              <a:t>would </a:t>
            </a:r>
            <a:r>
              <a:rPr sz="2000" spc="-15" dirty="0">
                <a:latin typeface="Calibri"/>
                <a:cs typeface="Calibri"/>
              </a:rPr>
              <a:t>feel </a:t>
            </a:r>
            <a:r>
              <a:rPr sz="2000" dirty="0">
                <a:latin typeface="Calibri"/>
                <a:cs typeface="Calibri"/>
              </a:rPr>
              <a:t>if </a:t>
            </a:r>
            <a:r>
              <a:rPr sz="2000" spc="-10" dirty="0">
                <a:latin typeface="Calibri"/>
                <a:cs typeface="Calibri"/>
              </a:rPr>
              <a:t>you told </a:t>
            </a:r>
            <a:r>
              <a:rPr sz="2000" dirty="0">
                <a:latin typeface="Calibri"/>
                <a:cs typeface="Calibri"/>
              </a:rPr>
              <a:t>them </a:t>
            </a:r>
            <a:r>
              <a:rPr sz="2000" spc="-10" dirty="0">
                <a:latin typeface="Calibri"/>
                <a:cs typeface="Calibri"/>
              </a:rPr>
              <a:t>you </a:t>
            </a:r>
            <a:r>
              <a:rPr sz="2000" spc="-5" dirty="0">
                <a:latin typeface="Calibri"/>
                <a:cs typeface="Calibri"/>
              </a:rPr>
              <a:t>had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dirty="0">
                <a:latin typeface="Calibri"/>
                <a:cs typeface="Calibri"/>
              </a:rPr>
              <a:t>cable 50 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computers</a:t>
            </a:r>
            <a:r>
              <a:rPr sz="2000" dirty="0">
                <a:latin typeface="Calibri"/>
                <a:cs typeface="Calibri"/>
              </a:rPr>
              <a:t> in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mesh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network—they’d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have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come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up with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50 × (50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1)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÷ 2 =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1225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cables!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609676"/>
            <a:ext cx="244729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Definitions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707918"/>
            <a:ext cx="7472680" cy="283908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621665" algn="l"/>
              </a:tabLst>
            </a:pPr>
            <a:r>
              <a:rPr sz="2800" spc="-5" dirty="0">
                <a:latin typeface="Calibri"/>
                <a:cs typeface="Calibri"/>
              </a:rPr>
              <a:t>1.1	</a:t>
            </a:r>
            <a:r>
              <a:rPr sz="2800" spc="-10" dirty="0">
                <a:latin typeface="Calibri"/>
                <a:cs typeface="Calibri"/>
              </a:rPr>
              <a:t>Network</a:t>
            </a:r>
            <a:r>
              <a:rPr sz="2800" spc="-15" dirty="0">
                <a:latin typeface="Calibri"/>
                <a:cs typeface="Calibri"/>
              </a:rPr>
              <a:t> Definition</a:t>
            </a:r>
            <a:endParaRPr sz="2800">
              <a:latin typeface="Calibri"/>
              <a:cs typeface="Calibri"/>
            </a:endParaRPr>
          </a:p>
          <a:p>
            <a:pPr marL="621665" marR="373380" indent="-609600">
              <a:lnSpc>
                <a:spcPct val="90000"/>
              </a:lnSpc>
              <a:spcBef>
                <a:spcPts val="1005"/>
              </a:spcBef>
              <a:buFont typeface="Arial MT"/>
              <a:buChar char="•"/>
              <a:tabLst>
                <a:tab pos="621665" algn="l"/>
                <a:tab pos="622300" algn="l"/>
              </a:tabLst>
            </a:pP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network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can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be</a:t>
            </a:r>
            <a:r>
              <a:rPr sz="2800" spc="-10" dirty="0">
                <a:latin typeface="Calibri"/>
                <a:cs typeface="Calibri"/>
              </a:rPr>
              <a:t> defined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two</a:t>
            </a:r>
            <a:r>
              <a:rPr sz="2800" spc="-5" dirty="0">
                <a:latin typeface="Calibri"/>
                <a:cs typeface="Calibri"/>
              </a:rPr>
              <a:t> or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more 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computers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connected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together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such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way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that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they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can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share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resources.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 MT"/>
              <a:buChar char="•"/>
            </a:pPr>
            <a:endParaRPr sz="3800">
              <a:latin typeface="Calibri"/>
              <a:cs typeface="Calibri"/>
            </a:endParaRPr>
          </a:p>
          <a:p>
            <a:pPr marL="621665" indent="-6096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621665" algn="l"/>
                <a:tab pos="622300" algn="l"/>
              </a:tabLst>
            </a:pP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purpose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network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to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share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resources.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Network</a:t>
            </a:r>
            <a:r>
              <a:rPr spc="-25" dirty="0"/>
              <a:t> </a:t>
            </a:r>
            <a:r>
              <a:rPr spc="-10" dirty="0"/>
              <a:t>topology</a:t>
            </a:r>
            <a:r>
              <a:rPr spc="5" dirty="0"/>
              <a:t> </a:t>
            </a:r>
            <a:r>
              <a:rPr spc="-15" dirty="0"/>
              <a:t>(cont.)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787398"/>
            <a:ext cx="7712075" cy="3765550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241300" marR="311150" indent="-228600">
              <a:lnSpc>
                <a:spcPts val="1920"/>
              </a:lnSpc>
              <a:spcBef>
                <a:spcPts val="56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Calibri"/>
                <a:cs typeface="Calibri"/>
              </a:rPr>
              <a:t>Because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its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design,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physical </a:t>
            </a:r>
            <a:r>
              <a:rPr sz="2000" spc="-5" dirty="0">
                <a:latin typeface="Calibri"/>
                <a:cs typeface="Calibri"/>
              </a:rPr>
              <a:t>mesh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topology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very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expensive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install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maintain.</a:t>
            </a:r>
            <a:endParaRPr sz="2000">
              <a:latin typeface="Calibri"/>
              <a:cs typeface="Calibri"/>
            </a:endParaRPr>
          </a:p>
          <a:p>
            <a:pPr marL="241300" indent="-228600">
              <a:lnSpc>
                <a:spcPts val="2160"/>
              </a:lnSpc>
              <a:spcBef>
                <a:spcPts val="53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spc="-5" dirty="0">
                <a:latin typeface="Calibri"/>
                <a:cs typeface="Calibri"/>
              </a:rPr>
              <a:t>Cables</a:t>
            </a:r>
            <a:r>
              <a:rPr sz="2000" spc="-10" dirty="0">
                <a:latin typeface="Calibri"/>
                <a:cs typeface="Calibri"/>
              </a:rPr>
              <a:t> must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run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from</a:t>
            </a:r>
            <a:r>
              <a:rPr sz="2000" dirty="0">
                <a:latin typeface="Calibri"/>
                <a:cs typeface="Calibri"/>
              </a:rPr>
              <a:t> each </a:t>
            </a:r>
            <a:r>
              <a:rPr sz="2000" spc="-5" dirty="0">
                <a:latin typeface="Calibri"/>
                <a:cs typeface="Calibri"/>
              </a:rPr>
              <a:t>device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to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every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other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device.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</a:t>
            </a:r>
            <a:endParaRPr sz="2000">
              <a:latin typeface="Calibri"/>
              <a:cs typeface="Calibri"/>
            </a:endParaRPr>
          </a:p>
          <a:p>
            <a:pPr marL="241300">
              <a:lnSpc>
                <a:spcPts val="2160"/>
              </a:lnSpc>
            </a:pPr>
            <a:r>
              <a:rPr sz="2000" spc="-10" dirty="0">
                <a:latin typeface="Calibri"/>
                <a:cs typeface="Calibri"/>
              </a:rPr>
              <a:t>advantage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you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gain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from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high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fault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tolerance.</a:t>
            </a:r>
            <a:endParaRPr sz="2000">
              <a:latin typeface="Calibri"/>
              <a:cs typeface="Calibri"/>
            </a:endParaRPr>
          </a:p>
          <a:p>
            <a:pPr marL="241300" marR="427355" indent="-228600">
              <a:lnSpc>
                <a:spcPts val="1920"/>
              </a:lnSpc>
              <a:spcBef>
                <a:spcPts val="994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Calibri"/>
                <a:cs typeface="Calibri"/>
              </a:rPr>
              <a:t>With a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logical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mesh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topology,</a:t>
            </a:r>
            <a:r>
              <a:rPr sz="2000" spc="-30" dirty="0">
                <a:latin typeface="Calibri"/>
                <a:cs typeface="Calibri"/>
              </a:rPr>
              <a:t> however,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there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will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always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25" dirty="0">
                <a:latin typeface="Calibri"/>
                <a:cs typeface="Calibri"/>
              </a:rPr>
              <a:t>way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getting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data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from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source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-5" dirty="0">
                <a:latin typeface="Calibri"/>
                <a:cs typeface="Calibri"/>
              </a:rPr>
              <a:t> destination.</a:t>
            </a:r>
            <a:endParaRPr sz="2000">
              <a:latin typeface="Calibri"/>
              <a:cs typeface="Calibri"/>
            </a:endParaRPr>
          </a:p>
          <a:p>
            <a:pPr marL="241300" marR="5080" indent="-228600">
              <a:lnSpc>
                <a:spcPct val="80000"/>
              </a:lnSpc>
              <a:spcBef>
                <a:spcPts val="1010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Calibri"/>
                <a:cs typeface="Calibri"/>
              </a:rPr>
              <a:t>It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may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not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be </a:t>
            </a:r>
            <a:r>
              <a:rPr sz="2000" dirty="0">
                <a:latin typeface="Calibri"/>
                <a:cs typeface="Calibri"/>
              </a:rPr>
              <a:t>able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take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direct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route,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but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can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take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alternate, </a:t>
            </a:r>
            <a:r>
              <a:rPr sz="2000" spc="-5" dirty="0">
                <a:latin typeface="Calibri"/>
                <a:cs typeface="Calibri"/>
              </a:rPr>
              <a:t> indirect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route.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for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this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reason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that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mesh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topology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still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found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WANs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to </a:t>
            </a:r>
            <a:r>
              <a:rPr sz="2000" spc="-5" dirty="0">
                <a:latin typeface="Calibri"/>
                <a:cs typeface="Calibri"/>
              </a:rPr>
              <a:t>connect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multiple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sites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across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WAN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links.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uses devices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called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i="1" spc="-5" dirty="0">
                <a:latin typeface="Calibri"/>
                <a:cs typeface="Calibri"/>
              </a:rPr>
              <a:t>routers</a:t>
            </a:r>
            <a:r>
              <a:rPr sz="2000" i="1" spc="-3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search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multiple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routes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through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" dirty="0">
                <a:latin typeface="Calibri"/>
                <a:cs typeface="Calibri"/>
              </a:rPr>
              <a:t> mesh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determine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best</a:t>
            </a:r>
            <a:r>
              <a:rPr sz="2000" spc="-5" dirty="0">
                <a:latin typeface="Calibri"/>
                <a:cs typeface="Calibri"/>
              </a:rPr>
              <a:t> path.</a:t>
            </a:r>
            <a:endParaRPr sz="2000">
              <a:latin typeface="Calibri"/>
              <a:cs typeface="Calibri"/>
            </a:endParaRPr>
          </a:p>
          <a:p>
            <a:pPr marL="241300" marR="142875" indent="-228600">
              <a:lnSpc>
                <a:spcPts val="1920"/>
              </a:lnSpc>
              <a:spcBef>
                <a:spcPts val="980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spc="-35" dirty="0">
                <a:latin typeface="Calibri"/>
                <a:cs typeface="Calibri"/>
              </a:rPr>
              <a:t>However,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mesh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topology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does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become </a:t>
            </a:r>
            <a:r>
              <a:rPr sz="2000" spc="-10" dirty="0">
                <a:latin typeface="Calibri"/>
                <a:cs typeface="Calibri"/>
              </a:rPr>
              <a:t>inefficient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with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five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or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more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entities.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Network</a:t>
            </a:r>
            <a:r>
              <a:rPr spc="-25" dirty="0"/>
              <a:t> </a:t>
            </a:r>
            <a:r>
              <a:rPr spc="-10" dirty="0"/>
              <a:t>topology</a:t>
            </a:r>
            <a:r>
              <a:rPr spc="5" dirty="0"/>
              <a:t> </a:t>
            </a:r>
            <a:r>
              <a:rPr spc="-15" dirty="0"/>
              <a:t>(cont.)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793493"/>
            <a:ext cx="24409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Mesh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Topology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6186" y="2485542"/>
            <a:ext cx="6887541" cy="3273349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Network</a:t>
            </a:r>
            <a:r>
              <a:rPr spc="-25" dirty="0"/>
              <a:t> </a:t>
            </a:r>
            <a:r>
              <a:rPr spc="-10" dirty="0"/>
              <a:t>topology</a:t>
            </a:r>
            <a:r>
              <a:rPr spc="5" dirty="0"/>
              <a:t> </a:t>
            </a:r>
            <a:r>
              <a:rPr spc="-15" dirty="0"/>
              <a:t>(cont.)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281430"/>
            <a:ext cx="58089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spc="-10" dirty="0">
                <a:latin typeface="Calibri"/>
                <a:cs typeface="Calibri"/>
              </a:rPr>
              <a:t>Advantages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Disadvantages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Network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Topologies</a:t>
            </a:r>
            <a:endParaRPr sz="20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47712" y="1966912"/>
          <a:ext cx="7162800" cy="42735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7800"/>
                <a:gridCol w="2362200"/>
                <a:gridCol w="3352800"/>
              </a:tblGrid>
              <a:tr h="7620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spc="-20" dirty="0">
                          <a:latin typeface="Arial"/>
                          <a:cs typeface="Arial"/>
                        </a:rPr>
                        <a:t>Topology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Advantages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Disadvantages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3281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Arial MT"/>
                          <a:cs typeface="Arial MT"/>
                        </a:rPr>
                        <a:t>Bus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Cheap.</a:t>
                      </a:r>
                      <a:r>
                        <a:rPr sz="12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Easy</a:t>
                      </a:r>
                      <a:r>
                        <a:rPr sz="12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to</a:t>
                      </a:r>
                      <a:r>
                        <a:rPr sz="12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install.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1739264">
                        <a:lnSpc>
                          <a:spcPct val="120000"/>
                        </a:lnSpc>
                        <a:spcBef>
                          <a:spcPts val="40"/>
                        </a:spcBef>
                      </a:pPr>
                      <a:r>
                        <a:rPr sz="1200" spc="-5" dirty="0">
                          <a:latin typeface="Arial MT"/>
                          <a:cs typeface="Arial MT"/>
                        </a:rPr>
                        <a:t>Difficult</a:t>
                      </a:r>
                      <a:r>
                        <a:rPr sz="12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to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 reconfigure. </a:t>
                      </a:r>
                      <a:r>
                        <a:rPr sz="1200" spc="-3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Break in bus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disables 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entire</a:t>
                      </a:r>
                      <a:r>
                        <a:rPr sz="12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network.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3268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Star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749300">
                        <a:lnSpc>
                          <a:spcPct val="120000"/>
                        </a:lnSpc>
                        <a:spcBef>
                          <a:spcPts val="40"/>
                        </a:spcBef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Cheap.</a:t>
                      </a:r>
                      <a:r>
                        <a:rPr sz="12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Easy</a:t>
                      </a:r>
                      <a:r>
                        <a:rPr sz="12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to</a:t>
                      </a:r>
                      <a:r>
                        <a:rPr sz="12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install. </a:t>
                      </a:r>
                      <a:r>
                        <a:rPr sz="1200" spc="-3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Easy</a:t>
                      </a:r>
                      <a:r>
                        <a:rPr sz="12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to</a:t>
                      </a:r>
                      <a:r>
                        <a:rPr sz="12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reconfigure.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Fault</a:t>
                      </a:r>
                      <a:r>
                        <a:rPr sz="12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tolerant.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spc="-5" dirty="0">
                          <a:latin typeface="Arial MT"/>
                          <a:cs typeface="Arial MT"/>
                        </a:rPr>
                        <a:t>More</a:t>
                      </a:r>
                      <a:r>
                        <a:rPr sz="12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expensive</a:t>
                      </a:r>
                      <a:r>
                        <a:rPr sz="12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than</a:t>
                      </a:r>
                      <a:r>
                        <a:rPr sz="12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bus.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33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Arial MT"/>
                          <a:cs typeface="Arial MT"/>
                        </a:rPr>
                        <a:t>Ring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spc="-5" dirty="0">
                          <a:latin typeface="Arial MT"/>
                          <a:cs typeface="Arial MT"/>
                        </a:rPr>
                        <a:t>Efficient.</a:t>
                      </a:r>
                      <a:r>
                        <a:rPr sz="12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Easy</a:t>
                      </a:r>
                      <a:r>
                        <a:rPr sz="12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to</a:t>
                      </a:r>
                      <a:r>
                        <a:rPr sz="12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install.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1633220">
                        <a:lnSpc>
                          <a:spcPct val="120000"/>
                        </a:lnSpc>
                        <a:spcBef>
                          <a:spcPts val="45"/>
                        </a:spcBef>
                      </a:pPr>
                      <a:r>
                        <a:rPr sz="1200" spc="-5" dirty="0">
                          <a:latin typeface="Arial MT"/>
                          <a:cs typeface="Arial MT"/>
                        </a:rPr>
                        <a:t>Reconfiguration</a:t>
                      </a:r>
                      <a:r>
                        <a:rPr sz="120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difficult. </a:t>
                      </a:r>
                      <a:r>
                        <a:rPr sz="1200" spc="-3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5" dirty="0">
                          <a:latin typeface="Arial MT"/>
                          <a:cs typeface="Arial MT"/>
                        </a:rPr>
                        <a:t>Very</a:t>
                      </a:r>
                      <a:r>
                        <a:rPr sz="12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expensive.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3268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Arial MT"/>
                          <a:cs typeface="Arial MT"/>
                        </a:rPr>
                        <a:t>Mesh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Simplest.</a:t>
                      </a:r>
                      <a:r>
                        <a:rPr sz="12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Most</a:t>
                      </a:r>
                      <a:r>
                        <a:rPr sz="12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fault</a:t>
                      </a:r>
                      <a:r>
                        <a:rPr sz="12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tolerant.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930910">
                        <a:lnSpc>
                          <a:spcPct val="120000"/>
                        </a:lnSpc>
                        <a:spcBef>
                          <a:spcPts val="40"/>
                        </a:spcBef>
                      </a:pPr>
                      <a:r>
                        <a:rPr sz="1200" spc="-5" dirty="0">
                          <a:latin typeface="Arial MT"/>
                          <a:cs typeface="Arial MT"/>
                        </a:rPr>
                        <a:t>Reconfiguration extremely difficult. </a:t>
                      </a:r>
                      <a:r>
                        <a:rPr sz="1200" spc="-3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Extremely</a:t>
                      </a:r>
                      <a:r>
                        <a:rPr sz="12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expensive.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15" dirty="0">
                          <a:latin typeface="Arial MT"/>
                          <a:cs typeface="Arial MT"/>
                        </a:rPr>
                        <a:t>Very</a:t>
                      </a:r>
                      <a:r>
                        <a:rPr sz="12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complex.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609676"/>
            <a:ext cx="417512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Definitions</a:t>
            </a:r>
            <a:r>
              <a:rPr spc="-40" dirty="0"/>
              <a:t> </a:t>
            </a:r>
            <a:r>
              <a:rPr spc="-15" dirty="0"/>
              <a:t>(cont..)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707918"/>
            <a:ext cx="6401435" cy="347789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spc="-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resource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may</a:t>
            </a:r>
            <a:r>
              <a:rPr sz="2800" spc="-10" dirty="0">
                <a:latin typeface="Calibri"/>
                <a:cs typeface="Calibri"/>
              </a:rPr>
              <a:t> be: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file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folder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printer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disk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drive</a:t>
            </a:r>
            <a:endParaRPr sz="2800">
              <a:latin typeface="Calibri"/>
              <a:cs typeface="Calibri"/>
            </a:endParaRPr>
          </a:p>
          <a:p>
            <a:pPr marL="241300" marR="5080" indent="-228600">
              <a:lnSpc>
                <a:spcPts val="3020"/>
              </a:lnSpc>
              <a:spcBef>
                <a:spcPts val="104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Or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just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about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anything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else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that </a:t>
            </a:r>
            <a:r>
              <a:rPr sz="2800" spc="-20" dirty="0">
                <a:latin typeface="Calibri"/>
                <a:cs typeface="Calibri"/>
              </a:rPr>
              <a:t>exists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on a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computer.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609676"/>
            <a:ext cx="417512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Definitions</a:t>
            </a:r>
            <a:r>
              <a:rPr spc="-40" dirty="0"/>
              <a:t> </a:t>
            </a:r>
            <a:r>
              <a:rPr spc="-15" dirty="0"/>
              <a:t>(cont..)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36142" y="1802638"/>
            <a:ext cx="7399655" cy="269621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385"/>
              </a:spcBef>
            </a:pPr>
            <a:r>
              <a:rPr sz="2400" b="1" dirty="0">
                <a:latin typeface="Calibri"/>
                <a:cs typeface="Calibri"/>
              </a:rPr>
              <a:t>A </a:t>
            </a:r>
            <a:r>
              <a:rPr sz="2400" b="1" spc="-10" dirty="0">
                <a:latin typeface="Calibri"/>
                <a:cs typeface="Calibri"/>
              </a:rPr>
              <a:t>network </a:t>
            </a:r>
            <a:r>
              <a:rPr sz="2400" b="1" dirty="0">
                <a:latin typeface="Calibri"/>
                <a:cs typeface="Calibri"/>
              </a:rPr>
              <a:t>is simply a </a:t>
            </a:r>
            <a:r>
              <a:rPr sz="2400" b="1" spc="-5" dirty="0">
                <a:latin typeface="Calibri"/>
                <a:cs typeface="Calibri"/>
              </a:rPr>
              <a:t>collection </a:t>
            </a:r>
            <a:r>
              <a:rPr sz="2400" b="1" dirty="0">
                <a:latin typeface="Calibri"/>
                <a:cs typeface="Calibri"/>
              </a:rPr>
              <a:t>of </a:t>
            </a:r>
            <a:r>
              <a:rPr sz="2400" b="1" spc="-10" dirty="0">
                <a:latin typeface="Calibri"/>
                <a:cs typeface="Calibri"/>
              </a:rPr>
              <a:t>computers </a:t>
            </a:r>
            <a:r>
              <a:rPr sz="2400" b="1" dirty="0">
                <a:latin typeface="Calibri"/>
                <a:cs typeface="Calibri"/>
              </a:rPr>
              <a:t>or other 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hardware </a:t>
            </a:r>
            <a:r>
              <a:rPr sz="2400" b="1" spc="-5" dirty="0">
                <a:latin typeface="Calibri"/>
                <a:cs typeface="Calibri"/>
              </a:rPr>
              <a:t>devices </a:t>
            </a:r>
            <a:r>
              <a:rPr sz="2400" b="1" spc="-10" dirty="0">
                <a:latin typeface="Calibri"/>
                <a:cs typeface="Calibri"/>
              </a:rPr>
              <a:t>that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are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connected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30" dirty="0">
                <a:latin typeface="Calibri"/>
                <a:cs typeface="Calibri"/>
              </a:rPr>
              <a:t>together,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either 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physically </a:t>
            </a:r>
            <a:r>
              <a:rPr sz="2400" b="1" dirty="0">
                <a:latin typeface="Calibri"/>
                <a:cs typeface="Calibri"/>
              </a:rPr>
              <a:t>or </a:t>
            </a:r>
            <a:r>
              <a:rPr sz="2400" b="1" spc="-20" dirty="0">
                <a:latin typeface="Calibri"/>
                <a:cs typeface="Calibri"/>
              </a:rPr>
              <a:t>logically, </a:t>
            </a:r>
            <a:r>
              <a:rPr sz="2400" b="1" spc="-5" dirty="0">
                <a:latin typeface="Calibri"/>
                <a:cs typeface="Calibri"/>
              </a:rPr>
              <a:t>using </a:t>
            </a:r>
            <a:r>
              <a:rPr sz="2400" b="1" dirty="0">
                <a:latin typeface="Calibri"/>
                <a:cs typeface="Calibri"/>
              </a:rPr>
              <a:t>special </a:t>
            </a:r>
            <a:r>
              <a:rPr sz="2400" b="1" spc="-15" dirty="0">
                <a:latin typeface="Calibri"/>
                <a:cs typeface="Calibri"/>
              </a:rPr>
              <a:t>hardware </a:t>
            </a:r>
            <a:r>
              <a:rPr sz="2400" b="1" dirty="0">
                <a:latin typeface="Calibri"/>
                <a:cs typeface="Calibri"/>
              </a:rPr>
              <a:t>and 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software,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to</a:t>
            </a:r>
            <a:r>
              <a:rPr sz="2400" b="1" dirty="0">
                <a:latin typeface="Calibri"/>
                <a:cs typeface="Calibri"/>
              </a:rPr>
              <a:t> allow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them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to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exchange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information</a:t>
            </a:r>
            <a:r>
              <a:rPr sz="2400" b="1" dirty="0">
                <a:latin typeface="Calibri"/>
                <a:cs typeface="Calibri"/>
              </a:rPr>
              <a:t> and 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cooperate.</a:t>
            </a:r>
            <a:r>
              <a:rPr sz="2400" b="1" spc="-3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Networking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is </a:t>
            </a:r>
            <a:r>
              <a:rPr sz="2400" b="1" spc="-5" dirty="0">
                <a:latin typeface="Calibri"/>
                <a:cs typeface="Calibri"/>
              </a:rPr>
              <a:t>the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term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that</a:t>
            </a:r>
            <a:r>
              <a:rPr sz="2400" b="1" spc="1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describes </a:t>
            </a:r>
            <a:r>
              <a:rPr sz="2400" b="1" dirty="0">
                <a:latin typeface="Calibri"/>
                <a:cs typeface="Calibri"/>
              </a:rPr>
              <a:t>the 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processes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involved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in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designing,</a:t>
            </a:r>
            <a:r>
              <a:rPr sz="2400" b="1" spc="2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implementing,</a:t>
            </a:r>
            <a:r>
              <a:rPr sz="2400" b="1" spc="1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upgrading, </a:t>
            </a:r>
            <a:r>
              <a:rPr sz="2400" b="1" spc="-53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managing </a:t>
            </a:r>
            <a:r>
              <a:rPr sz="2400" b="1" dirty="0">
                <a:latin typeface="Calibri"/>
                <a:cs typeface="Calibri"/>
              </a:rPr>
              <a:t>and </a:t>
            </a:r>
            <a:r>
              <a:rPr sz="2400" b="1" spc="-5" dirty="0">
                <a:latin typeface="Calibri"/>
                <a:cs typeface="Calibri"/>
              </a:rPr>
              <a:t>otherwise working with </a:t>
            </a:r>
            <a:r>
              <a:rPr sz="2400" b="1" spc="-10" dirty="0">
                <a:latin typeface="Calibri"/>
                <a:cs typeface="Calibri"/>
              </a:rPr>
              <a:t>networks </a:t>
            </a:r>
            <a:r>
              <a:rPr sz="2400" b="1" dirty="0">
                <a:latin typeface="Calibri"/>
                <a:cs typeface="Calibri"/>
              </a:rPr>
              <a:t>and 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network</a:t>
            </a:r>
            <a:r>
              <a:rPr sz="2400" b="1" spc="-5" dirty="0">
                <a:latin typeface="Calibri"/>
                <a:cs typeface="Calibri"/>
              </a:rPr>
              <a:t> technologies.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609676"/>
            <a:ext cx="58559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Advantages</a:t>
            </a:r>
            <a:r>
              <a:rPr spc="-60" dirty="0"/>
              <a:t> </a:t>
            </a:r>
            <a:r>
              <a:rPr dirty="0"/>
              <a:t>of</a:t>
            </a:r>
            <a:r>
              <a:rPr spc="-45" dirty="0"/>
              <a:t> </a:t>
            </a:r>
            <a:r>
              <a:rPr spc="-10" dirty="0"/>
              <a:t>networking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707918"/>
            <a:ext cx="6404610" cy="4116704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b="1" spc="-5" dirty="0">
                <a:latin typeface="Calibri"/>
                <a:cs typeface="Calibri"/>
              </a:rPr>
              <a:t>Connectivity</a:t>
            </a:r>
            <a:r>
              <a:rPr sz="2800" b="1" spc="2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and</a:t>
            </a:r>
            <a:r>
              <a:rPr sz="2800" b="1" spc="-1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Communication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b="1" spc="-20" dirty="0">
                <a:latin typeface="Calibri"/>
                <a:cs typeface="Calibri"/>
              </a:rPr>
              <a:t>Data</a:t>
            </a:r>
            <a:r>
              <a:rPr sz="2800" b="1" spc="-2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Sharing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b="1" spc="-15" dirty="0">
                <a:latin typeface="Calibri"/>
                <a:cs typeface="Calibri"/>
              </a:rPr>
              <a:t>Hardware</a:t>
            </a:r>
            <a:r>
              <a:rPr sz="2800" b="1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Sharing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b="1" spc="-20" dirty="0">
                <a:latin typeface="Calibri"/>
                <a:cs typeface="Calibri"/>
              </a:rPr>
              <a:t>Internet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Access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b="1" spc="-20" dirty="0">
                <a:latin typeface="Calibri"/>
                <a:cs typeface="Calibri"/>
              </a:rPr>
              <a:t>Internet</a:t>
            </a:r>
            <a:r>
              <a:rPr sz="2800" b="1" spc="2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Access</a:t>
            </a:r>
            <a:r>
              <a:rPr sz="2800" b="1" spc="-1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Sharing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b="1" spc="-20" dirty="0">
                <a:latin typeface="Calibri"/>
                <a:cs typeface="Calibri"/>
              </a:rPr>
              <a:t>Data</a:t>
            </a:r>
            <a:r>
              <a:rPr sz="2800" b="1" spc="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Security</a:t>
            </a:r>
            <a:r>
              <a:rPr sz="2800" b="1" spc="3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and </a:t>
            </a:r>
            <a:r>
              <a:rPr sz="2800" b="1" spc="-15" dirty="0">
                <a:latin typeface="Calibri"/>
                <a:cs typeface="Calibri"/>
              </a:rPr>
              <a:t>Management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b="1" spc="-15" dirty="0">
                <a:latin typeface="Calibri"/>
                <a:cs typeface="Calibri"/>
              </a:rPr>
              <a:t>Performance</a:t>
            </a:r>
            <a:r>
              <a:rPr sz="2800" b="1" spc="2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Enhancement</a:t>
            </a:r>
            <a:r>
              <a:rPr sz="2800" b="1" spc="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and</a:t>
            </a:r>
            <a:r>
              <a:rPr sz="2800" b="1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Balancing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b="1" spc="-15" dirty="0">
                <a:latin typeface="Calibri"/>
                <a:cs typeface="Calibri"/>
              </a:rPr>
              <a:t>Entertainment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542" y="814197"/>
            <a:ext cx="7015480" cy="3860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u="heavy" spc="-15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The</a:t>
            </a:r>
            <a:r>
              <a:rPr sz="2800" u="heavy" spc="-70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sz="2800" u="heavy" spc="-35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Disadvantages</a:t>
            </a:r>
            <a:r>
              <a:rPr sz="2800" u="heavy" spc="-65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sz="2800" u="heavy" spc="-20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(Costs)</a:t>
            </a:r>
            <a:r>
              <a:rPr sz="2800" u="heavy" spc="-60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sz="2800" u="heavy" spc="-15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of</a:t>
            </a:r>
            <a:r>
              <a:rPr sz="2800" u="heavy" spc="-35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sz="2800" u="heavy" spc="-25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Networking</a:t>
            </a:r>
            <a:endParaRPr sz="28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550">
              <a:latin typeface="Calibri Light"/>
              <a:cs typeface="Calibri Light"/>
            </a:endParaRPr>
          </a:p>
          <a:p>
            <a:pPr marL="241300" indent="-228600">
              <a:lnSpc>
                <a:spcPct val="100000"/>
              </a:lnSpc>
              <a:buFont typeface="Arial MT"/>
              <a:buChar char="•"/>
              <a:tabLst>
                <a:tab pos="241300" algn="l"/>
              </a:tabLst>
            </a:pPr>
            <a:r>
              <a:rPr sz="2800" b="1" spc="-10" dirty="0">
                <a:latin typeface="Calibri"/>
                <a:cs typeface="Calibri"/>
              </a:rPr>
              <a:t>Network</a:t>
            </a:r>
            <a:r>
              <a:rPr sz="2800" b="1" spc="4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Hardware,</a:t>
            </a:r>
            <a:r>
              <a:rPr sz="2800" b="1" spc="2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Software</a:t>
            </a:r>
            <a:r>
              <a:rPr sz="2800" b="1" spc="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and</a:t>
            </a:r>
            <a:r>
              <a:rPr sz="2800" b="1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Setup</a:t>
            </a:r>
            <a:r>
              <a:rPr sz="2800" b="1" spc="15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Costs</a:t>
            </a:r>
            <a:endParaRPr sz="2800">
              <a:latin typeface="Calibri"/>
              <a:cs typeface="Calibri"/>
            </a:endParaRPr>
          </a:p>
          <a:p>
            <a:pPr marL="241300" marR="563245" indent="-228600">
              <a:lnSpc>
                <a:spcPts val="3030"/>
              </a:lnSpc>
              <a:spcBef>
                <a:spcPts val="105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b="1" spc="-15" dirty="0">
                <a:latin typeface="Calibri"/>
                <a:cs typeface="Calibri"/>
              </a:rPr>
              <a:t>Hardware</a:t>
            </a:r>
            <a:r>
              <a:rPr sz="2800" b="1" spc="2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and</a:t>
            </a:r>
            <a:r>
              <a:rPr sz="2800" b="1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Software</a:t>
            </a:r>
            <a:r>
              <a:rPr sz="2800" b="1" spc="3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Management</a:t>
            </a:r>
            <a:r>
              <a:rPr sz="2800" b="1" spc="2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and </a:t>
            </a:r>
            <a:r>
              <a:rPr sz="2800" b="1" spc="-615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Administration</a:t>
            </a:r>
            <a:r>
              <a:rPr sz="2800" b="1" spc="25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Costs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1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b="1" spc="-10" dirty="0">
                <a:latin typeface="Calibri"/>
                <a:cs typeface="Calibri"/>
              </a:rPr>
              <a:t>Undesirable</a:t>
            </a:r>
            <a:r>
              <a:rPr sz="2800" b="1" spc="-5" dirty="0">
                <a:latin typeface="Calibri"/>
                <a:cs typeface="Calibri"/>
              </a:rPr>
              <a:t> Sharing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b="1" spc="-15" dirty="0">
                <a:latin typeface="Calibri"/>
                <a:cs typeface="Calibri"/>
              </a:rPr>
              <a:t>Illegal</a:t>
            </a:r>
            <a:r>
              <a:rPr sz="2800" b="1" spc="1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or </a:t>
            </a:r>
            <a:r>
              <a:rPr sz="2800" b="1" spc="-10" dirty="0">
                <a:latin typeface="Calibri"/>
                <a:cs typeface="Calibri"/>
              </a:rPr>
              <a:t>Undesirable</a:t>
            </a:r>
            <a:r>
              <a:rPr sz="2800" b="1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Behavior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b="1" spc="-20" dirty="0">
                <a:latin typeface="Calibri"/>
                <a:cs typeface="Calibri"/>
              </a:rPr>
              <a:t>Data</a:t>
            </a:r>
            <a:r>
              <a:rPr sz="2800" b="1" spc="-5" dirty="0">
                <a:latin typeface="Calibri"/>
                <a:cs typeface="Calibri"/>
              </a:rPr>
              <a:t> Security</a:t>
            </a:r>
            <a:r>
              <a:rPr sz="2800" b="1" spc="2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Concerns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814197"/>
            <a:ext cx="51974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35" dirty="0"/>
              <a:t>Fundamental</a:t>
            </a:r>
            <a:r>
              <a:rPr sz="2800" spc="-55" dirty="0"/>
              <a:t> </a:t>
            </a:r>
            <a:r>
              <a:rPr sz="2800" spc="-30" dirty="0"/>
              <a:t>Network</a:t>
            </a:r>
            <a:r>
              <a:rPr sz="2800" spc="-70" dirty="0"/>
              <a:t> </a:t>
            </a:r>
            <a:r>
              <a:rPr sz="2800" spc="-20" dirty="0"/>
              <a:t>Classifications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707542" y="1712628"/>
            <a:ext cx="7724775" cy="423799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1600" b="1" spc="-5" dirty="0">
                <a:latin typeface="Calibri"/>
                <a:cs typeface="Calibri"/>
              </a:rPr>
              <a:t>Local</a:t>
            </a:r>
            <a:r>
              <a:rPr sz="1600" b="1" spc="-1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Area Networks</a:t>
            </a:r>
            <a:r>
              <a:rPr sz="1600" b="1" spc="-2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(LANs):</a:t>
            </a:r>
            <a:endParaRPr sz="1600">
              <a:latin typeface="Calibri"/>
              <a:cs typeface="Calibri"/>
            </a:endParaRPr>
          </a:p>
          <a:p>
            <a:pPr marL="241300" marR="5080" indent="-228600">
              <a:lnSpc>
                <a:spcPct val="70000"/>
              </a:lnSpc>
              <a:spcBef>
                <a:spcPts val="100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400" dirty="0">
                <a:latin typeface="Calibri"/>
                <a:cs typeface="Calibri"/>
              </a:rPr>
              <a:t>A </a:t>
            </a:r>
            <a:r>
              <a:rPr sz="1400" b="1" spc="-5" dirty="0">
                <a:latin typeface="Calibri"/>
                <a:cs typeface="Calibri"/>
              </a:rPr>
              <a:t>local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area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network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(LAN)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computer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network covering</a:t>
            </a:r>
            <a:r>
              <a:rPr sz="1400" dirty="0">
                <a:latin typeface="Calibri"/>
                <a:cs typeface="Calibri"/>
              </a:rPr>
              <a:t> a </a:t>
            </a:r>
            <a:r>
              <a:rPr sz="1400" spc="-5" dirty="0">
                <a:latin typeface="Calibri"/>
                <a:cs typeface="Calibri"/>
              </a:rPr>
              <a:t>small geographic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area,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like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home, office,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or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group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of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buildings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 MT"/>
              <a:buChar char="•"/>
            </a:pP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sz="1600" b="1" spc="-5" dirty="0">
                <a:latin typeface="Calibri"/>
                <a:cs typeface="Calibri"/>
              </a:rPr>
              <a:t>Wide</a:t>
            </a:r>
            <a:r>
              <a:rPr sz="1600" b="1" spc="-1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Area Networks</a:t>
            </a:r>
            <a:r>
              <a:rPr sz="1600" b="1" spc="-15" dirty="0">
                <a:latin typeface="Calibri"/>
                <a:cs typeface="Calibri"/>
              </a:rPr>
              <a:t> (WANs):</a:t>
            </a:r>
            <a:endParaRPr sz="1600">
              <a:latin typeface="Calibri"/>
              <a:cs typeface="Calibri"/>
            </a:endParaRPr>
          </a:p>
          <a:p>
            <a:pPr marL="241300" marR="27940" indent="-228600">
              <a:lnSpc>
                <a:spcPct val="70000"/>
              </a:lnSpc>
              <a:spcBef>
                <a:spcPts val="100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400" b="1" spc="-5" dirty="0">
                <a:latin typeface="Calibri"/>
                <a:cs typeface="Calibri"/>
              </a:rPr>
              <a:t>Wide</a:t>
            </a:r>
            <a:r>
              <a:rPr sz="1400" b="1" spc="-2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Area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Network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(</a:t>
            </a:r>
            <a:r>
              <a:rPr sz="1400" b="1" spc="-15" dirty="0">
                <a:latin typeface="Calibri"/>
                <a:cs typeface="Calibri"/>
              </a:rPr>
              <a:t>WAN</a:t>
            </a:r>
            <a:r>
              <a:rPr sz="1400" spc="-15" dirty="0">
                <a:latin typeface="Calibri"/>
                <a:cs typeface="Calibri"/>
              </a:rPr>
              <a:t>)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is a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computer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network that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covers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 </a:t>
            </a:r>
            <a:r>
              <a:rPr sz="1400" spc="-10" dirty="0">
                <a:latin typeface="Calibri"/>
                <a:cs typeface="Calibri"/>
              </a:rPr>
              <a:t>broad</a:t>
            </a:r>
            <a:r>
              <a:rPr sz="1400" spc="-5" dirty="0">
                <a:latin typeface="Calibri"/>
                <a:cs typeface="Calibri"/>
              </a:rPr>
              <a:t> area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(i.e., </a:t>
            </a:r>
            <a:r>
              <a:rPr sz="1400" spc="-10" dirty="0">
                <a:latin typeface="Calibri"/>
                <a:cs typeface="Calibri"/>
              </a:rPr>
              <a:t>any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network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whose 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communications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links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cross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metropolitan,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regional,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or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national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boundaries).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45" dirty="0">
                <a:latin typeface="Calibri"/>
                <a:cs typeface="Calibri"/>
              </a:rPr>
              <a:t>Or,</a:t>
            </a:r>
            <a:r>
              <a:rPr sz="1400" dirty="0">
                <a:latin typeface="Calibri"/>
                <a:cs typeface="Calibri"/>
              </a:rPr>
              <a:t> less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formally,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network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that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uses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routers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and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public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communications links</a:t>
            </a:r>
            <a:endParaRPr sz="1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490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400" spc="-5" dirty="0">
                <a:latin typeface="Calibri"/>
                <a:cs typeface="Calibri"/>
              </a:rPr>
              <a:t>The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largest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and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most well-known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example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of </a:t>
            </a:r>
            <a:r>
              <a:rPr sz="1400" dirty="0">
                <a:latin typeface="Calibri"/>
                <a:cs typeface="Calibri"/>
              </a:rPr>
              <a:t>a </a:t>
            </a:r>
            <a:r>
              <a:rPr sz="1400" spc="-20" dirty="0">
                <a:latin typeface="Calibri"/>
                <a:cs typeface="Calibri"/>
              </a:rPr>
              <a:t>WAN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the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Internet.</a:t>
            </a:r>
            <a:endParaRPr sz="1400">
              <a:latin typeface="Calibri"/>
              <a:cs typeface="Calibri"/>
            </a:endParaRPr>
          </a:p>
          <a:p>
            <a:pPr marL="241300" marR="128905" indent="-228600">
              <a:lnSpc>
                <a:spcPct val="70000"/>
              </a:lnSpc>
              <a:spcBef>
                <a:spcPts val="1010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400" spc="-15" dirty="0">
                <a:latin typeface="Calibri"/>
                <a:cs typeface="Calibri"/>
              </a:rPr>
              <a:t>WANs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are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used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to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connect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LANs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and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other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types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of networks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together,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so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that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users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and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computers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one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location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can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communicate</a:t>
            </a:r>
            <a:r>
              <a:rPr sz="1400" dirty="0">
                <a:latin typeface="Calibri"/>
                <a:cs typeface="Calibri"/>
              </a:rPr>
              <a:t> with </a:t>
            </a:r>
            <a:r>
              <a:rPr sz="1400" spc="-10" dirty="0">
                <a:latin typeface="Calibri"/>
                <a:cs typeface="Calibri"/>
              </a:rPr>
              <a:t>users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and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computers</a:t>
            </a:r>
            <a:r>
              <a:rPr sz="1400" dirty="0">
                <a:latin typeface="Calibri"/>
                <a:cs typeface="Calibri"/>
              </a:rPr>
              <a:t> in </a:t>
            </a:r>
            <a:r>
              <a:rPr sz="1400" spc="-5" dirty="0">
                <a:latin typeface="Calibri"/>
                <a:cs typeface="Calibri"/>
              </a:rPr>
              <a:t>other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locations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sz="1600" b="1" spc="-10" dirty="0">
                <a:latin typeface="Calibri"/>
                <a:cs typeface="Calibri"/>
              </a:rPr>
              <a:t>Metropolitan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Area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Network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(MAN):</a:t>
            </a:r>
            <a:endParaRPr sz="1600">
              <a:latin typeface="Calibri"/>
              <a:cs typeface="Calibri"/>
            </a:endParaRPr>
          </a:p>
          <a:p>
            <a:pPr marL="241300" marR="12700" indent="-228600">
              <a:lnSpc>
                <a:spcPct val="70000"/>
              </a:lnSpc>
              <a:spcBef>
                <a:spcPts val="1005"/>
              </a:spcBef>
            </a:pPr>
            <a:r>
              <a:rPr sz="1400" dirty="0">
                <a:latin typeface="Courier New"/>
                <a:cs typeface="Courier New"/>
              </a:rPr>
              <a:t>o</a:t>
            </a:r>
            <a:r>
              <a:rPr sz="1400" spc="130" dirty="0">
                <a:latin typeface="Courier New"/>
                <a:cs typeface="Courier New"/>
              </a:rPr>
              <a:t>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metropolitan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area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network </a:t>
            </a:r>
            <a:r>
              <a:rPr sz="1400" dirty="0">
                <a:latin typeface="Calibri"/>
                <a:cs typeface="Calibri"/>
              </a:rPr>
              <a:t>(MAN)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5" dirty="0">
                <a:latin typeface="Calibri"/>
                <a:cs typeface="Calibri"/>
              </a:rPr>
              <a:t> network that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interconnects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users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with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computer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resources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geographic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area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or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region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larger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than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that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covered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by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even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 </a:t>
            </a:r>
            <a:r>
              <a:rPr sz="1400" spc="-10" dirty="0">
                <a:latin typeface="Calibri"/>
                <a:cs typeface="Calibri"/>
              </a:rPr>
              <a:t>large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local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area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network (LAN) but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smaller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than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the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area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covered by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wide area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network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(WAN).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The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term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applied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to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the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interconnection</a:t>
            </a:r>
            <a:r>
              <a:rPr sz="1400" spc="3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of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networks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city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into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5" dirty="0">
                <a:latin typeface="Calibri"/>
                <a:cs typeface="Calibri"/>
              </a:rPr>
              <a:t> single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larger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network (which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may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then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also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offer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efficient</a:t>
            </a:r>
            <a:r>
              <a:rPr sz="1400" spc="-5" dirty="0">
                <a:latin typeface="Calibri"/>
                <a:cs typeface="Calibri"/>
              </a:rPr>
              <a:t> connection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to</a:t>
            </a:r>
            <a:r>
              <a:rPr sz="1400" dirty="0">
                <a:latin typeface="Calibri"/>
                <a:cs typeface="Calibri"/>
              </a:rPr>
              <a:t> a </a:t>
            </a:r>
            <a:r>
              <a:rPr sz="1400" spc="-5" dirty="0">
                <a:latin typeface="Calibri"/>
                <a:cs typeface="Calibri"/>
              </a:rPr>
              <a:t>wide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area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network).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It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also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used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to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mean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the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interconnection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of </a:t>
            </a:r>
            <a:r>
              <a:rPr sz="1400" spc="-10" dirty="0">
                <a:latin typeface="Calibri"/>
                <a:cs typeface="Calibri"/>
              </a:rPr>
              <a:t>several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local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area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networks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by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bridging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them </a:t>
            </a:r>
            <a:r>
              <a:rPr sz="1400" dirty="0">
                <a:latin typeface="Calibri"/>
                <a:cs typeface="Calibri"/>
              </a:rPr>
              <a:t>with </a:t>
            </a:r>
            <a:r>
              <a:rPr sz="1400" spc="-5" dirty="0">
                <a:latin typeface="Calibri"/>
                <a:cs typeface="Calibri"/>
              </a:rPr>
              <a:t>backbone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lines.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The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latter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usage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also</a:t>
            </a:r>
            <a:r>
              <a:rPr sz="1400" spc="-5" dirty="0">
                <a:latin typeface="Calibri"/>
                <a:cs typeface="Calibri"/>
              </a:rPr>
              <a:t> sometimes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referred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to</a:t>
            </a:r>
            <a:r>
              <a:rPr sz="1400" dirty="0">
                <a:latin typeface="Calibri"/>
                <a:cs typeface="Calibri"/>
              </a:rPr>
              <a:t> as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campus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network.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757809"/>
            <a:ext cx="61061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35" dirty="0"/>
              <a:t>Fundamental</a:t>
            </a:r>
            <a:r>
              <a:rPr sz="2800" spc="-50" dirty="0"/>
              <a:t> </a:t>
            </a:r>
            <a:r>
              <a:rPr sz="2800" spc="-30" dirty="0"/>
              <a:t>Network</a:t>
            </a:r>
            <a:r>
              <a:rPr sz="2800" spc="-70" dirty="0"/>
              <a:t> </a:t>
            </a:r>
            <a:r>
              <a:rPr sz="2800" spc="-20" dirty="0"/>
              <a:t>Classifications</a:t>
            </a:r>
            <a:r>
              <a:rPr sz="2800" spc="-75" dirty="0"/>
              <a:t> </a:t>
            </a:r>
            <a:r>
              <a:rPr sz="2800" spc="-20" dirty="0"/>
              <a:t>(cont)</a:t>
            </a:r>
            <a:endParaRPr sz="2800"/>
          </a:p>
        </p:txBody>
      </p:sp>
      <p:grpSp>
        <p:nvGrpSpPr>
          <p:cNvPr id="3" name="object 3"/>
          <p:cNvGrpSpPr/>
          <p:nvPr/>
        </p:nvGrpSpPr>
        <p:grpSpPr>
          <a:xfrm>
            <a:off x="1433957" y="2220506"/>
            <a:ext cx="6125210" cy="3967479"/>
            <a:chOff x="1433957" y="2220506"/>
            <a:chExt cx="6125210" cy="3967479"/>
          </a:xfrm>
        </p:grpSpPr>
        <p:sp>
          <p:nvSpPr>
            <p:cNvPr id="4" name="object 4"/>
            <p:cNvSpPr/>
            <p:nvPr/>
          </p:nvSpPr>
          <p:spPr>
            <a:xfrm>
              <a:off x="2821353" y="4216378"/>
              <a:ext cx="103505" cy="258445"/>
            </a:xfrm>
            <a:custGeom>
              <a:avLst/>
              <a:gdLst/>
              <a:ahLst/>
              <a:cxnLst/>
              <a:rect l="l" t="t" r="r" b="b"/>
              <a:pathLst>
                <a:path w="103505" h="258445">
                  <a:moveTo>
                    <a:pt x="103244" y="0"/>
                  </a:moveTo>
                  <a:lnTo>
                    <a:pt x="0" y="103252"/>
                  </a:lnTo>
                  <a:lnTo>
                    <a:pt x="0" y="258125"/>
                  </a:lnTo>
                  <a:lnTo>
                    <a:pt x="103244" y="154878"/>
                  </a:lnTo>
                  <a:lnTo>
                    <a:pt x="103244" y="0"/>
                  </a:lnTo>
                  <a:close/>
                </a:path>
              </a:pathLst>
            </a:custGeom>
            <a:solidFill>
              <a:srgbClr val="9A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995386" y="4216387"/>
              <a:ext cx="929640" cy="103505"/>
            </a:xfrm>
            <a:custGeom>
              <a:avLst/>
              <a:gdLst/>
              <a:ahLst/>
              <a:cxnLst/>
              <a:rect l="l" t="t" r="r" b="b"/>
              <a:pathLst>
                <a:path w="929639" h="103504">
                  <a:moveTo>
                    <a:pt x="206489" y="103251"/>
                  </a:moveTo>
                  <a:lnTo>
                    <a:pt x="51625" y="51625"/>
                  </a:lnTo>
                  <a:lnTo>
                    <a:pt x="0" y="103251"/>
                  </a:lnTo>
                  <a:lnTo>
                    <a:pt x="206489" y="103251"/>
                  </a:lnTo>
                  <a:close/>
                </a:path>
                <a:path w="929639" h="103504">
                  <a:moveTo>
                    <a:pt x="929208" y="0"/>
                  </a:moveTo>
                  <a:lnTo>
                    <a:pt x="774344" y="0"/>
                  </a:lnTo>
                  <a:lnTo>
                    <a:pt x="851776" y="77431"/>
                  </a:lnTo>
                  <a:lnTo>
                    <a:pt x="929208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047018" y="4216378"/>
              <a:ext cx="852169" cy="103505"/>
            </a:xfrm>
            <a:custGeom>
              <a:avLst/>
              <a:gdLst/>
              <a:ahLst/>
              <a:cxnLst/>
              <a:rect l="l" t="t" r="r" b="b"/>
              <a:pathLst>
                <a:path w="852169" h="103504">
                  <a:moveTo>
                    <a:pt x="800146" y="0"/>
                  </a:moveTo>
                  <a:lnTo>
                    <a:pt x="51622" y="0"/>
                  </a:lnTo>
                  <a:lnTo>
                    <a:pt x="0" y="51626"/>
                  </a:lnTo>
                  <a:lnTo>
                    <a:pt x="154867" y="103252"/>
                  </a:lnTo>
                  <a:lnTo>
                    <a:pt x="774335" y="103252"/>
                  </a:lnTo>
                  <a:lnTo>
                    <a:pt x="851768" y="25813"/>
                  </a:lnTo>
                  <a:lnTo>
                    <a:pt x="800146" y="0"/>
                  </a:lnTo>
                  <a:close/>
                </a:path>
              </a:pathLst>
            </a:custGeom>
            <a:solidFill>
              <a:srgbClr val="9A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95396" y="4273932"/>
              <a:ext cx="825957" cy="200571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995396" y="4319626"/>
              <a:ext cx="826135" cy="154940"/>
            </a:xfrm>
            <a:custGeom>
              <a:avLst/>
              <a:gdLst/>
              <a:ahLst/>
              <a:cxnLst/>
              <a:rect l="l" t="t" r="r" b="b"/>
              <a:pathLst>
                <a:path w="826135" h="154939">
                  <a:moveTo>
                    <a:pt x="0" y="154878"/>
                  </a:moveTo>
                  <a:lnTo>
                    <a:pt x="825957" y="154878"/>
                  </a:lnTo>
                  <a:lnTo>
                    <a:pt x="825957" y="0"/>
                  </a:lnTo>
                  <a:lnTo>
                    <a:pt x="0" y="0"/>
                  </a:lnTo>
                  <a:lnTo>
                    <a:pt x="0" y="154878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02770" y="4356502"/>
              <a:ext cx="811207" cy="22125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2002770" y="4356502"/>
              <a:ext cx="811530" cy="22225"/>
            </a:xfrm>
            <a:custGeom>
              <a:avLst/>
              <a:gdLst/>
              <a:ahLst/>
              <a:cxnLst/>
              <a:rect l="l" t="t" r="r" b="b"/>
              <a:pathLst>
                <a:path w="811530" h="22225">
                  <a:moveTo>
                    <a:pt x="0" y="22125"/>
                  </a:moveTo>
                  <a:lnTo>
                    <a:pt x="811207" y="22125"/>
                  </a:lnTo>
                  <a:lnTo>
                    <a:pt x="811207" y="0"/>
                  </a:lnTo>
                  <a:lnTo>
                    <a:pt x="0" y="0"/>
                  </a:lnTo>
                  <a:lnTo>
                    <a:pt x="0" y="22125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071354" y="4356502"/>
              <a:ext cx="143510" cy="22225"/>
            </a:xfrm>
            <a:custGeom>
              <a:avLst/>
              <a:gdLst/>
              <a:ahLst/>
              <a:cxnLst/>
              <a:rect l="l" t="t" r="r" b="b"/>
              <a:pathLst>
                <a:path w="143510" h="22225">
                  <a:moveTo>
                    <a:pt x="143070" y="0"/>
                  </a:moveTo>
                  <a:lnTo>
                    <a:pt x="0" y="0"/>
                  </a:lnTo>
                  <a:lnTo>
                    <a:pt x="0" y="22125"/>
                  </a:lnTo>
                  <a:lnTo>
                    <a:pt x="143070" y="22125"/>
                  </a:lnTo>
                  <a:lnTo>
                    <a:pt x="1430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071354" y="4356502"/>
              <a:ext cx="143510" cy="22225"/>
            </a:xfrm>
            <a:custGeom>
              <a:avLst/>
              <a:gdLst/>
              <a:ahLst/>
              <a:cxnLst/>
              <a:rect l="l" t="t" r="r" b="b"/>
              <a:pathLst>
                <a:path w="143510" h="22225">
                  <a:moveTo>
                    <a:pt x="0" y="22125"/>
                  </a:moveTo>
                  <a:lnTo>
                    <a:pt x="143070" y="22125"/>
                  </a:lnTo>
                  <a:lnTo>
                    <a:pt x="143070" y="0"/>
                  </a:lnTo>
                  <a:lnTo>
                    <a:pt x="0" y="0"/>
                  </a:lnTo>
                  <a:lnTo>
                    <a:pt x="0" y="22125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21220" y="4429331"/>
              <a:ext cx="80659" cy="22125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029729" y="4399135"/>
              <a:ext cx="53940" cy="53939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2053010" y="4422417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19" h="7620">
                  <a:moveTo>
                    <a:pt x="3687" y="0"/>
                  </a:moveTo>
                  <a:lnTo>
                    <a:pt x="0" y="3687"/>
                  </a:lnTo>
                  <a:lnTo>
                    <a:pt x="3687" y="7374"/>
                  </a:lnTo>
                  <a:lnTo>
                    <a:pt x="7374" y="3687"/>
                  </a:lnTo>
                  <a:lnTo>
                    <a:pt x="3687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053010" y="4422417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19" h="7620">
                  <a:moveTo>
                    <a:pt x="3687" y="7374"/>
                  </a:moveTo>
                  <a:lnTo>
                    <a:pt x="7374" y="3687"/>
                  </a:lnTo>
                  <a:lnTo>
                    <a:pt x="3687" y="0"/>
                  </a:lnTo>
                  <a:lnTo>
                    <a:pt x="0" y="3687"/>
                  </a:lnTo>
                  <a:lnTo>
                    <a:pt x="3687" y="7374"/>
                  </a:lnTo>
                  <a:close/>
                </a:path>
              </a:pathLst>
            </a:custGeom>
            <a:ln w="3175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797110" y="3519399"/>
              <a:ext cx="129539" cy="760095"/>
            </a:xfrm>
            <a:custGeom>
              <a:avLst/>
              <a:gdLst/>
              <a:ahLst/>
              <a:cxnLst/>
              <a:rect l="l" t="t" r="r" b="b"/>
              <a:pathLst>
                <a:path w="129539" h="760095">
                  <a:moveTo>
                    <a:pt x="129314" y="0"/>
                  </a:moveTo>
                  <a:lnTo>
                    <a:pt x="0" y="129351"/>
                  </a:lnTo>
                  <a:lnTo>
                    <a:pt x="0" y="759810"/>
                  </a:lnTo>
                  <a:lnTo>
                    <a:pt x="96983" y="662820"/>
                  </a:lnTo>
                  <a:lnTo>
                    <a:pt x="96983" y="484997"/>
                  </a:lnTo>
                  <a:lnTo>
                    <a:pt x="129314" y="387998"/>
                  </a:lnTo>
                  <a:lnTo>
                    <a:pt x="129314" y="0"/>
                  </a:lnTo>
                  <a:close/>
                </a:path>
              </a:pathLst>
            </a:custGeom>
            <a:solidFill>
              <a:srgbClr val="9A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021207" y="3519399"/>
              <a:ext cx="905510" cy="129539"/>
            </a:xfrm>
            <a:custGeom>
              <a:avLst/>
              <a:gdLst/>
              <a:ahLst/>
              <a:cxnLst/>
              <a:rect l="l" t="t" r="r" b="b"/>
              <a:pathLst>
                <a:path w="905510" h="129539">
                  <a:moveTo>
                    <a:pt x="905217" y="0"/>
                  </a:moveTo>
                  <a:lnTo>
                    <a:pt x="129314" y="0"/>
                  </a:lnTo>
                  <a:lnTo>
                    <a:pt x="0" y="129351"/>
                  </a:lnTo>
                  <a:lnTo>
                    <a:pt x="775903" y="129351"/>
                  </a:lnTo>
                  <a:lnTo>
                    <a:pt x="905217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021207" y="3648751"/>
              <a:ext cx="775970" cy="629285"/>
            </a:xfrm>
            <a:custGeom>
              <a:avLst/>
              <a:gdLst/>
              <a:ahLst/>
              <a:cxnLst/>
              <a:rect l="l" t="t" r="r" b="b"/>
              <a:pathLst>
                <a:path w="775969" h="629285">
                  <a:moveTo>
                    <a:pt x="775903" y="0"/>
                  </a:moveTo>
                  <a:lnTo>
                    <a:pt x="0" y="0"/>
                  </a:lnTo>
                  <a:lnTo>
                    <a:pt x="0" y="629101"/>
                  </a:lnTo>
                  <a:lnTo>
                    <a:pt x="775903" y="629101"/>
                  </a:lnTo>
                  <a:lnTo>
                    <a:pt x="775903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021207" y="3648751"/>
              <a:ext cx="775970" cy="629285"/>
            </a:xfrm>
            <a:custGeom>
              <a:avLst/>
              <a:gdLst/>
              <a:ahLst/>
              <a:cxnLst/>
              <a:rect l="l" t="t" r="r" b="b"/>
              <a:pathLst>
                <a:path w="775969" h="629285">
                  <a:moveTo>
                    <a:pt x="0" y="629101"/>
                  </a:moveTo>
                  <a:lnTo>
                    <a:pt x="775903" y="629101"/>
                  </a:lnTo>
                  <a:lnTo>
                    <a:pt x="775903" y="0"/>
                  </a:lnTo>
                  <a:lnTo>
                    <a:pt x="0" y="0"/>
                  </a:lnTo>
                  <a:lnTo>
                    <a:pt x="0" y="629101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719514" y="4199215"/>
              <a:ext cx="39370" cy="19685"/>
            </a:xfrm>
            <a:custGeom>
              <a:avLst/>
              <a:gdLst/>
              <a:ahLst/>
              <a:cxnLst/>
              <a:rect l="l" t="t" r="r" b="b"/>
              <a:pathLst>
                <a:path w="39369" h="19685">
                  <a:moveTo>
                    <a:pt x="38795" y="0"/>
                  </a:moveTo>
                  <a:lnTo>
                    <a:pt x="0" y="0"/>
                  </a:lnTo>
                  <a:lnTo>
                    <a:pt x="0" y="19658"/>
                  </a:lnTo>
                  <a:lnTo>
                    <a:pt x="38795" y="19658"/>
                  </a:lnTo>
                  <a:lnTo>
                    <a:pt x="38795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121641" y="3737155"/>
              <a:ext cx="562310" cy="396200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2091270" y="4389689"/>
              <a:ext cx="693420" cy="66675"/>
            </a:xfrm>
            <a:custGeom>
              <a:avLst/>
              <a:gdLst/>
              <a:ahLst/>
              <a:cxnLst/>
              <a:rect l="l" t="t" r="r" b="b"/>
              <a:pathLst>
                <a:path w="693419" h="66675">
                  <a:moveTo>
                    <a:pt x="486722" y="0"/>
                  </a:moveTo>
                  <a:lnTo>
                    <a:pt x="471971" y="11063"/>
                  </a:lnTo>
                  <a:lnTo>
                    <a:pt x="486722" y="22126"/>
                  </a:lnTo>
                </a:path>
                <a:path w="693419" h="66675">
                  <a:moveTo>
                    <a:pt x="545715" y="0"/>
                  </a:moveTo>
                  <a:lnTo>
                    <a:pt x="530964" y="11063"/>
                  </a:lnTo>
                  <a:lnTo>
                    <a:pt x="545715" y="22126"/>
                  </a:lnTo>
                </a:path>
                <a:path w="693419" h="66675">
                  <a:moveTo>
                    <a:pt x="604717" y="0"/>
                  </a:moveTo>
                  <a:lnTo>
                    <a:pt x="589967" y="11063"/>
                  </a:lnTo>
                  <a:lnTo>
                    <a:pt x="604717" y="22126"/>
                  </a:lnTo>
                </a:path>
                <a:path w="693419" h="66675">
                  <a:moveTo>
                    <a:pt x="663710" y="0"/>
                  </a:moveTo>
                  <a:lnTo>
                    <a:pt x="648959" y="11063"/>
                  </a:lnTo>
                  <a:lnTo>
                    <a:pt x="663710" y="22126"/>
                  </a:lnTo>
                </a:path>
                <a:path w="693419" h="66675">
                  <a:moveTo>
                    <a:pt x="427719" y="0"/>
                  </a:moveTo>
                  <a:lnTo>
                    <a:pt x="412978" y="11063"/>
                  </a:lnTo>
                  <a:lnTo>
                    <a:pt x="427719" y="22126"/>
                  </a:lnTo>
                </a:path>
                <a:path w="693419" h="66675">
                  <a:moveTo>
                    <a:pt x="309734" y="0"/>
                  </a:moveTo>
                  <a:lnTo>
                    <a:pt x="294983" y="11063"/>
                  </a:lnTo>
                  <a:lnTo>
                    <a:pt x="309734" y="22126"/>
                  </a:lnTo>
                </a:path>
                <a:path w="693419" h="66675">
                  <a:moveTo>
                    <a:pt x="368727" y="0"/>
                  </a:moveTo>
                  <a:lnTo>
                    <a:pt x="353976" y="11063"/>
                  </a:lnTo>
                  <a:lnTo>
                    <a:pt x="368727" y="22126"/>
                  </a:lnTo>
                </a:path>
                <a:path w="693419" h="66675">
                  <a:moveTo>
                    <a:pt x="132736" y="0"/>
                  </a:moveTo>
                  <a:lnTo>
                    <a:pt x="117985" y="11063"/>
                  </a:lnTo>
                  <a:lnTo>
                    <a:pt x="132736" y="22126"/>
                  </a:lnTo>
                </a:path>
                <a:path w="693419" h="66675">
                  <a:moveTo>
                    <a:pt x="191738" y="0"/>
                  </a:moveTo>
                  <a:lnTo>
                    <a:pt x="176988" y="11063"/>
                  </a:lnTo>
                  <a:lnTo>
                    <a:pt x="191738" y="22126"/>
                  </a:lnTo>
                </a:path>
                <a:path w="693419" h="66675">
                  <a:moveTo>
                    <a:pt x="250731" y="0"/>
                  </a:moveTo>
                  <a:lnTo>
                    <a:pt x="235981" y="11063"/>
                  </a:lnTo>
                  <a:lnTo>
                    <a:pt x="250731" y="22126"/>
                  </a:lnTo>
                </a:path>
                <a:path w="693419" h="66675">
                  <a:moveTo>
                    <a:pt x="176988" y="44252"/>
                  </a:moveTo>
                  <a:lnTo>
                    <a:pt x="162237" y="55314"/>
                  </a:lnTo>
                  <a:lnTo>
                    <a:pt x="176988" y="66376"/>
                  </a:lnTo>
                </a:path>
                <a:path w="693419" h="66675">
                  <a:moveTo>
                    <a:pt x="634209" y="44252"/>
                  </a:moveTo>
                  <a:lnTo>
                    <a:pt x="619468" y="55314"/>
                  </a:lnTo>
                  <a:lnTo>
                    <a:pt x="634209" y="66376"/>
                  </a:lnTo>
                </a:path>
                <a:path w="693419" h="66675">
                  <a:moveTo>
                    <a:pt x="693211" y="44252"/>
                  </a:moveTo>
                  <a:lnTo>
                    <a:pt x="678461" y="55314"/>
                  </a:lnTo>
                  <a:lnTo>
                    <a:pt x="693211" y="66376"/>
                  </a:lnTo>
                </a:path>
                <a:path w="693419" h="66675">
                  <a:moveTo>
                    <a:pt x="523594" y="44252"/>
                  </a:moveTo>
                  <a:lnTo>
                    <a:pt x="508843" y="55314"/>
                  </a:lnTo>
                  <a:lnTo>
                    <a:pt x="523594" y="66376"/>
                  </a:lnTo>
                </a:path>
                <a:path w="693419" h="66675">
                  <a:moveTo>
                    <a:pt x="582587" y="44252"/>
                  </a:moveTo>
                  <a:lnTo>
                    <a:pt x="567845" y="55314"/>
                  </a:lnTo>
                  <a:lnTo>
                    <a:pt x="582587" y="66376"/>
                  </a:lnTo>
                </a:path>
                <a:path w="693419" h="66675">
                  <a:moveTo>
                    <a:pt x="287603" y="44252"/>
                  </a:moveTo>
                  <a:lnTo>
                    <a:pt x="272852" y="55314"/>
                  </a:lnTo>
                  <a:lnTo>
                    <a:pt x="287603" y="66376"/>
                  </a:lnTo>
                </a:path>
                <a:path w="693419" h="66675">
                  <a:moveTo>
                    <a:pt x="346605" y="44252"/>
                  </a:moveTo>
                  <a:lnTo>
                    <a:pt x="331855" y="55314"/>
                  </a:lnTo>
                  <a:lnTo>
                    <a:pt x="346605" y="66376"/>
                  </a:lnTo>
                </a:path>
                <a:path w="693419" h="66675">
                  <a:moveTo>
                    <a:pt x="405598" y="44252"/>
                  </a:moveTo>
                  <a:lnTo>
                    <a:pt x="390848" y="55314"/>
                  </a:lnTo>
                  <a:lnTo>
                    <a:pt x="405598" y="66376"/>
                  </a:lnTo>
                </a:path>
                <a:path w="693419" h="66675">
                  <a:moveTo>
                    <a:pt x="464601" y="44252"/>
                  </a:moveTo>
                  <a:lnTo>
                    <a:pt x="449850" y="55314"/>
                  </a:lnTo>
                  <a:lnTo>
                    <a:pt x="464601" y="66376"/>
                  </a:lnTo>
                </a:path>
                <a:path w="693419" h="66675">
                  <a:moveTo>
                    <a:pt x="228610" y="44252"/>
                  </a:moveTo>
                  <a:lnTo>
                    <a:pt x="213859" y="55314"/>
                  </a:lnTo>
                  <a:lnTo>
                    <a:pt x="228610" y="66376"/>
                  </a:lnTo>
                </a:path>
                <a:path w="693419" h="66675">
                  <a:moveTo>
                    <a:pt x="73743" y="0"/>
                  </a:moveTo>
                  <a:lnTo>
                    <a:pt x="58992" y="11063"/>
                  </a:lnTo>
                  <a:lnTo>
                    <a:pt x="73743" y="22126"/>
                  </a:lnTo>
                </a:path>
                <a:path w="693419" h="66675">
                  <a:moveTo>
                    <a:pt x="14741" y="0"/>
                  </a:moveTo>
                  <a:lnTo>
                    <a:pt x="0" y="11063"/>
                  </a:lnTo>
                  <a:lnTo>
                    <a:pt x="14741" y="22126"/>
                  </a:lnTo>
                </a:path>
              </a:pathLst>
            </a:custGeom>
            <a:ln w="3175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093946" y="3710912"/>
              <a:ext cx="630423" cy="468646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2021207" y="4238530"/>
              <a:ext cx="775970" cy="39370"/>
            </a:xfrm>
            <a:custGeom>
              <a:avLst/>
              <a:gdLst/>
              <a:ahLst/>
              <a:cxnLst/>
              <a:rect l="l" t="t" r="r" b="b"/>
              <a:pathLst>
                <a:path w="775969" h="39370">
                  <a:moveTo>
                    <a:pt x="213372" y="0"/>
                  </a:moveTo>
                  <a:lnTo>
                    <a:pt x="213372" y="39321"/>
                  </a:lnTo>
                </a:path>
                <a:path w="775969" h="39370">
                  <a:moveTo>
                    <a:pt x="116389" y="0"/>
                  </a:moveTo>
                  <a:lnTo>
                    <a:pt x="116389" y="39321"/>
                  </a:lnTo>
                </a:path>
                <a:path w="775969" h="39370">
                  <a:moveTo>
                    <a:pt x="0" y="0"/>
                  </a:moveTo>
                  <a:lnTo>
                    <a:pt x="775903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995396" y="3519399"/>
              <a:ext cx="929640" cy="955675"/>
            </a:xfrm>
            <a:custGeom>
              <a:avLst/>
              <a:gdLst/>
              <a:ahLst/>
              <a:cxnLst/>
              <a:rect l="l" t="t" r="r" b="b"/>
              <a:pathLst>
                <a:path w="929639" h="955675">
                  <a:moveTo>
                    <a:pt x="0" y="955104"/>
                  </a:moveTo>
                  <a:lnTo>
                    <a:pt x="0" y="800231"/>
                  </a:lnTo>
                  <a:lnTo>
                    <a:pt x="38716" y="761512"/>
                  </a:lnTo>
                  <a:lnTo>
                    <a:pt x="25811" y="761512"/>
                  </a:lnTo>
                  <a:lnTo>
                    <a:pt x="25811" y="129093"/>
                  </a:lnTo>
                  <a:lnTo>
                    <a:pt x="154867" y="0"/>
                  </a:lnTo>
                  <a:lnTo>
                    <a:pt x="929202" y="0"/>
                  </a:lnTo>
                  <a:lnTo>
                    <a:pt x="929202" y="393676"/>
                  </a:lnTo>
                  <a:lnTo>
                    <a:pt x="896938" y="484022"/>
                  </a:lnTo>
                  <a:lnTo>
                    <a:pt x="896938" y="658260"/>
                  </a:lnTo>
                  <a:lnTo>
                    <a:pt x="864674" y="696979"/>
                  </a:lnTo>
                  <a:lnTo>
                    <a:pt x="929202" y="696979"/>
                  </a:lnTo>
                  <a:lnTo>
                    <a:pt x="929202" y="851857"/>
                  </a:lnTo>
                  <a:lnTo>
                    <a:pt x="825957" y="955104"/>
                  </a:lnTo>
                  <a:lnTo>
                    <a:pt x="0" y="955104"/>
                  </a:lnTo>
                  <a:close/>
                </a:path>
              </a:pathLst>
            </a:custGeom>
            <a:ln w="688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883708" y="5566467"/>
              <a:ext cx="111125" cy="278130"/>
            </a:xfrm>
            <a:custGeom>
              <a:avLst/>
              <a:gdLst/>
              <a:ahLst/>
              <a:cxnLst/>
              <a:rect l="l" t="t" r="r" b="b"/>
              <a:pathLst>
                <a:path w="111125" h="278129">
                  <a:moveTo>
                    <a:pt x="110907" y="0"/>
                  </a:moveTo>
                  <a:lnTo>
                    <a:pt x="0" y="111201"/>
                  </a:lnTo>
                  <a:lnTo>
                    <a:pt x="0" y="277997"/>
                  </a:lnTo>
                  <a:lnTo>
                    <a:pt x="110907" y="166801"/>
                  </a:lnTo>
                  <a:lnTo>
                    <a:pt x="110907" y="0"/>
                  </a:lnTo>
                  <a:close/>
                </a:path>
              </a:pathLst>
            </a:custGeom>
            <a:solidFill>
              <a:srgbClr val="9A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996440" y="5566473"/>
              <a:ext cx="998219" cy="111760"/>
            </a:xfrm>
            <a:custGeom>
              <a:avLst/>
              <a:gdLst/>
              <a:ahLst/>
              <a:cxnLst/>
              <a:rect l="l" t="t" r="r" b="b"/>
              <a:pathLst>
                <a:path w="998219" h="111760">
                  <a:moveTo>
                    <a:pt x="221818" y="111201"/>
                  </a:moveTo>
                  <a:lnTo>
                    <a:pt x="55460" y="55600"/>
                  </a:lnTo>
                  <a:lnTo>
                    <a:pt x="0" y="111201"/>
                  </a:lnTo>
                  <a:lnTo>
                    <a:pt x="221818" y="111201"/>
                  </a:lnTo>
                  <a:close/>
                </a:path>
                <a:path w="998219" h="111760">
                  <a:moveTo>
                    <a:pt x="998169" y="0"/>
                  </a:moveTo>
                  <a:lnTo>
                    <a:pt x="831811" y="0"/>
                  </a:lnTo>
                  <a:lnTo>
                    <a:pt x="914984" y="83400"/>
                  </a:lnTo>
                  <a:lnTo>
                    <a:pt x="998169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051903" y="5566467"/>
              <a:ext cx="915035" cy="111760"/>
            </a:xfrm>
            <a:custGeom>
              <a:avLst/>
              <a:gdLst/>
              <a:ahLst/>
              <a:cxnLst/>
              <a:rect l="l" t="t" r="r" b="b"/>
              <a:pathLst>
                <a:path w="915035" h="111760">
                  <a:moveTo>
                    <a:pt x="859531" y="0"/>
                  </a:moveTo>
                  <a:lnTo>
                    <a:pt x="55453" y="0"/>
                  </a:lnTo>
                  <a:lnTo>
                    <a:pt x="0" y="55600"/>
                  </a:lnTo>
                  <a:lnTo>
                    <a:pt x="166360" y="111201"/>
                  </a:lnTo>
                  <a:lnTo>
                    <a:pt x="831804" y="111201"/>
                  </a:lnTo>
                  <a:lnTo>
                    <a:pt x="914985" y="27800"/>
                  </a:lnTo>
                  <a:lnTo>
                    <a:pt x="859531" y="0"/>
                  </a:lnTo>
                  <a:close/>
                </a:path>
              </a:pathLst>
            </a:custGeom>
            <a:solidFill>
              <a:srgbClr val="9A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996449" y="5628451"/>
              <a:ext cx="887258" cy="216013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1996449" y="5677663"/>
              <a:ext cx="887730" cy="167005"/>
            </a:xfrm>
            <a:custGeom>
              <a:avLst/>
              <a:gdLst/>
              <a:ahLst/>
              <a:cxnLst/>
              <a:rect l="l" t="t" r="r" b="b"/>
              <a:pathLst>
                <a:path w="887730" h="167004">
                  <a:moveTo>
                    <a:pt x="0" y="166801"/>
                  </a:moveTo>
                  <a:lnTo>
                    <a:pt x="887258" y="166801"/>
                  </a:lnTo>
                  <a:lnTo>
                    <a:pt x="887258" y="0"/>
                  </a:lnTo>
                  <a:lnTo>
                    <a:pt x="0" y="0"/>
                  </a:lnTo>
                  <a:lnTo>
                    <a:pt x="0" y="166801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004371" y="5717378"/>
              <a:ext cx="871413" cy="23828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2004371" y="5717378"/>
              <a:ext cx="871855" cy="24130"/>
            </a:xfrm>
            <a:custGeom>
              <a:avLst/>
              <a:gdLst/>
              <a:ahLst/>
              <a:cxnLst/>
              <a:rect l="l" t="t" r="r" b="b"/>
              <a:pathLst>
                <a:path w="871855" h="24129">
                  <a:moveTo>
                    <a:pt x="0" y="23828"/>
                  </a:moveTo>
                  <a:lnTo>
                    <a:pt x="871413" y="23828"/>
                  </a:lnTo>
                  <a:lnTo>
                    <a:pt x="871413" y="0"/>
                  </a:lnTo>
                  <a:lnTo>
                    <a:pt x="0" y="0"/>
                  </a:lnTo>
                  <a:lnTo>
                    <a:pt x="0" y="23828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078045" y="5717378"/>
              <a:ext cx="154305" cy="24130"/>
            </a:xfrm>
            <a:custGeom>
              <a:avLst/>
              <a:gdLst/>
              <a:ahLst/>
              <a:cxnLst/>
              <a:rect l="l" t="t" r="r" b="b"/>
              <a:pathLst>
                <a:path w="154305" h="24129">
                  <a:moveTo>
                    <a:pt x="153688" y="0"/>
                  </a:moveTo>
                  <a:lnTo>
                    <a:pt x="0" y="0"/>
                  </a:lnTo>
                  <a:lnTo>
                    <a:pt x="0" y="23828"/>
                  </a:lnTo>
                  <a:lnTo>
                    <a:pt x="153688" y="23828"/>
                  </a:lnTo>
                  <a:lnTo>
                    <a:pt x="1536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078045" y="5717378"/>
              <a:ext cx="154305" cy="24130"/>
            </a:xfrm>
            <a:custGeom>
              <a:avLst/>
              <a:gdLst/>
              <a:ahLst/>
              <a:cxnLst/>
              <a:rect l="l" t="t" r="r" b="b"/>
              <a:pathLst>
                <a:path w="154305" h="24129">
                  <a:moveTo>
                    <a:pt x="0" y="23828"/>
                  </a:moveTo>
                  <a:lnTo>
                    <a:pt x="153688" y="23828"/>
                  </a:lnTo>
                  <a:lnTo>
                    <a:pt x="153688" y="0"/>
                  </a:lnTo>
                  <a:lnTo>
                    <a:pt x="0" y="0"/>
                  </a:lnTo>
                  <a:lnTo>
                    <a:pt x="0" y="23828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131613" y="5795814"/>
              <a:ext cx="86646" cy="23828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033331" y="5763293"/>
              <a:ext cx="57943" cy="58092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2058340" y="5788368"/>
              <a:ext cx="8255" cy="8255"/>
            </a:xfrm>
            <a:custGeom>
              <a:avLst/>
              <a:gdLst/>
              <a:ahLst/>
              <a:cxnLst/>
              <a:rect l="l" t="t" r="r" b="b"/>
              <a:pathLst>
                <a:path w="8255" h="8254">
                  <a:moveTo>
                    <a:pt x="3960" y="0"/>
                  </a:moveTo>
                  <a:lnTo>
                    <a:pt x="0" y="3971"/>
                  </a:lnTo>
                  <a:lnTo>
                    <a:pt x="3960" y="7942"/>
                  </a:lnTo>
                  <a:lnTo>
                    <a:pt x="7921" y="3971"/>
                  </a:lnTo>
                  <a:lnTo>
                    <a:pt x="3960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058340" y="5788368"/>
              <a:ext cx="8255" cy="8255"/>
            </a:xfrm>
            <a:custGeom>
              <a:avLst/>
              <a:gdLst/>
              <a:ahLst/>
              <a:cxnLst/>
              <a:rect l="l" t="t" r="r" b="b"/>
              <a:pathLst>
                <a:path w="8255" h="8254">
                  <a:moveTo>
                    <a:pt x="3960" y="7942"/>
                  </a:moveTo>
                  <a:lnTo>
                    <a:pt x="7921" y="3971"/>
                  </a:lnTo>
                  <a:lnTo>
                    <a:pt x="3960" y="0"/>
                  </a:lnTo>
                  <a:lnTo>
                    <a:pt x="0" y="3971"/>
                  </a:lnTo>
                  <a:lnTo>
                    <a:pt x="3960" y="7942"/>
                  </a:lnTo>
                  <a:close/>
                </a:path>
              </a:pathLst>
            </a:custGeom>
            <a:ln w="3175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857665" y="4815829"/>
              <a:ext cx="139065" cy="818515"/>
            </a:xfrm>
            <a:custGeom>
              <a:avLst/>
              <a:gdLst/>
              <a:ahLst/>
              <a:cxnLst/>
              <a:rect l="l" t="t" r="r" b="b"/>
              <a:pathLst>
                <a:path w="139064" h="818514">
                  <a:moveTo>
                    <a:pt x="138911" y="0"/>
                  </a:moveTo>
                  <a:lnTo>
                    <a:pt x="0" y="139310"/>
                  </a:lnTo>
                  <a:lnTo>
                    <a:pt x="0" y="818306"/>
                  </a:lnTo>
                  <a:lnTo>
                    <a:pt x="104181" y="713849"/>
                  </a:lnTo>
                  <a:lnTo>
                    <a:pt x="104181" y="522336"/>
                  </a:lnTo>
                  <a:lnTo>
                    <a:pt x="138911" y="417868"/>
                  </a:lnTo>
                  <a:lnTo>
                    <a:pt x="138911" y="0"/>
                  </a:lnTo>
                  <a:close/>
                </a:path>
              </a:pathLst>
            </a:custGeom>
            <a:solidFill>
              <a:srgbClr val="9A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2024176" y="4815829"/>
              <a:ext cx="972819" cy="139700"/>
            </a:xfrm>
            <a:custGeom>
              <a:avLst/>
              <a:gdLst/>
              <a:ahLst/>
              <a:cxnLst/>
              <a:rect l="l" t="t" r="r" b="b"/>
              <a:pathLst>
                <a:path w="972819" h="139700">
                  <a:moveTo>
                    <a:pt x="972400" y="0"/>
                  </a:moveTo>
                  <a:lnTo>
                    <a:pt x="138911" y="0"/>
                  </a:lnTo>
                  <a:lnTo>
                    <a:pt x="0" y="139310"/>
                  </a:lnTo>
                  <a:lnTo>
                    <a:pt x="833489" y="139310"/>
                  </a:lnTo>
                  <a:lnTo>
                    <a:pt x="972400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024176" y="4955139"/>
              <a:ext cx="833755" cy="677545"/>
            </a:xfrm>
            <a:custGeom>
              <a:avLst/>
              <a:gdLst/>
              <a:ahLst/>
              <a:cxnLst/>
              <a:rect l="l" t="t" r="r" b="b"/>
              <a:pathLst>
                <a:path w="833755" h="677545">
                  <a:moveTo>
                    <a:pt x="833489" y="0"/>
                  </a:moveTo>
                  <a:lnTo>
                    <a:pt x="0" y="0"/>
                  </a:lnTo>
                  <a:lnTo>
                    <a:pt x="0" y="677533"/>
                  </a:lnTo>
                  <a:lnTo>
                    <a:pt x="833489" y="677533"/>
                  </a:lnTo>
                  <a:lnTo>
                    <a:pt x="833489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024176" y="4955139"/>
              <a:ext cx="833755" cy="677545"/>
            </a:xfrm>
            <a:custGeom>
              <a:avLst/>
              <a:gdLst/>
              <a:ahLst/>
              <a:cxnLst/>
              <a:rect l="l" t="t" r="r" b="b"/>
              <a:pathLst>
                <a:path w="833755" h="677545">
                  <a:moveTo>
                    <a:pt x="0" y="677533"/>
                  </a:moveTo>
                  <a:lnTo>
                    <a:pt x="833489" y="677533"/>
                  </a:lnTo>
                  <a:lnTo>
                    <a:pt x="833489" y="0"/>
                  </a:lnTo>
                  <a:lnTo>
                    <a:pt x="0" y="0"/>
                  </a:lnTo>
                  <a:lnTo>
                    <a:pt x="0" y="677533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774310" y="5547981"/>
              <a:ext cx="41910" cy="21590"/>
            </a:xfrm>
            <a:custGeom>
              <a:avLst/>
              <a:gdLst/>
              <a:ahLst/>
              <a:cxnLst/>
              <a:rect l="l" t="t" r="r" b="b"/>
              <a:pathLst>
                <a:path w="41910" h="21589">
                  <a:moveTo>
                    <a:pt x="41674" y="0"/>
                  </a:moveTo>
                  <a:lnTo>
                    <a:pt x="0" y="0"/>
                  </a:lnTo>
                  <a:lnTo>
                    <a:pt x="0" y="21172"/>
                  </a:lnTo>
                  <a:lnTo>
                    <a:pt x="41674" y="21172"/>
                  </a:lnTo>
                  <a:lnTo>
                    <a:pt x="41674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5" name="object 4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132064" y="5050350"/>
              <a:ext cx="604044" cy="426703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2099439" y="5753120"/>
              <a:ext cx="744855" cy="71755"/>
            </a:xfrm>
            <a:custGeom>
              <a:avLst/>
              <a:gdLst/>
              <a:ahLst/>
              <a:cxnLst/>
              <a:rect l="l" t="t" r="r" b="b"/>
              <a:pathLst>
                <a:path w="744855" h="71754">
                  <a:moveTo>
                    <a:pt x="522845" y="0"/>
                  </a:moveTo>
                  <a:lnTo>
                    <a:pt x="507000" y="11914"/>
                  </a:lnTo>
                  <a:lnTo>
                    <a:pt x="522845" y="23829"/>
                  </a:lnTo>
                </a:path>
                <a:path w="744855" h="71754">
                  <a:moveTo>
                    <a:pt x="586217" y="0"/>
                  </a:moveTo>
                  <a:lnTo>
                    <a:pt x="570371" y="11914"/>
                  </a:lnTo>
                  <a:lnTo>
                    <a:pt x="586217" y="23829"/>
                  </a:lnTo>
                </a:path>
                <a:path w="744855" h="71754">
                  <a:moveTo>
                    <a:pt x="649598" y="0"/>
                  </a:moveTo>
                  <a:lnTo>
                    <a:pt x="633753" y="11914"/>
                  </a:lnTo>
                  <a:lnTo>
                    <a:pt x="649598" y="23829"/>
                  </a:lnTo>
                </a:path>
                <a:path w="744855" h="71754">
                  <a:moveTo>
                    <a:pt x="712969" y="0"/>
                  </a:moveTo>
                  <a:lnTo>
                    <a:pt x="697124" y="11914"/>
                  </a:lnTo>
                  <a:lnTo>
                    <a:pt x="712969" y="23829"/>
                  </a:lnTo>
                </a:path>
                <a:path w="744855" h="71754">
                  <a:moveTo>
                    <a:pt x="459464" y="0"/>
                  </a:moveTo>
                  <a:lnTo>
                    <a:pt x="443629" y="11914"/>
                  </a:lnTo>
                  <a:lnTo>
                    <a:pt x="459464" y="23829"/>
                  </a:lnTo>
                </a:path>
                <a:path w="744855" h="71754">
                  <a:moveTo>
                    <a:pt x="332721" y="0"/>
                  </a:moveTo>
                  <a:lnTo>
                    <a:pt x="316876" y="11914"/>
                  </a:lnTo>
                  <a:lnTo>
                    <a:pt x="332721" y="23829"/>
                  </a:lnTo>
                </a:path>
                <a:path w="744855" h="71754">
                  <a:moveTo>
                    <a:pt x="396093" y="0"/>
                  </a:moveTo>
                  <a:lnTo>
                    <a:pt x="380247" y="11914"/>
                  </a:lnTo>
                  <a:lnTo>
                    <a:pt x="396093" y="23829"/>
                  </a:lnTo>
                </a:path>
                <a:path w="744855" h="71754">
                  <a:moveTo>
                    <a:pt x="142587" y="0"/>
                  </a:moveTo>
                  <a:lnTo>
                    <a:pt x="126742" y="11914"/>
                  </a:lnTo>
                  <a:lnTo>
                    <a:pt x="142587" y="23829"/>
                  </a:lnTo>
                </a:path>
                <a:path w="744855" h="71754">
                  <a:moveTo>
                    <a:pt x="205969" y="0"/>
                  </a:moveTo>
                  <a:lnTo>
                    <a:pt x="190123" y="11914"/>
                  </a:lnTo>
                  <a:lnTo>
                    <a:pt x="205969" y="23829"/>
                  </a:lnTo>
                </a:path>
                <a:path w="744855" h="71754">
                  <a:moveTo>
                    <a:pt x="269340" y="0"/>
                  </a:moveTo>
                  <a:lnTo>
                    <a:pt x="253495" y="11914"/>
                  </a:lnTo>
                  <a:lnTo>
                    <a:pt x="269340" y="23829"/>
                  </a:lnTo>
                </a:path>
                <a:path w="744855" h="71754">
                  <a:moveTo>
                    <a:pt x="190123" y="47658"/>
                  </a:moveTo>
                  <a:lnTo>
                    <a:pt x="174278" y="59572"/>
                  </a:lnTo>
                  <a:lnTo>
                    <a:pt x="190123" y="71486"/>
                  </a:lnTo>
                </a:path>
                <a:path w="744855" h="71754">
                  <a:moveTo>
                    <a:pt x="681279" y="47658"/>
                  </a:moveTo>
                  <a:lnTo>
                    <a:pt x="665443" y="59572"/>
                  </a:lnTo>
                  <a:lnTo>
                    <a:pt x="681279" y="71486"/>
                  </a:lnTo>
                </a:path>
                <a:path w="744855" h="71754">
                  <a:moveTo>
                    <a:pt x="744660" y="47658"/>
                  </a:moveTo>
                  <a:lnTo>
                    <a:pt x="728815" y="59572"/>
                  </a:lnTo>
                  <a:lnTo>
                    <a:pt x="744660" y="71486"/>
                  </a:lnTo>
                </a:path>
                <a:path w="744855" h="71754">
                  <a:moveTo>
                    <a:pt x="562454" y="47658"/>
                  </a:moveTo>
                  <a:lnTo>
                    <a:pt x="546608" y="59572"/>
                  </a:lnTo>
                  <a:lnTo>
                    <a:pt x="562454" y="71486"/>
                  </a:lnTo>
                </a:path>
                <a:path w="744855" h="71754">
                  <a:moveTo>
                    <a:pt x="625825" y="47658"/>
                  </a:moveTo>
                  <a:lnTo>
                    <a:pt x="609990" y="59572"/>
                  </a:lnTo>
                  <a:lnTo>
                    <a:pt x="625825" y="71486"/>
                  </a:lnTo>
                </a:path>
                <a:path w="744855" h="71754">
                  <a:moveTo>
                    <a:pt x="308948" y="47658"/>
                  </a:moveTo>
                  <a:lnTo>
                    <a:pt x="293103" y="59572"/>
                  </a:lnTo>
                  <a:lnTo>
                    <a:pt x="308948" y="71486"/>
                  </a:lnTo>
                </a:path>
                <a:path w="744855" h="71754">
                  <a:moveTo>
                    <a:pt x="372330" y="47658"/>
                  </a:moveTo>
                  <a:lnTo>
                    <a:pt x="356484" y="59572"/>
                  </a:lnTo>
                  <a:lnTo>
                    <a:pt x="372330" y="71486"/>
                  </a:lnTo>
                </a:path>
                <a:path w="744855" h="71754">
                  <a:moveTo>
                    <a:pt x="435701" y="47658"/>
                  </a:moveTo>
                  <a:lnTo>
                    <a:pt x="419856" y="59572"/>
                  </a:lnTo>
                  <a:lnTo>
                    <a:pt x="435701" y="71486"/>
                  </a:lnTo>
                </a:path>
                <a:path w="744855" h="71754">
                  <a:moveTo>
                    <a:pt x="499082" y="47658"/>
                  </a:moveTo>
                  <a:lnTo>
                    <a:pt x="483237" y="59572"/>
                  </a:lnTo>
                  <a:lnTo>
                    <a:pt x="499082" y="71486"/>
                  </a:lnTo>
                </a:path>
                <a:path w="744855" h="71754">
                  <a:moveTo>
                    <a:pt x="245577" y="47658"/>
                  </a:moveTo>
                  <a:lnTo>
                    <a:pt x="229732" y="59572"/>
                  </a:lnTo>
                  <a:lnTo>
                    <a:pt x="245577" y="71486"/>
                  </a:lnTo>
                </a:path>
                <a:path w="744855" h="71754">
                  <a:moveTo>
                    <a:pt x="79216" y="0"/>
                  </a:moveTo>
                  <a:lnTo>
                    <a:pt x="63371" y="11914"/>
                  </a:lnTo>
                  <a:lnTo>
                    <a:pt x="79216" y="23829"/>
                  </a:lnTo>
                </a:path>
                <a:path w="744855" h="71754">
                  <a:moveTo>
                    <a:pt x="15835" y="0"/>
                  </a:moveTo>
                  <a:lnTo>
                    <a:pt x="0" y="11914"/>
                  </a:lnTo>
                  <a:lnTo>
                    <a:pt x="15835" y="23829"/>
                  </a:lnTo>
                </a:path>
              </a:pathLst>
            </a:custGeom>
            <a:ln w="3175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102314" y="5021733"/>
              <a:ext cx="677212" cy="504856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2024176" y="5590323"/>
              <a:ext cx="833755" cy="42545"/>
            </a:xfrm>
            <a:custGeom>
              <a:avLst/>
              <a:gdLst/>
              <a:ahLst/>
              <a:cxnLst/>
              <a:rect l="l" t="t" r="r" b="b"/>
              <a:pathLst>
                <a:path w="833755" h="42545">
                  <a:moveTo>
                    <a:pt x="229208" y="0"/>
                  </a:moveTo>
                  <a:lnTo>
                    <a:pt x="229208" y="42349"/>
                  </a:lnTo>
                </a:path>
                <a:path w="833755" h="42545">
                  <a:moveTo>
                    <a:pt x="125027" y="0"/>
                  </a:moveTo>
                  <a:lnTo>
                    <a:pt x="125027" y="42349"/>
                  </a:lnTo>
                </a:path>
                <a:path w="833755" h="42545">
                  <a:moveTo>
                    <a:pt x="0" y="0"/>
                  </a:moveTo>
                  <a:lnTo>
                    <a:pt x="83348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996449" y="4815829"/>
              <a:ext cx="998219" cy="1028700"/>
            </a:xfrm>
            <a:custGeom>
              <a:avLst/>
              <a:gdLst/>
              <a:ahLst/>
              <a:cxnLst/>
              <a:rect l="l" t="t" r="r" b="b"/>
              <a:pathLst>
                <a:path w="998219" h="1028700">
                  <a:moveTo>
                    <a:pt x="0" y="1028635"/>
                  </a:moveTo>
                  <a:lnTo>
                    <a:pt x="0" y="861839"/>
                  </a:lnTo>
                  <a:lnTo>
                    <a:pt x="41590" y="820138"/>
                  </a:lnTo>
                  <a:lnTo>
                    <a:pt x="27726" y="820138"/>
                  </a:lnTo>
                  <a:lnTo>
                    <a:pt x="27726" y="139032"/>
                  </a:lnTo>
                  <a:lnTo>
                    <a:pt x="166360" y="0"/>
                  </a:lnTo>
                  <a:lnTo>
                    <a:pt x="998165" y="0"/>
                  </a:lnTo>
                  <a:lnTo>
                    <a:pt x="998165" y="423984"/>
                  </a:lnTo>
                  <a:lnTo>
                    <a:pt x="963507" y="521285"/>
                  </a:lnTo>
                  <a:lnTo>
                    <a:pt x="963507" y="708937"/>
                  </a:lnTo>
                  <a:lnTo>
                    <a:pt x="928848" y="750638"/>
                  </a:lnTo>
                  <a:lnTo>
                    <a:pt x="998165" y="750638"/>
                  </a:lnTo>
                  <a:lnTo>
                    <a:pt x="998165" y="917439"/>
                  </a:lnTo>
                  <a:lnTo>
                    <a:pt x="887258" y="1028635"/>
                  </a:lnTo>
                  <a:lnTo>
                    <a:pt x="0" y="1028635"/>
                  </a:lnTo>
                  <a:close/>
                </a:path>
              </a:pathLst>
            </a:custGeom>
            <a:ln w="740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448562" y="2439161"/>
              <a:ext cx="6096000" cy="3733800"/>
            </a:xfrm>
            <a:custGeom>
              <a:avLst/>
              <a:gdLst/>
              <a:ahLst/>
              <a:cxnLst/>
              <a:rect l="l" t="t" r="r" b="b"/>
              <a:pathLst>
                <a:path w="6096000" h="3733800">
                  <a:moveTo>
                    <a:pt x="0" y="3124200"/>
                  </a:moveTo>
                  <a:lnTo>
                    <a:pt x="609600" y="3124200"/>
                  </a:lnTo>
                </a:path>
                <a:path w="6096000" h="3733800">
                  <a:moveTo>
                    <a:pt x="0" y="3733800"/>
                  </a:moveTo>
                  <a:lnTo>
                    <a:pt x="0" y="0"/>
                  </a:lnTo>
                </a:path>
                <a:path w="6096000" h="3733800">
                  <a:moveTo>
                    <a:pt x="0" y="533400"/>
                  </a:moveTo>
                  <a:lnTo>
                    <a:pt x="609600" y="533400"/>
                  </a:lnTo>
                </a:path>
                <a:path w="6096000" h="3733800">
                  <a:moveTo>
                    <a:pt x="0" y="1828800"/>
                  </a:moveTo>
                  <a:lnTo>
                    <a:pt x="609600" y="1828800"/>
                  </a:lnTo>
                </a:path>
                <a:path w="6096000" h="3733800">
                  <a:moveTo>
                    <a:pt x="0" y="3733800"/>
                  </a:moveTo>
                  <a:lnTo>
                    <a:pt x="6095999" y="373380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2821353" y="2920978"/>
              <a:ext cx="103505" cy="258445"/>
            </a:xfrm>
            <a:custGeom>
              <a:avLst/>
              <a:gdLst/>
              <a:ahLst/>
              <a:cxnLst/>
              <a:rect l="l" t="t" r="r" b="b"/>
              <a:pathLst>
                <a:path w="103505" h="258444">
                  <a:moveTo>
                    <a:pt x="103244" y="0"/>
                  </a:moveTo>
                  <a:lnTo>
                    <a:pt x="0" y="103252"/>
                  </a:lnTo>
                  <a:lnTo>
                    <a:pt x="0" y="258125"/>
                  </a:lnTo>
                  <a:lnTo>
                    <a:pt x="103244" y="154878"/>
                  </a:lnTo>
                  <a:lnTo>
                    <a:pt x="103244" y="0"/>
                  </a:lnTo>
                  <a:close/>
                </a:path>
              </a:pathLst>
            </a:custGeom>
            <a:solidFill>
              <a:srgbClr val="9A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995386" y="2920987"/>
              <a:ext cx="929640" cy="103505"/>
            </a:xfrm>
            <a:custGeom>
              <a:avLst/>
              <a:gdLst/>
              <a:ahLst/>
              <a:cxnLst/>
              <a:rect l="l" t="t" r="r" b="b"/>
              <a:pathLst>
                <a:path w="929639" h="103505">
                  <a:moveTo>
                    <a:pt x="206489" y="103251"/>
                  </a:moveTo>
                  <a:lnTo>
                    <a:pt x="51625" y="51625"/>
                  </a:lnTo>
                  <a:lnTo>
                    <a:pt x="0" y="103251"/>
                  </a:lnTo>
                  <a:lnTo>
                    <a:pt x="206489" y="103251"/>
                  </a:lnTo>
                  <a:close/>
                </a:path>
                <a:path w="929639" h="103505">
                  <a:moveTo>
                    <a:pt x="929208" y="0"/>
                  </a:moveTo>
                  <a:lnTo>
                    <a:pt x="774344" y="0"/>
                  </a:lnTo>
                  <a:lnTo>
                    <a:pt x="851776" y="77431"/>
                  </a:lnTo>
                  <a:lnTo>
                    <a:pt x="929208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2047018" y="2920978"/>
              <a:ext cx="852169" cy="103505"/>
            </a:xfrm>
            <a:custGeom>
              <a:avLst/>
              <a:gdLst/>
              <a:ahLst/>
              <a:cxnLst/>
              <a:rect l="l" t="t" r="r" b="b"/>
              <a:pathLst>
                <a:path w="852169" h="103505">
                  <a:moveTo>
                    <a:pt x="800146" y="0"/>
                  </a:moveTo>
                  <a:lnTo>
                    <a:pt x="51622" y="0"/>
                  </a:lnTo>
                  <a:lnTo>
                    <a:pt x="0" y="51626"/>
                  </a:lnTo>
                  <a:lnTo>
                    <a:pt x="154867" y="103252"/>
                  </a:lnTo>
                  <a:lnTo>
                    <a:pt x="774335" y="103252"/>
                  </a:lnTo>
                  <a:lnTo>
                    <a:pt x="851768" y="25813"/>
                  </a:lnTo>
                  <a:lnTo>
                    <a:pt x="800146" y="0"/>
                  </a:lnTo>
                  <a:close/>
                </a:path>
              </a:pathLst>
            </a:custGeom>
            <a:solidFill>
              <a:srgbClr val="9A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5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95396" y="2978532"/>
              <a:ext cx="825957" cy="200571"/>
            </a:xfrm>
            <a:prstGeom prst="rect">
              <a:avLst/>
            </a:prstGeom>
          </p:spPr>
        </p:pic>
        <p:sp>
          <p:nvSpPr>
            <p:cNvPr id="55" name="object 55"/>
            <p:cNvSpPr/>
            <p:nvPr/>
          </p:nvSpPr>
          <p:spPr>
            <a:xfrm>
              <a:off x="1995396" y="3024226"/>
              <a:ext cx="826135" cy="154940"/>
            </a:xfrm>
            <a:custGeom>
              <a:avLst/>
              <a:gdLst/>
              <a:ahLst/>
              <a:cxnLst/>
              <a:rect l="l" t="t" r="r" b="b"/>
              <a:pathLst>
                <a:path w="826135" h="154939">
                  <a:moveTo>
                    <a:pt x="0" y="154878"/>
                  </a:moveTo>
                  <a:lnTo>
                    <a:pt x="825957" y="154878"/>
                  </a:lnTo>
                  <a:lnTo>
                    <a:pt x="825957" y="0"/>
                  </a:lnTo>
                  <a:lnTo>
                    <a:pt x="0" y="0"/>
                  </a:lnTo>
                  <a:lnTo>
                    <a:pt x="0" y="154878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02770" y="3061102"/>
              <a:ext cx="811207" cy="22125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2002770" y="3061102"/>
              <a:ext cx="811530" cy="22225"/>
            </a:xfrm>
            <a:custGeom>
              <a:avLst/>
              <a:gdLst/>
              <a:ahLst/>
              <a:cxnLst/>
              <a:rect l="l" t="t" r="r" b="b"/>
              <a:pathLst>
                <a:path w="811530" h="22225">
                  <a:moveTo>
                    <a:pt x="0" y="22125"/>
                  </a:moveTo>
                  <a:lnTo>
                    <a:pt x="811207" y="22125"/>
                  </a:lnTo>
                  <a:lnTo>
                    <a:pt x="811207" y="0"/>
                  </a:lnTo>
                  <a:lnTo>
                    <a:pt x="0" y="0"/>
                  </a:lnTo>
                  <a:lnTo>
                    <a:pt x="0" y="22125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071354" y="3061102"/>
              <a:ext cx="143510" cy="22225"/>
            </a:xfrm>
            <a:custGeom>
              <a:avLst/>
              <a:gdLst/>
              <a:ahLst/>
              <a:cxnLst/>
              <a:rect l="l" t="t" r="r" b="b"/>
              <a:pathLst>
                <a:path w="143510" h="22225">
                  <a:moveTo>
                    <a:pt x="143070" y="0"/>
                  </a:moveTo>
                  <a:lnTo>
                    <a:pt x="0" y="0"/>
                  </a:lnTo>
                  <a:lnTo>
                    <a:pt x="0" y="22125"/>
                  </a:lnTo>
                  <a:lnTo>
                    <a:pt x="143070" y="22125"/>
                  </a:lnTo>
                  <a:lnTo>
                    <a:pt x="1430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2071354" y="3061102"/>
              <a:ext cx="143510" cy="22225"/>
            </a:xfrm>
            <a:custGeom>
              <a:avLst/>
              <a:gdLst/>
              <a:ahLst/>
              <a:cxnLst/>
              <a:rect l="l" t="t" r="r" b="b"/>
              <a:pathLst>
                <a:path w="143510" h="22225">
                  <a:moveTo>
                    <a:pt x="0" y="22125"/>
                  </a:moveTo>
                  <a:lnTo>
                    <a:pt x="143070" y="22125"/>
                  </a:lnTo>
                  <a:lnTo>
                    <a:pt x="143070" y="0"/>
                  </a:lnTo>
                  <a:lnTo>
                    <a:pt x="0" y="0"/>
                  </a:lnTo>
                  <a:lnTo>
                    <a:pt x="0" y="22125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21220" y="3133931"/>
              <a:ext cx="80659" cy="22125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029729" y="3103735"/>
              <a:ext cx="53940" cy="53939"/>
            </a:xfrm>
            <a:prstGeom prst="rect">
              <a:avLst/>
            </a:prstGeom>
          </p:spPr>
        </p:pic>
        <p:sp>
          <p:nvSpPr>
            <p:cNvPr id="62" name="object 62"/>
            <p:cNvSpPr/>
            <p:nvPr/>
          </p:nvSpPr>
          <p:spPr>
            <a:xfrm>
              <a:off x="2053010" y="3127017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19" h="7619">
                  <a:moveTo>
                    <a:pt x="3687" y="0"/>
                  </a:moveTo>
                  <a:lnTo>
                    <a:pt x="0" y="3687"/>
                  </a:lnTo>
                  <a:lnTo>
                    <a:pt x="3687" y="7374"/>
                  </a:lnTo>
                  <a:lnTo>
                    <a:pt x="7374" y="3687"/>
                  </a:lnTo>
                  <a:lnTo>
                    <a:pt x="3687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053010" y="3127017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19" h="7619">
                  <a:moveTo>
                    <a:pt x="3687" y="7374"/>
                  </a:moveTo>
                  <a:lnTo>
                    <a:pt x="7374" y="3687"/>
                  </a:lnTo>
                  <a:lnTo>
                    <a:pt x="3687" y="0"/>
                  </a:lnTo>
                  <a:lnTo>
                    <a:pt x="0" y="3687"/>
                  </a:lnTo>
                  <a:lnTo>
                    <a:pt x="3687" y="7374"/>
                  </a:lnTo>
                  <a:close/>
                </a:path>
              </a:pathLst>
            </a:custGeom>
            <a:ln w="3175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2797110" y="2223999"/>
              <a:ext cx="129539" cy="760095"/>
            </a:xfrm>
            <a:custGeom>
              <a:avLst/>
              <a:gdLst/>
              <a:ahLst/>
              <a:cxnLst/>
              <a:rect l="l" t="t" r="r" b="b"/>
              <a:pathLst>
                <a:path w="129539" h="760094">
                  <a:moveTo>
                    <a:pt x="129314" y="0"/>
                  </a:moveTo>
                  <a:lnTo>
                    <a:pt x="0" y="129351"/>
                  </a:lnTo>
                  <a:lnTo>
                    <a:pt x="0" y="759810"/>
                  </a:lnTo>
                  <a:lnTo>
                    <a:pt x="96983" y="662820"/>
                  </a:lnTo>
                  <a:lnTo>
                    <a:pt x="96983" y="484997"/>
                  </a:lnTo>
                  <a:lnTo>
                    <a:pt x="129314" y="387998"/>
                  </a:lnTo>
                  <a:lnTo>
                    <a:pt x="129314" y="0"/>
                  </a:lnTo>
                  <a:close/>
                </a:path>
              </a:pathLst>
            </a:custGeom>
            <a:solidFill>
              <a:srgbClr val="9A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2021207" y="2223999"/>
              <a:ext cx="905510" cy="129539"/>
            </a:xfrm>
            <a:custGeom>
              <a:avLst/>
              <a:gdLst/>
              <a:ahLst/>
              <a:cxnLst/>
              <a:rect l="l" t="t" r="r" b="b"/>
              <a:pathLst>
                <a:path w="905510" h="129539">
                  <a:moveTo>
                    <a:pt x="905217" y="0"/>
                  </a:moveTo>
                  <a:lnTo>
                    <a:pt x="129314" y="0"/>
                  </a:lnTo>
                  <a:lnTo>
                    <a:pt x="0" y="129351"/>
                  </a:lnTo>
                  <a:lnTo>
                    <a:pt x="775903" y="129351"/>
                  </a:lnTo>
                  <a:lnTo>
                    <a:pt x="905217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2021207" y="2353351"/>
              <a:ext cx="775970" cy="629285"/>
            </a:xfrm>
            <a:custGeom>
              <a:avLst/>
              <a:gdLst/>
              <a:ahLst/>
              <a:cxnLst/>
              <a:rect l="l" t="t" r="r" b="b"/>
              <a:pathLst>
                <a:path w="775969" h="629285">
                  <a:moveTo>
                    <a:pt x="775903" y="0"/>
                  </a:moveTo>
                  <a:lnTo>
                    <a:pt x="0" y="0"/>
                  </a:lnTo>
                  <a:lnTo>
                    <a:pt x="0" y="629101"/>
                  </a:lnTo>
                  <a:lnTo>
                    <a:pt x="775903" y="629101"/>
                  </a:lnTo>
                  <a:lnTo>
                    <a:pt x="775903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2021207" y="2353351"/>
              <a:ext cx="775970" cy="629285"/>
            </a:xfrm>
            <a:custGeom>
              <a:avLst/>
              <a:gdLst/>
              <a:ahLst/>
              <a:cxnLst/>
              <a:rect l="l" t="t" r="r" b="b"/>
              <a:pathLst>
                <a:path w="775969" h="629285">
                  <a:moveTo>
                    <a:pt x="0" y="629101"/>
                  </a:moveTo>
                  <a:lnTo>
                    <a:pt x="775903" y="629101"/>
                  </a:lnTo>
                  <a:lnTo>
                    <a:pt x="775903" y="0"/>
                  </a:lnTo>
                  <a:lnTo>
                    <a:pt x="0" y="0"/>
                  </a:lnTo>
                  <a:lnTo>
                    <a:pt x="0" y="629101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2719514" y="2903815"/>
              <a:ext cx="39370" cy="19685"/>
            </a:xfrm>
            <a:custGeom>
              <a:avLst/>
              <a:gdLst/>
              <a:ahLst/>
              <a:cxnLst/>
              <a:rect l="l" t="t" r="r" b="b"/>
              <a:pathLst>
                <a:path w="39369" h="19685">
                  <a:moveTo>
                    <a:pt x="38795" y="0"/>
                  </a:moveTo>
                  <a:lnTo>
                    <a:pt x="0" y="0"/>
                  </a:lnTo>
                  <a:lnTo>
                    <a:pt x="0" y="19658"/>
                  </a:lnTo>
                  <a:lnTo>
                    <a:pt x="38795" y="19658"/>
                  </a:lnTo>
                  <a:lnTo>
                    <a:pt x="38795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9" name="object 69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121641" y="2441755"/>
              <a:ext cx="562310" cy="396200"/>
            </a:xfrm>
            <a:prstGeom prst="rect">
              <a:avLst/>
            </a:prstGeom>
          </p:spPr>
        </p:pic>
        <p:sp>
          <p:nvSpPr>
            <p:cNvPr id="70" name="object 70"/>
            <p:cNvSpPr/>
            <p:nvPr/>
          </p:nvSpPr>
          <p:spPr>
            <a:xfrm>
              <a:off x="2091270" y="3094289"/>
              <a:ext cx="693420" cy="66675"/>
            </a:xfrm>
            <a:custGeom>
              <a:avLst/>
              <a:gdLst/>
              <a:ahLst/>
              <a:cxnLst/>
              <a:rect l="l" t="t" r="r" b="b"/>
              <a:pathLst>
                <a:path w="693419" h="66675">
                  <a:moveTo>
                    <a:pt x="486722" y="0"/>
                  </a:moveTo>
                  <a:lnTo>
                    <a:pt x="471971" y="11063"/>
                  </a:lnTo>
                  <a:lnTo>
                    <a:pt x="486722" y="22126"/>
                  </a:lnTo>
                </a:path>
                <a:path w="693419" h="66675">
                  <a:moveTo>
                    <a:pt x="545715" y="0"/>
                  </a:moveTo>
                  <a:lnTo>
                    <a:pt x="530964" y="11063"/>
                  </a:lnTo>
                  <a:lnTo>
                    <a:pt x="545715" y="22126"/>
                  </a:lnTo>
                </a:path>
                <a:path w="693419" h="66675">
                  <a:moveTo>
                    <a:pt x="604717" y="0"/>
                  </a:moveTo>
                  <a:lnTo>
                    <a:pt x="589967" y="11063"/>
                  </a:lnTo>
                  <a:lnTo>
                    <a:pt x="604717" y="22126"/>
                  </a:lnTo>
                </a:path>
                <a:path w="693419" h="66675">
                  <a:moveTo>
                    <a:pt x="663710" y="0"/>
                  </a:moveTo>
                  <a:lnTo>
                    <a:pt x="648959" y="11063"/>
                  </a:lnTo>
                  <a:lnTo>
                    <a:pt x="663710" y="22126"/>
                  </a:lnTo>
                </a:path>
                <a:path w="693419" h="66675">
                  <a:moveTo>
                    <a:pt x="427719" y="0"/>
                  </a:moveTo>
                  <a:lnTo>
                    <a:pt x="412978" y="11063"/>
                  </a:lnTo>
                  <a:lnTo>
                    <a:pt x="427719" y="22126"/>
                  </a:lnTo>
                </a:path>
                <a:path w="693419" h="66675">
                  <a:moveTo>
                    <a:pt x="309734" y="0"/>
                  </a:moveTo>
                  <a:lnTo>
                    <a:pt x="294983" y="11063"/>
                  </a:lnTo>
                  <a:lnTo>
                    <a:pt x="309734" y="22126"/>
                  </a:lnTo>
                </a:path>
                <a:path w="693419" h="66675">
                  <a:moveTo>
                    <a:pt x="368727" y="0"/>
                  </a:moveTo>
                  <a:lnTo>
                    <a:pt x="353976" y="11063"/>
                  </a:lnTo>
                  <a:lnTo>
                    <a:pt x="368727" y="22126"/>
                  </a:lnTo>
                </a:path>
                <a:path w="693419" h="66675">
                  <a:moveTo>
                    <a:pt x="132736" y="0"/>
                  </a:moveTo>
                  <a:lnTo>
                    <a:pt x="117985" y="11063"/>
                  </a:lnTo>
                  <a:lnTo>
                    <a:pt x="132736" y="22126"/>
                  </a:lnTo>
                </a:path>
                <a:path w="693419" h="66675">
                  <a:moveTo>
                    <a:pt x="191738" y="0"/>
                  </a:moveTo>
                  <a:lnTo>
                    <a:pt x="176988" y="11063"/>
                  </a:lnTo>
                  <a:lnTo>
                    <a:pt x="191738" y="22126"/>
                  </a:lnTo>
                </a:path>
                <a:path w="693419" h="66675">
                  <a:moveTo>
                    <a:pt x="250731" y="0"/>
                  </a:moveTo>
                  <a:lnTo>
                    <a:pt x="235981" y="11063"/>
                  </a:lnTo>
                  <a:lnTo>
                    <a:pt x="250731" y="22126"/>
                  </a:lnTo>
                </a:path>
                <a:path w="693419" h="66675">
                  <a:moveTo>
                    <a:pt x="176988" y="44252"/>
                  </a:moveTo>
                  <a:lnTo>
                    <a:pt x="162237" y="55314"/>
                  </a:lnTo>
                  <a:lnTo>
                    <a:pt x="176988" y="66376"/>
                  </a:lnTo>
                </a:path>
                <a:path w="693419" h="66675">
                  <a:moveTo>
                    <a:pt x="634209" y="44252"/>
                  </a:moveTo>
                  <a:lnTo>
                    <a:pt x="619468" y="55314"/>
                  </a:lnTo>
                  <a:lnTo>
                    <a:pt x="634209" y="66376"/>
                  </a:lnTo>
                </a:path>
                <a:path w="693419" h="66675">
                  <a:moveTo>
                    <a:pt x="693211" y="44252"/>
                  </a:moveTo>
                  <a:lnTo>
                    <a:pt x="678461" y="55314"/>
                  </a:lnTo>
                  <a:lnTo>
                    <a:pt x="693211" y="66376"/>
                  </a:lnTo>
                </a:path>
                <a:path w="693419" h="66675">
                  <a:moveTo>
                    <a:pt x="523594" y="44252"/>
                  </a:moveTo>
                  <a:lnTo>
                    <a:pt x="508843" y="55314"/>
                  </a:lnTo>
                  <a:lnTo>
                    <a:pt x="523594" y="66376"/>
                  </a:lnTo>
                </a:path>
                <a:path w="693419" h="66675">
                  <a:moveTo>
                    <a:pt x="582587" y="44252"/>
                  </a:moveTo>
                  <a:lnTo>
                    <a:pt x="567845" y="55314"/>
                  </a:lnTo>
                  <a:lnTo>
                    <a:pt x="582587" y="66376"/>
                  </a:lnTo>
                </a:path>
                <a:path w="693419" h="66675">
                  <a:moveTo>
                    <a:pt x="287603" y="44252"/>
                  </a:moveTo>
                  <a:lnTo>
                    <a:pt x="272852" y="55314"/>
                  </a:lnTo>
                  <a:lnTo>
                    <a:pt x="287603" y="66376"/>
                  </a:lnTo>
                </a:path>
                <a:path w="693419" h="66675">
                  <a:moveTo>
                    <a:pt x="346605" y="44252"/>
                  </a:moveTo>
                  <a:lnTo>
                    <a:pt x="331855" y="55314"/>
                  </a:lnTo>
                  <a:lnTo>
                    <a:pt x="346605" y="66376"/>
                  </a:lnTo>
                </a:path>
                <a:path w="693419" h="66675">
                  <a:moveTo>
                    <a:pt x="405598" y="44252"/>
                  </a:moveTo>
                  <a:lnTo>
                    <a:pt x="390848" y="55314"/>
                  </a:lnTo>
                  <a:lnTo>
                    <a:pt x="405598" y="66376"/>
                  </a:lnTo>
                </a:path>
                <a:path w="693419" h="66675">
                  <a:moveTo>
                    <a:pt x="464601" y="44252"/>
                  </a:moveTo>
                  <a:lnTo>
                    <a:pt x="449850" y="55314"/>
                  </a:lnTo>
                  <a:lnTo>
                    <a:pt x="464601" y="66376"/>
                  </a:lnTo>
                </a:path>
                <a:path w="693419" h="66675">
                  <a:moveTo>
                    <a:pt x="228610" y="44252"/>
                  </a:moveTo>
                  <a:lnTo>
                    <a:pt x="213859" y="55314"/>
                  </a:lnTo>
                  <a:lnTo>
                    <a:pt x="228610" y="66376"/>
                  </a:lnTo>
                </a:path>
                <a:path w="693419" h="66675">
                  <a:moveTo>
                    <a:pt x="73743" y="0"/>
                  </a:moveTo>
                  <a:lnTo>
                    <a:pt x="58992" y="11063"/>
                  </a:lnTo>
                  <a:lnTo>
                    <a:pt x="73743" y="22126"/>
                  </a:lnTo>
                </a:path>
                <a:path w="693419" h="66675">
                  <a:moveTo>
                    <a:pt x="14741" y="0"/>
                  </a:moveTo>
                  <a:lnTo>
                    <a:pt x="0" y="11063"/>
                  </a:lnTo>
                  <a:lnTo>
                    <a:pt x="14741" y="22126"/>
                  </a:lnTo>
                </a:path>
              </a:pathLst>
            </a:custGeom>
            <a:ln w="3175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1" name="object 71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093946" y="2415512"/>
              <a:ext cx="630423" cy="468646"/>
            </a:xfrm>
            <a:prstGeom prst="rect">
              <a:avLst/>
            </a:prstGeom>
          </p:spPr>
        </p:pic>
        <p:sp>
          <p:nvSpPr>
            <p:cNvPr id="72" name="object 72"/>
            <p:cNvSpPr/>
            <p:nvPr/>
          </p:nvSpPr>
          <p:spPr>
            <a:xfrm>
              <a:off x="2021207" y="2943130"/>
              <a:ext cx="775970" cy="39370"/>
            </a:xfrm>
            <a:custGeom>
              <a:avLst/>
              <a:gdLst/>
              <a:ahLst/>
              <a:cxnLst/>
              <a:rect l="l" t="t" r="r" b="b"/>
              <a:pathLst>
                <a:path w="775969" h="39369">
                  <a:moveTo>
                    <a:pt x="213372" y="0"/>
                  </a:moveTo>
                  <a:lnTo>
                    <a:pt x="213372" y="39321"/>
                  </a:lnTo>
                </a:path>
                <a:path w="775969" h="39369">
                  <a:moveTo>
                    <a:pt x="116389" y="0"/>
                  </a:moveTo>
                  <a:lnTo>
                    <a:pt x="116389" y="39321"/>
                  </a:lnTo>
                </a:path>
                <a:path w="775969" h="39369">
                  <a:moveTo>
                    <a:pt x="0" y="0"/>
                  </a:moveTo>
                  <a:lnTo>
                    <a:pt x="775903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1995396" y="2223999"/>
              <a:ext cx="929640" cy="955675"/>
            </a:xfrm>
            <a:custGeom>
              <a:avLst/>
              <a:gdLst/>
              <a:ahLst/>
              <a:cxnLst/>
              <a:rect l="l" t="t" r="r" b="b"/>
              <a:pathLst>
                <a:path w="929639" h="955675">
                  <a:moveTo>
                    <a:pt x="0" y="955104"/>
                  </a:moveTo>
                  <a:lnTo>
                    <a:pt x="0" y="800231"/>
                  </a:lnTo>
                  <a:lnTo>
                    <a:pt x="38716" y="761512"/>
                  </a:lnTo>
                  <a:lnTo>
                    <a:pt x="25811" y="761512"/>
                  </a:lnTo>
                  <a:lnTo>
                    <a:pt x="25811" y="129093"/>
                  </a:lnTo>
                  <a:lnTo>
                    <a:pt x="154867" y="0"/>
                  </a:lnTo>
                  <a:lnTo>
                    <a:pt x="929202" y="0"/>
                  </a:lnTo>
                  <a:lnTo>
                    <a:pt x="929202" y="393676"/>
                  </a:lnTo>
                  <a:lnTo>
                    <a:pt x="896938" y="484022"/>
                  </a:lnTo>
                  <a:lnTo>
                    <a:pt x="896938" y="658260"/>
                  </a:lnTo>
                  <a:lnTo>
                    <a:pt x="864674" y="696979"/>
                  </a:lnTo>
                  <a:lnTo>
                    <a:pt x="929202" y="696979"/>
                  </a:lnTo>
                  <a:lnTo>
                    <a:pt x="929202" y="851857"/>
                  </a:lnTo>
                  <a:lnTo>
                    <a:pt x="825957" y="955104"/>
                  </a:lnTo>
                  <a:lnTo>
                    <a:pt x="0" y="955104"/>
                  </a:lnTo>
                  <a:close/>
                </a:path>
              </a:pathLst>
            </a:custGeom>
            <a:ln w="688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6857326" y="4292578"/>
              <a:ext cx="103505" cy="258445"/>
            </a:xfrm>
            <a:custGeom>
              <a:avLst/>
              <a:gdLst/>
              <a:ahLst/>
              <a:cxnLst/>
              <a:rect l="l" t="t" r="r" b="b"/>
              <a:pathLst>
                <a:path w="103504" h="258445">
                  <a:moveTo>
                    <a:pt x="102921" y="0"/>
                  </a:moveTo>
                  <a:lnTo>
                    <a:pt x="0" y="103252"/>
                  </a:lnTo>
                  <a:lnTo>
                    <a:pt x="0" y="258125"/>
                  </a:lnTo>
                  <a:lnTo>
                    <a:pt x="102921" y="154878"/>
                  </a:lnTo>
                  <a:lnTo>
                    <a:pt x="102921" y="0"/>
                  </a:lnTo>
                  <a:close/>
                </a:path>
              </a:pathLst>
            </a:custGeom>
            <a:solidFill>
              <a:srgbClr val="9A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6033947" y="4292587"/>
              <a:ext cx="926465" cy="103505"/>
            </a:xfrm>
            <a:custGeom>
              <a:avLst/>
              <a:gdLst/>
              <a:ahLst/>
              <a:cxnLst/>
              <a:rect l="l" t="t" r="r" b="b"/>
              <a:pathLst>
                <a:path w="926465" h="103504">
                  <a:moveTo>
                    <a:pt x="205841" y="103251"/>
                  </a:moveTo>
                  <a:lnTo>
                    <a:pt x="51460" y="51625"/>
                  </a:lnTo>
                  <a:lnTo>
                    <a:pt x="0" y="103251"/>
                  </a:lnTo>
                  <a:lnTo>
                    <a:pt x="205841" y="103251"/>
                  </a:lnTo>
                  <a:close/>
                </a:path>
                <a:path w="926465" h="103504">
                  <a:moveTo>
                    <a:pt x="926287" y="0"/>
                  </a:moveTo>
                  <a:lnTo>
                    <a:pt x="771906" y="0"/>
                  </a:lnTo>
                  <a:lnTo>
                    <a:pt x="849096" y="77431"/>
                  </a:lnTo>
                  <a:lnTo>
                    <a:pt x="926287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6085412" y="4292578"/>
              <a:ext cx="849630" cy="103505"/>
            </a:xfrm>
            <a:custGeom>
              <a:avLst/>
              <a:gdLst/>
              <a:ahLst/>
              <a:cxnLst/>
              <a:rect l="l" t="t" r="r" b="b"/>
              <a:pathLst>
                <a:path w="849629" h="103504">
                  <a:moveTo>
                    <a:pt x="797643" y="0"/>
                  </a:moveTo>
                  <a:lnTo>
                    <a:pt x="51460" y="0"/>
                  </a:lnTo>
                  <a:lnTo>
                    <a:pt x="0" y="51626"/>
                  </a:lnTo>
                  <a:lnTo>
                    <a:pt x="154382" y="103252"/>
                  </a:lnTo>
                  <a:lnTo>
                    <a:pt x="771913" y="103252"/>
                  </a:lnTo>
                  <a:lnTo>
                    <a:pt x="849104" y="25813"/>
                  </a:lnTo>
                  <a:lnTo>
                    <a:pt x="797643" y="0"/>
                  </a:lnTo>
                  <a:close/>
                </a:path>
              </a:pathLst>
            </a:custGeom>
            <a:solidFill>
              <a:srgbClr val="9A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7" name="object 77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6033951" y="4350132"/>
              <a:ext cx="823374" cy="200571"/>
            </a:xfrm>
            <a:prstGeom prst="rect">
              <a:avLst/>
            </a:prstGeom>
          </p:spPr>
        </p:pic>
        <p:sp>
          <p:nvSpPr>
            <p:cNvPr id="78" name="object 78"/>
            <p:cNvSpPr/>
            <p:nvPr/>
          </p:nvSpPr>
          <p:spPr>
            <a:xfrm>
              <a:off x="6033951" y="4395826"/>
              <a:ext cx="823594" cy="154940"/>
            </a:xfrm>
            <a:custGeom>
              <a:avLst/>
              <a:gdLst/>
              <a:ahLst/>
              <a:cxnLst/>
              <a:rect l="l" t="t" r="r" b="b"/>
              <a:pathLst>
                <a:path w="823595" h="154939">
                  <a:moveTo>
                    <a:pt x="0" y="154878"/>
                  </a:moveTo>
                  <a:lnTo>
                    <a:pt x="823374" y="154878"/>
                  </a:lnTo>
                  <a:lnTo>
                    <a:pt x="823374" y="0"/>
                  </a:lnTo>
                  <a:lnTo>
                    <a:pt x="0" y="0"/>
                  </a:lnTo>
                  <a:lnTo>
                    <a:pt x="0" y="154878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9" name="object 7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6041302" y="4432702"/>
              <a:ext cx="808669" cy="22125"/>
            </a:xfrm>
            <a:prstGeom prst="rect">
              <a:avLst/>
            </a:prstGeom>
          </p:spPr>
        </p:pic>
        <p:sp>
          <p:nvSpPr>
            <p:cNvPr id="80" name="object 80"/>
            <p:cNvSpPr/>
            <p:nvPr/>
          </p:nvSpPr>
          <p:spPr>
            <a:xfrm>
              <a:off x="6041302" y="4432702"/>
              <a:ext cx="808990" cy="22225"/>
            </a:xfrm>
            <a:custGeom>
              <a:avLst/>
              <a:gdLst/>
              <a:ahLst/>
              <a:cxnLst/>
              <a:rect l="l" t="t" r="r" b="b"/>
              <a:pathLst>
                <a:path w="808990" h="22225">
                  <a:moveTo>
                    <a:pt x="0" y="22125"/>
                  </a:moveTo>
                  <a:lnTo>
                    <a:pt x="808669" y="22125"/>
                  </a:lnTo>
                  <a:lnTo>
                    <a:pt x="808669" y="0"/>
                  </a:lnTo>
                  <a:lnTo>
                    <a:pt x="0" y="0"/>
                  </a:lnTo>
                  <a:lnTo>
                    <a:pt x="0" y="22125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6109672" y="4432702"/>
              <a:ext cx="142875" cy="22225"/>
            </a:xfrm>
            <a:custGeom>
              <a:avLst/>
              <a:gdLst/>
              <a:ahLst/>
              <a:cxnLst/>
              <a:rect l="l" t="t" r="r" b="b"/>
              <a:pathLst>
                <a:path w="142875" h="22225">
                  <a:moveTo>
                    <a:pt x="142622" y="0"/>
                  </a:moveTo>
                  <a:lnTo>
                    <a:pt x="0" y="0"/>
                  </a:lnTo>
                  <a:lnTo>
                    <a:pt x="0" y="22125"/>
                  </a:lnTo>
                  <a:lnTo>
                    <a:pt x="142622" y="22125"/>
                  </a:lnTo>
                  <a:lnTo>
                    <a:pt x="14262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6109672" y="4432702"/>
              <a:ext cx="142875" cy="22225"/>
            </a:xfrm>
            <a:custGeom>
              <a:avLst/>
              <a:gdLst/>
              <a:ahLst/>
              <a:cxnLst/>
              <a:rect l="l" t="t" r="r" b="b"/>
              <a:pathLst>
                <a:path w="142875" h="22225">
                  <a:moveTo>
                    <a:pt x="0" y="22125"/>
                  </a:moveTo>
                  <a:lnTo>
                    <a:pt x="142622" y="22125"/>
                  </a:lnTo>
                  <a:lnTo>
                    <a:pt x="142622" y="0"/>
                  </a:lnTo>
                  <a:lnTo>
                    <a:pt x="0" y="0"/>
                  </a:lnTo>
                  <a:lnTo>
                    <a:pt x="0" y="22125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3" name="object 83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6159382" y="4505531"/>
              <a:ext cx="80407" cy="22125"/>
            </a:xfrm>
            <a:prstGeom prst="rect">
              <a:avLst/>
            </a:prstGeom>
          </p:spPr>
        </p:pic>
        <p:pic>
          <p:nvPicPr>
            <p:cNvPr id="84" name="object 84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6068178" y="4475334"/>
              <a:ext cx="53771" cy="53939"/>
            </a:xfrm>
            <a:prstGeom prst="rect">
              <a:avLst/>
            </a:prstGeom>
          </p:spPr>
        </p:pic>
        <p:sp>
          <p:nvSpPr>
            <p:cNvPr id="85" name="object 85"/>
            <p:cNvSpPr/>
            <p:nvPr/>
          </p:nvSpPr>
          <p:spPr>
            <a:xfrm>
              <a:off x="6091385" y="4498617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3675" y="0"/>
                  </a:moveTo>
                  <a:lnTo>
                    <a:pt x="0" y="3687"/>
                  </a:lnTo>
                  <a:lnTo>
                    <a:pt x="3675" y="7374"/>
                  </a:lnTo>
                  <a:lnTo>
                    <a:pt x="7351" y="3687"/>
                  </a:lnTo>
                  <a:lnTo>
                    <a:pt x="3675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6091385" y="4498617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3675" y="7374"/>
                  </a:moveTo>
                  <a:lnTo>
                    <a:pt x="7351" y="3687"/>
                  </a:lnTo>
                  <a:lnTo>
                    <a:pt x="3675" y="0"/>
                  </a:lnTo>
                  <a:lnTo>
                    <a:pt x="0" y="3687"/>
                  </a:lnTo>
                  <a:lnTo>
                    <a:pt x="3675" y="7374"/>
                  </a:lnTo>
                  <a:close/>
                </a:path>
              </a:pathLst>
            </a:custGeom>
            <a:ln w="3175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6833158" y="3595599"/>
              <a:ext cx="128905" cy="760095"/>
            </a:xfrm>
            <a:custGeom>
              <a:avLst/>
              <a:gdLst/>
              <a:ahLst/>
              <a:cxnLst/>
              <a:rect l="l" t="t" r="r" b="b"/>
              <a:pathLst>
                <a:path w="128904" h="760095">
                  <a:moveTo>
                    <a:pt x="128909" y="0"/>
                  </a:moveTo>
                  <a:lnTo>
                    <a:pt x="0" y="129351"/>
                  </a:lnTo>
                  <a:lnTo>
                    <a:pt x="0" y="759810"/>
                  </a:lnTo>
                  <a:lnTo>
                    <a:pt x="96679" y="662820"/>
                  </a:lnTo>
                  <a:lnTo>
                    <a:pt x="96679" y="484997"/>
                  </a:lnTo>
                  <a:lnTo>
                    <a:pt x="128909" y="387998"/>
                  </a:lnTo>
                  <a:lnTo>
                    <a:pt x="128909" y="0"/>
                  </a:lnTo>
                  <a:close/>
                </a:path>
              </a:pathLst>
            </a:custGeom>
            <a:solidFill>
              <a:srgbClr val="9A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6059682" y="3595599"/>
              <a:ext cx="902969" cy="129539"/>
            </a:xfrm>
            <a:custGeom>
              <a:avLst/>
              <a:gdLst/>
              <a:ahLst/>
              <a:cxnLst/>
              <a:rect l="l" t="t" r="r" b="b"/>
              <a:pathLst>
                <a:path w="902970" h="129539">
                  <a:moveTo>
                    <a:pt x="902385" y="0"/>
                  </a:moveTo>
                  <a:lnTo>
                    <a:pt x="128909" y="0"/>
                  </a:lnTo>
                  <a:lnTo>
                    <a:pt x="0" y="129351"/>
                  </a:lnTo>
                  <a:lnTo>
                    <a:pt x="773476" y="129351"/>
                  </a:lnTo>
                  <a:lnTo>
                    <a:pt x="902385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6059682" y="3724951"/>
              <a:ext cx="774065" cy="629285"/>
            </a:xfrm>
            <a:custGeom>
              <a:avLst/>
              <a:gdLst/>
              <a:ahLst/>
              <a:cxnLst/>
              <a:rect l="l" t="t" r="r" b="b"/>
              <a:pathLst>
                <a:path w="774065" h="629285">
                  <a:moveTo>
                    <a:pt x="773476" y="0"/>
                  </a:moveTo>
                  <a:lnTo>
                    <a:pt x="0" y="0"/>
                  </a:lnTo>
                  <a:lnTo>
                    <a:pt x="0" y="629101"/>
                  </a:lnTo>
                  <a:lnTo>
                    <a:pt x="773476" y="629101"/>
                  </a:lnTo>
                  <a:lnTo>
                    <a:pt x="773476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6059682" y="3724951"/>
              <a:ext cx="774065" cy="629285"/>
            </a:xfrm>
            <a:custGeom>
              <a:avLst/>
              <a:gdLst/>
              <a:ahLst/>
              <a:cxnLst/>
              <a:rect l="l" t="t" r="r" b="b"/>
              <a:pathLst>
                <a:path w="774065" h="629285">
                  <a:moveTo>
                    <a:pt x="0" y="629101"/>
                  </a:moveTo>
                  <a:lnTo>
                    <a:pt x="773476" y="629101"/>
                  </a:lnTo>
                  <a:lnTo>
                    <a:pt x="773476" y="0"/>
                  </a:lnTo>
                  <a:lnTo>
                    <a:pt x="0" y="0"/>
                  </a:lnTo>
                  <a:lnTo>
                    <a:pt x="0" y="629101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6755805" y="4275415"/>
              <a:ext cx="38735" cy="19685"/>
            </a:xfrm>
            <a:custGeom>
              <a:avLst/>
              <a:gdLst/>
              <a:ahLst/>
              <a:cxnLst/>
              <a:rect l="l" t="t" r="r" b="b"/>
              <a:pathLst>
                <a:path w="38734" h="19685">
                  <a:moveTo>
                    <a:pt x="38673" y="0"/>
                  </a:moveTo>
                  <a:lnTo>
                    <a:pt x="0" y="0"/>
                  </a:lnTo>
                  <a:lnTo>
                    <a:pt x="0" y="19658"/>
                  </a:lnTo>
                  <a:lnTo>
                    <a:pt x="38673" y="19658"/>
                  </a:lnTo>
                  <a:lnTo>
                    <a:pt x="38673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2" name="object 92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6159802" y="3813355"/>
              <a:ext cx="560551" cy="396200"/>
            </a:xfrm>
            <a:prstGeom prst="rect">
              <a:avLst/>
            </a:prstGeom>
          </p:spPr>
        </p:pic>
        <p:sp>
          <p:nvSpPr>
            <p:cNvPr id="93" name="object 93"/>
            <p:cNvSpPr/>
            <p:nvPr/>
          </p:nvSpPr>
          <p:spPr>
            <a:xfrm>
              <a:off x="6129526" y="4465889"/>
              <a:ext cx="691515" cy="66675"/>
            </a:xfrm>
            <a:custGeom>
              <a:avLst/>
              <a:gdLst/>
              <a:ahLst/>
              <a:cxnLst/>
              <a:rect l="l" t="t" r="r" b="b"/>
              <a:pathLst>
                <a:path w="691515" h="66675">
                  <a:moveTo>
                    <a:pt x="485199" y="0"/>
                  </a:moveTo>
                  <a:lnTo>
                    <a:pt x="470495" y="11063"/>
                  </a:lnTo>
                  <a:lnTo>
                    <a:pt x="485199" y="22126"/>
                  </a:lnTo>
                </a:path>
                <a:path w="691515" h="66675">
                  <a:moveTo>
                    <a:pt x="544008" y="0"/>
                  </a:moveTo>
                  <a:lnTo>
                    <a:pt x="529303" y="11063"/>
                  </a:lnTo>
                  <a:lnTo>
                    <a:pt x="544008" y="22126"/>
                  </a:lnTo>
                </a:path>
                <a:path w="691515" h="66675">
                  <a:moveTo>
                    <a:pt x="602826" y="0"/>
                  </a:moveTo>
                  <a:lnTo>
                    <a:pt x="588121" y="11063"/>
                  </a:lnTo>
                  <a:lnTo>
                    <a:pt x="602826" y="22126"/>
                  </a:lnTo>
                </a:path>
                <a:path w="691515" h="66675">
                  <a:moveTo>
                    <a:pt x="661634" y="0"/>
                  </a:moveTo>
                  <a:lnTo>
                    <a:pt x="646930" y="11063"/>
                  </a:lnTo>
                  <a:lnTo>
                    <a:pt x="661634" y="22126"/>
                  </a:lnTo>
                </a:path>
                <a:path w="691515" h="66675">
                  <a:moveTo>
                    <a:pt x="426382" y="0"/>
                  </a:moveTo>
                  <a:lnTo>
                    <a:pt x="411687" y="11063"/>
                  </a:lnTo>
                  <a:lnTo>
                    <a:pt x="426382" y="22126"/>
                  </a:lnTo>
                </a:path>
                <a:path w="691515" h="66675">
                  <a:moveTo>
                    <a:pt x="308765" y="0"/>
                  </a:moveTo>
                  <a:lnTo>
                    <a:pt x="294060" y="11063"/>
                  </a:lnTo>
                  <a:lnTo>
                    <a:pt x="308765" y="22126"/>
                  </a:lnTo>
                </a:path>
                <a:path w="691515" h="66675">
                  <a:moveTo>
                    <a:pt x="367573" y="0"/>
                  </a:moveTo>
                  <a:lnTo>
                    <a:pt x="352869" y="11063"/>
                  </a:lnTo>
                  <a:lnTo>
                    <a:pt x="367573" y="22126"/>
                  </a:lnTo>
                </a:path>
                <a:path w="691515" h="66675">
                  <a:moveTo>
                    <a:pt x="132321" y="0"/>
                  </a:moveTo>
                  <a:lnTo>
                    <a:pt x="117616" y="11063"/>
                  </a:lnTo>
                  <a:lnTo>
                    <a:pt x="132321" y="22126"/>
                  </a:lnTo>
                </a:path>
                <a:path w="691515" h="66675">
                  <a:moveTo>
                    <a:pt x="191139" y="0"/>
                  </a:moveTo>
                  <a:lnTo>
                    <a:pt x="176434" y="11063"/>
                  </a:lnTo>
                  <a:lnTo>
                    <a:pt x="191139" y="22126"/>
                  </a:lnTo>
                </a:path>
                <a:path w="691515" h="66675">
                  <a:moveTo>
                    <a:pt x="249947" y="0"/>
                  </a:moveTo>
                  <a:lnTo>
                    <a:pt x="235242" y="11063"/>
                  </a:lnTo>
                  <a:lnTo>
                    <a:pt x="249947" y="22126"/>
                  </a:lnTo>
                </a:path>
                <a:path w="691515" h="66675">
                  <a:moveTo>
                    <a:pt x="176434" y="44252"/>
                  </a:moveTo>
                  <a:lnTo>
                    <a:pt x="161730" y="55314"/>
                  </a:lnTo>
                  <a:lnTo>
                    <a:pt x="176434" y="66376"/>
                  </a:lnTo>
                </a:path>
                <a:path w="691515" h="66675">
                  <a:moveTo>
                    <a:pt x="632225" y="44252"/>
                  </a:moveTo>
                  <a:lnTo>
                    <a:pt x="617530" y="55314"/>
                  </a:lnTo>
                  <a:lnTo>
                    <a:pt x="632225" y="66376"/>
                  </a:lnTo>
                </a:path>
                <a:path w="691515" h="66675">
                  <a:moveTo>
                    <a:pt x="691043" y="44252"/>
                  </a:moveTo>
                  <a:lnTo>
                    <a:pt x="676338" y="55314"/>
                  </a:lnTo>
                  <a:lnTo>
                    <a:pt x="691043" y="66376"/>
                  </a:lnTo>
                </a:path>
                <a:path w="691515" h="66675">
                  <a:moveTo>
                    <a:pt x="521956" y="44252"/>
                  </a:moveTo>
                  <a:lnTo>
                    <a:pt x="507251" y="55314"/>
                  </a:lnTo>
                  <a:lnTo>
                    <a:pt x="521956" y="66376"/>
                  </a:lnTo>
                </a:path>
                <a:path w="691515" h="66675">
                  <a:moveTo>
                    <a:pt x="580764" y="44252"/>
                  </a:moveTo>
                  <a:lnTo>
                    <a:pt x="566069" y="55314"/>
                  </a:lnTo>
                  <a:lnTo>
                    <a:pt x="580764" y="66376"/>
                  </a:lnTo>
                </a:path>
                <a:path w="691515" h="66675">
                  <a:moveTo>
                    <a:pt x="286703" y="44252"/>
                  </a:moveTo>
                  <a:lnTo>
                    <a:pt x="271999" y="55314"/>
                  </a:lnTo>
                  <a:lnTo>
                    <a:pt x="286703" y="66376"/>
                  </a:lnTo>
                </a:path>
                <a:path w="691515" h="66675">
                  <a:moveTo>
                    <a:pt x="345521" y="44252"/>
                  </a:moveTo>
                  <a:lnTo>
                    <a:pt x="330817" y="55314"/>
                  </a:lnTo>
                  <a:lnTo>
                    <a:pt x="345521" y="66376"/>
                  </a:lnTo>
                </a:path>
                <a:path w="691515" h="66675">
                  <a:moveTo>
                    <a:pt x="404330" y="44252"/>
                  </a:moveTo>
                  <a:lnTo>
                    <a:pt x="389625" y="55314"/>
                  </a:lnTo>
                  <a:lnTo>
                    <a:pt x="404330" y="66376"/>
                  </a:lnTo>
                </a:path>
                <a:path w="691515" h="66675">
                  <a:moveTo>
                    <a:pt x="463147" y="44252"/>
                  </a:moveTo>
                  <a:lnTo>
                    <a:pt x="448443" y="55314"/>
                  </a:lnTo>
                  <a:lnTo>
                    <a:pt x="463147" y="66376"/>
                  </a:lnTo>
                </a:path>
                <a:path w="691515" h="66675">
                  <a:moveTo>
                    <a:pt x="227895" y="44252"/>
                  </a:moveTo>
                  <a:lnTo>
                    <a:pt x="213191" y="55314"/>
                  </a:lnTo>
                  <a:lnTo>
                    <a:pt x="227895" y="66376"/>
                  </a:lnTo>
                </a:path>
                <a:path w="691515" h="66675">
                  <a:moveTo>
                    <a:pt x="73512" y="0"/>
                  </a:moveTo>
                  <a:lnTo>
                    <a:pt x="58808" y="11063"/>
                  </a:lnTo>
                  <a:lnTo>
                    <a:pt x="73512" y="22126"/>
                  </a:lnTo>
                </a:path>
                <a:path w="691515" h="66675">
                  <a:moveTo>
                    <a:pt x="14694" y="0"/>
                  </a:moveTo>
                  <a:lnTo>
                    <a:pt x="0" y="11063"/>
                  </a:lnTo>
                  <a:lnTo>
                    <a:pt x="14694" y="22126"/>
                  </a:lnTo>
                </a:path>
              </a:pathLst>
            </a:custGeom>
            <a:ln w="3175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4" name="object 94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6132194" y="3785882"/>
              <a:ext cx="628451" cy="469380"/>
            </a:xfrm>
            <a:prstGeom prst="rect">
              <a:avLst/>
            </a:prstGeom>
          </p:spPr>
        </p:pic>
        <p:sp>
          <p:nvSpPr>
            <p:cNvPr id="95" name="object 95"/>
            <p:cNvSpPr/>
            <p:nvPr/>
          </p:nvSpPr>
          <p:spPr>
            <a:xfrm>
              <a:off x="6059682" y="4314730"/>
              <a:ext cx="774065" cy="39370"/>
            </a:xfrm>
            <a:custGeom>
              <a:avLst/>
              <a:gdLst/>
              <a:ahLst/>
              <a:cxnLst/>
              <a:rect l="l" t="t" r="r" b="b"/>
              <a:pathLst>
                <a:path w="774065" h="39370">
                  <a:moveTo>
                    <a:pt x="212704" y="0"/>
                  </a:moveTo>
                  <a:lnTo>
                    <a:pt x="212704" y="39321"/>
                  </a:lnTo>
                </a:path>
                <a:path w="774065" h="39370">
                  <a:moveTo>
                    <a:pt x="116025" y="0"/>
                  </a:moveTo>
                  <a:lnTo>
                    <a:pt x="116025" y="39321"/>
                  </a:lnTo>
                </a:path>
                <a:path w="774065" h="39370">
                  <a:moveTo>
                    <a:pt x="0" y="0"/>
                  </a:moveTo>
                  <a:lnTo>
                    <a:pt x="773476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6033951" y="3595599"/>
              <a:ext cx="926465" cy="955675"/>
            </a:xfrm>
            <a:custGeom>
              <a:avLst/>
              <a:gdLst/>
              <a:ahLst/>
              <a:cxnLst/>
              <a:rect l="l" t="t" r="r" b="b"/>
              <a:pathLst>
                <a:path w="926465" h="955675">
                  <a:moveTo>
                    <a:pt x="0" y="955104"/>
                  </a:moveTo>
                  <a:lnTo>
                    <a:pt x="0" y="800231"/>
                  </a:lnTo>
                  <a:lnTo>
                    <a:pt x="38595" y="761512"/>
                  </a:lnTo>
                  <a:lnTo>
                    <a:pt x="25730" y="761512"/>
                  </a:lnTo>
                  <a:lnTo>
                    <a:pt x="25730" y="129093"/>
                  </a:lnTo>
                  <a:lnTo>
                    <a:pt x="154382" y="0"/>
                  </a:lnTo>
                  <a:lnTo>
                    <a:pt x="926295" y="0"/>
                  </a:lnTo>
                  <a:lnTo>
                    <a:pt x="926295" y="393676"/>
                  </a:lnTo>
                  <a:lnTo>
                    <a:pt x="894132" y="484022"/>
                  </a:lnTo>
                  <a:lnTo>
                    <a:pt x="894132" y="658260"/>
                  </a:lnTo>
                  <a:lnTo>
                    <a:pt x="861969" y="696979"/>
                  </a:lnTo>
                  <a:lnTo>
                    <a:pt x="926295" y="696979"/>
                  </a:lnTo>
                  <a:lnTo>
                    <a:pt x="926295" y="851857"/>
                  </a:lnTo>
                  <a:lnTo>
                    <a:pt x="823374" y="955104"/>
                  </a:lnTo>
                  <a:lnTo>
                    <a:pt x="0" y="955104"/>
                  </a:lnTo>
                  <a:close/>
                </a:path>
              </a:pathLst>
            </a:custGeom>
            <a:ln w="68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6859953" y="5664179"/>
              <a:ext cx="103505" cy="258445"/>
            </a:xfrm>
            <a:custGeom>
              <a:avLst/>
              <a:gdLst/>
              <a:ahLst/>
              <a:cxnLst/>
              <a:rect l="l" t="t" r="r" b="b"/>
              <a:pathLst>
                <a:path w="103504" h="258445">
                  <a:moveTo>
                    <a:pt x="103244" y="0"/>
                  </a:moveTo>
                  <a:lnTo>
                    <a:pt x="0" y="103252"/>
                  </a:lnTo>
                  <a:lnTo>
                    <a:pt x="0" y="258125"/>
                  </a:lnTo>
                  <a:lnTo>
                    <a:pt x="103244" y="154878"/>
                  </a:lnTo>
                  <a:lnTo>
                    <a:pt x="103244" y="0"/>
                  </a:lnTo>
                  <a:close/>
                </a:path>
              </a:pathLst>
            </a:custGeom>
            <a:solidFill>
              <a:srgbClr val="9A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6033986" y="5664187"/>
              <a:ext cx="929640" cy="103505"/>
            </a:xfrm>
            <a:custGeom>
              <a:avLst/>
              <a:gdLst/>
              <a:ahLst/>
              <a:cxnLst/>
              <a:rect l="l" t="t" r="r" b="b"/>
              <a:pathLst>
                <a:path w="929640" h="103504">
                  <a:moveTo>
                    <a:pt x="206489" y="103251"/>
                  </a:moveTo>
                  <a:lnTo>
                    <a:pt x="51625" y="51625"/>
                  </a:lnTo>
                  <a:lnTo>
                    <a:pt x="0" y="103251"/>
                  </a:lnTo>
                  <a:lnTo>
                    <a:pt x="206489" y="103251"/>
                  </a:lnTo>
                  <a:close/>
                </a:path>
                <a:path w="929640" h="103504">
                  <a:moveTo>
                    <a:pt x="929208" y="0"/>
                  </a:moveTo>
                  <a:lnTo>
                    <a:pt x="774344" y="0"/>
                  </a:lnTo>
                  <a:lnTo>
                    <a:pt x="851776" y="77431"/>
                  </a:lnTo>
                  <a:lnTo>
                    <a:pt x="929208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6085618" y="5664179"/>
              <a:ext cx="852169" cy="103505"/>
            </a:xfrm>
            <a:custGeom>
              <a:avLst/>
              <a:gdLst/>
              <a:ahLst/>
              <a:cxnLst/>
              <a:rect l="l" t="t" r="r" b="b"/>
              <a:pathLst>
                <a:path w="852170" h="103504">
                  <a:moveTo>
                    <a:pt x="800146" y="0"/>
                  </a:moveTo>
                  <a:lnTo>
                    <a:pt x="51622" y="0"/>
                  </a:lnTo>
                  <a:lnTo>
                    <a:pt x="0" y="51626"/>
                  </a:lnTo>
                  <a:lnTo>
                    <a:pt x="154867" y="103252"/>
                  </a:lnTo>
                  <a:lnTo>
                    <a:pt x="774335" y="103252"/>
                  </a:lnTo>
                  <a:lnTo>
                    <a:pt x="851768" y="25813"/>
                  </a:lnTo>
                  <a:lnTo>
                    <a:pt x="800146" y="0"/>
                  </a:lnTo>
                  <a:close/>
                </a:path>
              </a:pathLst>
            </a:custGeom>
            <a:solidFill>
              <a:srgbClr val="9A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0" name="object 100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6033996" y="5721732"/>
              <a:ext cx="825957" cy="200571"/>
            </a:xfrm>
            <a:prstGeom prst="rect">
              <a:avLst/>
            </a:prstGeom>
          </p:spPr>
        </p:pic>
        <p:sp>
          <p:nvSpPr>
            <p:cNvPr id="101" name="object 101"/>
            <p:cNvSpPr/>
            <p:nvPr/>
          </p:nvSpPr>
          <p:spPr>
            <a:xfrm>
              <a:off x="6033996" y="5767426"/>
              <a:ext cx="826135" cy="154940"/>
            </a:xfrm>
            <a:custGeom>
              <a:avLst/>
              <a:gdLst/>
              <a:ahLst/>
              <a:cxnLst/>
              <a:rect l="l" t="t" r="r" b="b"/>
              <a:pathLst>
                <a:path w="826134" h="154939">
                  <a:moveTo>
                    <a:pt x="0" y="154878"/>
                  </a:moveTo>
                  <a:lnTo>
                    <a:pt x="825957" y="154878"/>
                  </a:lnTo>
                  <a:lnTo>
                    <a:pt x="825957" y="0"/>
                  </a:lnTo>
                  <a:lnTo>
                    <a:pt x="0" y="0"/>
                  </a:lnTo>
                  <a:lnTo>
                    <a:pt x="0" y="154878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2" name="object 10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41370" y="5804302"/>
              <a:ext cx="811207" cy="22125"/>
            </a:xfrm>
            <a:prstGeom prst="rect">
              <a:avLst/>
            </a:prstGeom>
          </p:spPr>
        </p:pic>
        <p:sp>
          <p:nvSpPr>
            <p:cNvPr id="103" name="object 103"/>
            <p:cNvSpPr/>
            <p:nvPr/>
          </p:nvSpPr>
          <p:spPr>
            <a:xfrm>
              <a:off x="6041370" y="5804302"/>
              <a:ext cx="811530" cy="22225"/>
            </a:xfrm>
            <a:custGeom>
              <a:avLst/>
              <a:gdLst/>
              <a:ahLst/>
              <a:cxnLst/>
              <a:rect l="l" t="t" r="r" b="b"/>
              <a:pathLst>
                <a:path w="811529" h="22225">
                  <a:moveTo>
                    <a:pt x="0" y="22125"/>
                  </a:moveTo>
                  <a:lnTo>
                    <a:pt x="811207" y="22125"/>
                  </a:lnTo>
                  <a:lnTo>
                    <a:pt x="811207" y="0"/>
                  </a:lnTo>
                  <a:lnTo>
                    <a:pt x="0" y="0"/>
                  </a:lnTo>
                  <a:lnTo>
                    <a:pt x="0" y="22125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6109954" y="5804302"/>
              <a:ext cx="143510" cy="22225"/>
            </a:xfrm>
            <a:custGeom>
              <a:avLst/>
              <a:gdLst/>
              <a:ahLst/>
              <a:cxnLst/>
              <a:rect l="l" t="t" r="r" b="b"/>
              <a:pathLst>
                <a:path w="143510" h="22225">
                  <a:moveTo>
                    <a:pt x="143070" y="0"/>
                  </a:moveTo>
                  <a:lnTo>
                    <a:pt x="0" y="0"/>
                  </a:lnTo>
                  <a:lnTo>
                    <a:pt x="0" y="22125"/>
                  </a:lnTo>
                  <a:lnTo>
                    <a:pt x="143070" y="22125"/>
                  </a:lnTo>
                  <a:lnTo>
                    <a:pt x="1430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6109954" y="5804302"/>
              <a:ext cx="143510" cy="22225"/>
            </a:xfrm>
            <a:custGeom>
              <a:avLst/>
              <a:gdLst/>
              <a:ahLst/>
              <a:cxnLst/>
              <a:rect l="l" t="t" r="r" b="b"/>
              <a:pathLst>
                <a:path w="143510" h="22225">
                  <a:moveTo>
                    <a:pt x="0" y="22125"/>
                  </a:moveTo>
                  <a:lnTo>
                    <a:pt x="143070" y="22125"/>
                  </a:lnTo>
                  <a:lnTo>
                    <a:pt x="143070" y="0"/>
                  </a:lnTo>
                  <a:lnTo>
                    <a:pt x="0" y="0"/>
                  </a:lnTo>
                  <a:lnTo>
                    <a:pt x="0" y="22125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6" name="object 106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6159820" y="5877131"/>
              <a:ext cx="80659" cy="22125"/>
            </a:xfrm>
            <a:prstGeom prst="rect">
              <a:avLst/>
            </a:prstGeom>
          </p:spPr>
        </p:pic>
        <p:pic>
          <p:nvPicPr>
            <p:cNvPr id="107" name="object 107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6068329" y="5846934"/>
              <a:ext cx="53940" cy="53939"/>
            </a:xfrm>
            <a:prstGeom prst="rect">
              <a:avLst/>
            </a:prstGeom>
          </p:spPr>
        </p:pic>
        <p:sp>
          <p:nvSpPr>
            <p:cNvPr id="108" name="object 108"/>
            <p:cNvSpPr/>
            <p:nvPr/>
          </p:nvSpPr>
          <p:spPr>
            <a:xfrm>
              <a:off x="6091610" y="5870217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3687" y="0"/>
                  </a:moveTo>
                  <a:lnTo>
                    <a:pt x="0" y="3687"/>
                  </a:lnTo>
                  <a:lnTo>
                    <a:pt x="3687" y="7374"/>
                  </a:lnTo>
                  <a:lnTo>
                    <a:pt x="7374" y="3687"/>
                  </a:lnTo>
                  <a:lnTo>
                    <a:pt x="3687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6091610" y="5870217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3687" y="7374"/>
                  </a:moveTo>
                  <a:lnTo>
                    <a:pt x="7374" y="3687"/>
                  </a:lnTo>
                  <a:lnTo>
                    <a:pt x="3687" y="0"/>
                  </a:lnTo>
                  <a:lnTo>
                    <a:pt x="0" y="3687"/>
                  </a:lnTo>
                  <a:lnTo>
                    <a:pt x="3687" y="7374"/>
                  </a:lnTo>
                  <a:close/>
                </a:path>
              </a:pathLst>
            </a:custGeom>
            <a:ln w="3175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6835710" y="4967199"/>
              <a:ext cx="129539" cy="760095"/>
            </a:xfrm>
            <a:custGeom>
              <a:avLst/>
              <a:gdLst/>
              <a:ahLst/>
              <a:cxnLst/>
              <a:rect l="l" t="t" r="r" b="b"/>
              <a:pathLst>
                <a:path w="129540" h="760095">
                  <a:moveTo>
                    <a:pt x="129314" y="0"/>
                  </a:moveTo>
                  <a:lnTo>
                    <a:pt x="0" y="129351"/>
                  </a:lnTo>
                  <a:lnTo>
                    <a:pt x="0" y="759810"/>
                  </a:lnTo>
                  <a:lnTo>
                    <a:pt x="96983" y="662820"/>
                  </a:lnTo>
                  <a:lnTo>
                    <a:pt x="96983" y="484997"/>
                  </a:lnTo>
                  <a:lnTo>
                    <a:pt x="129314" y="387998"/>
                  </a:lnTo>
                  <a:lnTo>
                    <a:pt x="129314" y="0"/>
                  </a:lnTo>
                  <a:close/>
                </a:path>
              </a:pathLst>
            </a:custGeom>
            <a:solidFill>
              <a:srgbClr val="9A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6059807" y="4967199"/>
              <a:ext cx="905510" cy="129539"/>
            </a:xfrm>
            <a:custGeom>
              <a:avLst/>
              <a:gdLst/>
              <a:ahLst/>
              <a:cxnLst/>
              <a:rect l="l" t="t" r="r" b="b"/>
              <a:pathLst>
                <a:path w="905509" h="129539">
                  <a:moveTo>
                    <a:pt x="905217" y="0"/>
                  </a:moveTo>
                  <a:lnTo>
                    <a:pt x="129314" y="0"/>
                  </a:lnTo>
                  <a:lnTo>
                    <a:pt x="0" y="129351"/>
                  </a:lnTo>
                  <a:lnTo>
                    <a:pt x="775903" y="129351"/>
                  </a:lnTo>
                  <a:lnTo>
                    <a:pt x="905217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6059807" y="5096551"/>
              <a:ext cx="775970" cy="629285"/>
            </a:xfrm>
            <a:custGeom>
              <a:avLst/>
              <a:gdLst/>
              <a:ahLst/>
              <a:cxnLst/>
              <a:rect l="l" t="t" r="r" b="b"/>
              <a:pathLst>
                <a:path w="775970" h="629285">
                  <a:moveTo>
                    <a:pt x="775903" y="0"/>
                  </a:moveTo>
                  <a:lnTo>
                    <a:pt x="0" y="0"/>
                  </a:lnTo>
                  <a:lnTo>
                    <a:pt x="0" y="629101"/>
                  </a:lnTo>
                  <a:lnTo>
                    <a:pt x="775903" y="629101"/>
                  </a:lnTo>
                  <a:lnTo>
                    <a:pt x="775903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6059807" y="5096551"/>
              <a:ext cx="775970" cy="629285"/>
            </a:xfrm>
            <a:custGeom>
              <a:avLst/>
              <a:gdLst/>
              <a:ahLst/>
              <a:cxnLst/>
              <a:rect l="l" t="t" r="r" b="b"/>
              <a:pathLst>
                <a:path w="775970" h="629285">
                  <a:moveTo>
                    <a:pt x="0" y="629101"/>
                  </a:moveTo>
                  <a:lnTo>
                    <a:pt x="775903" y="629101"/>
                  </a:lnTo>
                  <a:lnTo>
                    <a:pt x="775903" y="0"/>
                  </a:lnTo>
                  <a:lnTo>
                    <a:pt x="0" y="0"/>
                  </a:lnTo>
                  <a:lnTo>
                    <a:pt x="0" y="629101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6758114" y="5647015"/>
              <a:ext cx="39370" cy="19685"/>
            </a:xfrm>
            <a:custGeom>
              <a:avLst/>
              <a:gdLst/>
              <a:ahLst/>
              <a:cxnLst/>
              <a:rect l="l" t="t" r="r" b="b"/>
              <a:pathLst>
                <a:path w="39370" h="19685">
                  <a:moveTo>
                    <a:pt x="38795" y="0"/>
                  </a:moveTo>
                  <a:lnTo>
                    <a:pt x="0" y="0"/>
                  </a:lnTo>
                  <a:lnTo>
                    <a:pt x="0" y="19658"/>
                  </a:lnTo>
                  <a:lnTo>
                    <a:pt x="38795" y="19658"/>
                  </a:lnTo>
                  <a:lnTo>
                    <a:pt x="38795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5" name="object 115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6160241" y="5184955"/>
              <a:ext cx="562310" cy="396200"/>
            </a:xfrm>
            <a:prstGeom prst="rect">
              <a:avLst/>
            </a:prstGeom>
          </p:spPr>
        </p:pic>
        <p:sp>
          <p:nvSpPr>
            <p:cNvPr id="116" name="object 116"/>
            <p:cNvSpPr/>
            <p:nvPr/>
          </p:nvSpPr>
          <p:spPr>
            <a:xfrm>
              <a:off x="6129870" y="5837489"/>
              <a:ext cx="693420" cy="66675"/>
            </a:xfrm>
            <a:custGeom>
              <a:avLst/>
              <a:gdLst/>
              <a:ahLst/>
              <a:cxnLst/>
              <a:rect l="l" t="t" r="r" b="b"/>
              <a:pathLst>
                <a:path w="693420" h="66675">
                  <a:moveTo>
                    <a:pt x="486722" y="0"/>
                  </a:moveTo>
                  <a:lnTo>
                    <a:pt x="471971" y="11063"/>
                  </a:lnTo>
                  <a:lnTo>
                    <a:pt x="486722" y="22126"/>
                  </a:lnTo>
                </a:path>
                <a:path w="693420" h="66675">
                  <a:moveTo>
                    <a:pt x="545715" y="0"/>
                  </a:moveTo>
                  <a:lnTo>
                    <a:pt x="530964" y="11063"/>
                  </a:lnTo>
                  <a:lnTo>
                    <a:pt x="545715" y="22126"/>
                  </a:lnTo>
                </a:path>
                <a:path w="693420" h="66675">
                  <a:moveTo>
                    <a:pt x="604717" y="0"/>
                  </a:moveTo>
                  <a:lnTo>
                    <a:pt x="589967" y="11063"/>
                  </a:lnTo>
                  <a:lnTo>
                    <a:pt x="604717" y="22126"/>
                  </a:lnTo>
                </a:path>
                <a:path w="693420" h="66675">
                  <a:moveTo>
                    <a:pt x="663710" y="0"/>
                  </a:moveTo>
                  <a:lnTo>
                    <a:pt x="648959" y="11063"/>
                  </a:lnTo>
                  <a:lnTo>
                    <a:pt x="663710" y="22126"/>
                  </a:lnTo>
                </a:path>
                <a:path w="693420" h="66675">
                  <a:moveTo>
                    <a:pt x="427719" y="0"/>
                  </a:moveTo>
                  <a:lnTo>
                    <a:pt x="412978" y="11063"/>
                  </a:lnTo>
                  <a:lnTo>
                    <a:pt x="427719" y="22126"/>
                  </a:lnTo>
                </a:path>
                <a:path w="693420" h="66675">
                  <a:moveTo>
                    <a:pt x="309734" y="0"/>
                  </a:moveTo>
                  <a:lnTo>
                    <a:pt x="294983" y="11063"/>
                  </a:lnTo>
                  <a:lnTo>
                    <a:pt x="309734" y="22126"/>
                  </a:lnTo>
                </a:path>
                <a:path w="693420" h="66675">
                  <a:moveTo>
                    <a:pt x="368727" y="0"/>
                  </a:moveTo>
                  <a:lnTo>
                    <a:pt x="353976" y="11063"/>
                  </a:lnTo>
                  <a:lnTo>
                    <a:pt x="368727" y="22126"/>
                  </a:lnTo>
                </a:path>
                <a:path w="693420" h="66675">
                  <a:moveTo>
                    <a:pt x="132736" y="0"/>
                  </a:moveTo>
                  <a:lnTo>
                    <a:pt x="117985" y="11063"/>
                  </a:lnTo>
                  <a:lnTo>
                    <a:pt x="132736" y="22126"/>
                  </a:lnTo>
                </a:path>
                <a:path w="693420" h="66675">
                  <a:moveTo>
                    <a:pt x="191738" y="0"/>
                  </a:moveTo>
                  <a:lnTo>
                    <a:pt x="176988" y="11063"/>
                  </a:lnTo>
                  <a:lnTo>
                    <a:pt x="191738" y="22126"/>
                  </a:lnTo>
                </a:path>
                <a:path w="693420" h="66675">
                  <a:moveTo>
                    <a:pt x="250731" y="0"/>
                  </a:moveTo>
                  <a:lnTo>
                    <a:pt x="235981" y="11063"/>
                  </a:lnTo>
                  <a:lnTo>
                    <a:pt x="250731" y="22126"/>
                  </a:lnTo>
                </a:path>
                <a:path w="693420" h="66675">
                  <a:moveTo>
                    <a:pt x="176988" y="44252"/>
                  </a:moveTo>
                  <a:lnTo>
                    <a:pt x="162237" y="55314"/>
                  </a:lnTo>
                  <a:lnTo>
                    <a:pt x="176988" y="66376"/>
                  </a:lnTo>
                </a:path>
                <a:path w="693420" h="66675">
                  <a:moveTo>
                    <a:pt x="634209" y="44252"/>
                  </a:moveTo>
                  <a:lnTo>
                    <a:pt x="619468" y="55314"/>
                  </a:lnTo>
                  <a:lnTo>
                    <a:pt x="634209" y="66376"/>
                  </a:lnTo>
                </a:path>
                <a:path w="693420" h="66675">
                  <a:moveTo>
                    <a:pt x="693211" y="44252"/>
                  </a:moveTo>
                  <a:lnTo>
                    <a:pt x="678461" y="55314"/>
                  </a:lnTo>
                  <a:lnTo>
                    <a:pt x="693211" y="66376"/>
                  </a:lnTo>
                </a:path>
                <a:path w="693420" h="66675">
                  <a:moveTo>
                    <a:pt x="523594" y="44252"/>
                  </a:moveTo>
                  <a:lnTo>
                    <a:pt x="508843" y="55314"/>
                  </a:lnTo>
                  <a:lnTo>
                    <a:pt x="523594" y="66376"/>
                  </a:lnTo>
                </a:path>
                <a:path w="693420" h="66675">
                  <a:moveTo>
                    <a:pt x="582587" y="44252"/>
                  </a:moveTo>
                  <a:lnTo>
                    <a:pt x="567845" y="55314"/>
                  </a:lnTo>
                  <a:lnTo>
                    <a:pt x="582587" y="66376"/>
                  </a:lnTo>
                </a:path>
                <a:path w="693420" h="66675">
                  <a:moveTo>
                    <a:pt x="287603" y="44252"/>
                  </a:moveTo>
                  <a:lnTo>
                    <a:pt x="272852" y="55314"/>
                  </a:lnTo>
                  <a:lnTo>
                    <a:pt x="287603" y="66376"/>
                  </a:lnTo>
                </a:path>
                <a:path w="693420" h="66675">
                  <a:moveTo>
                    <a:pt x="346605" y="44252"/>
                  </a:moveTo>
                  <a:lnTo>
                    <a:pt x="331855" y="55314"/>
                  </a:lnTo>
                  <a:lnTo>
                    <a:pt x="346605" y="66376"/>
                  </a:lnTo>
                </a:path>
                <a:path w="693420" h="66675">
                  <a:moveTo>
                    <a:pt x="405598" y="44252"/>
                  </a:moveTo>
                  <a:lnTo>
                    <a:pt x="390848" y="55314"/>
                  </a:lnTo>
                  <a:lnTo>
                    <a:pt x="405598" y="66376"/>
                  </a:lnTo>
                </a:path>
                <a:path w="693420" h="66675">
                  <a:moveTo>
                    <a:pt x="464601" y="44252"/>
                  </a:moveTo>
                  <a:lnTo>
                    <a:pt x="449850" y="55314"/>
                  </a:lnTo>
                  <a:lnTo>
                    <a:pt x="464601" y="66376"/>
                  </a:lnTo>
                </a:path>
                <a:path w="693420" h="66675">
                  <a:moveTo>
                    <a:pt x="228610" y="44252"/>
                  </a:moveTo>
                  <a:lnTo>
                    <a:pt x="213859" y="55314"/>
                  </a:lnTo>
                  <a:lnTo>
                    <a:pt x="228610" y="66376"/>
                  </a:lnTo>
                </a:path>
                <a:path w="693420" h="66675">
                  <a:moveTo>
                    <a:pt x="73743" y="0"/>
                  </a:moveTo>
                  <a:lnTo>
                    <a:pt x="58992" y="11063"/>
                  </a:lnTo>
                  <a:lnTo>
                    <a:pt x="73743" y="22126"/>
                  </a:lnTo>
                </a:path>
                <a:path w="693420" h="66675">
                  <a:moveTo>
                    <a:pt x="14741" y="0"/>
                  </a:moveTo>
                  <a:lnTo>
                    <a:pt x="0" y="11063"/>
                  </a:lnTo>
                  <a:lnTo>
                    <a:pt x="14741" y="22126"/>
                  </a:lnTo>
                </a:path>
              </a:pathLst>
            </a:custGeom>
            <a:ln w="3175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7" name="object 117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6132546" y="5158712"/>
              <a:ext cx="630423" cy="468646"/>
            </a:xfrm>
            <a:prstGeom prst="rect">
              <a:avLst/>
            </a:prstGeom>
          </p:spPr>
        </p:pic>
        <p:sp>
          <p:nvSpPr>
            <p:cNvPr id="118" name="object 118"/>
            <p:cNvSpPr/>
            <p:nvPr/>
          </p:nvSpPr>
          <p:spPr>
            <a:xfrm>
              <a:off x="6059807" y="5686330"/>
              <a:ext cx="775970" cy="39370"/>
            </a:xfrm>
            <a:custGeom>
              <a:avLst/>
              <a:gdLst/>
              <a:ahLst/>
              <a:cxnLst/>
              <a:rect l="l" t="t" r="r" b="b"/>
              <a:pathLst>
                <a:path w="775970" h="39370">
                  <a:moveTo>
                    <a:pt x="213372" y="0"/>
                  </a:moveTo>
                  <a:lnTo>
                    <a:pt x="213372" y="39321"/>
                  </a:lnTo>
                </a:path>
                <a:path w="775970" h="39370">
                  <a:moveTo>
                    <a:pt x="116389" y="0"/>
                  </a:moveTo>
                  <a:lnTo>
                    <a:pt x="116389" y="39321"/>
                  </a:lnTo>
                </a:path>
                <a:path w="775970" h="39370">
                  <a:moveTo>
                    <a:pt x="0" y="0"/>
                  </a:moveTo>
                  <a:lnTo>
                    <a:pt x="775903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6033996" y="4967199"/>
              <a:ext cx="929640" cy="955675"/>
            </a:xfrm>
            <a:custGeom>
              <a:avLst/>
              <a:gdLst/>
              <a:ahLst/>
              <a:cxnLst/>
              <a:rect l="l" t="t" r="r" b="b"/>
              <a:pathLst>
                <a:path w="929640" h="955675">
                  <a:moveTo>
                    <a:pt x="0" y="955104"/>
                  </a:moveTo>
                  <a:lnTo>
                    <a:pt x="0" y="800231"/>
                  </a:lnTo>
                  <a:lnTo>
                    <a:pt x="38716" y="761512"/>
                  </a:lnTo>
                  <a:lnTo>
                    <a:pt x="25811" y="761512"/>
                  </a:lnTo>
                  <a:lnTo>
                    <a:pt x="25811" y="129093"/>
                  </a:lnTo>
                  <a:lnTo>
                    <a:pt x="154867" y="0"/>
                  </a:lnTo>
                  <a:lnTo>
                    <a:pt x="929202" y="0"/>
                  </a:lnTo>
                  <a:lnTo>
                    <a:pt x="929202" y="393676"/>
                  </a:lnTo>
                  <a:lnTo>
                    <a:pt x="896938" y="484022"/>
                  </a:lnTo>
                  <a:lnTo>
                    <a:pt x="896938" y="658260"/>
                  </a:lnTo>
                  <a:lnTo>
                    <a:pt x="864674" y="696979"/>
                  </a:lnTo>
                  <a:lnTo>
                    <a:pt x="929202" y="696979"/>
                  </a:lnTo>
                  <a:lnTo>
                    <a:pt x="929202" y="851857"/>
                  </a:lnTo>
                  <a:lnTo>
                    <a:pt x="825957" y="955104"/>
                  </a:lnTo>
                  <a:lnTo>
                    <a:pt x="0" y="955104"/>
                  </a:lnTo>
                  <a:close/>
                </a:path>
              </a:pathLst>
            </a:custGeom>
            <a:ln w="688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6934961" y="2439161"/>
              <a:ext cx="609600" cy="3733800"/>
            </a:xfrm>
            <a:custGeom>
              <a:avLst/>
              <a:gdLst/>
              <a:ahLst/>
              <a:cxnLst/>
              <a:rect l="l" t="t" r="r" b="b"/>
              <a:pathLst>
                <a:path w="609600" h="3733800">
                  <a:moveTo>
                    <a:pt x="609600" y="3733800"/>
                  </a:moveTo>
                  <a:lnTo>
                    <a:pt x="609600" y="0"/>
                  </a:lnTo>
                </a:path>
                <a:path w="609600" h="3733800">
                  <a:moveTo>
                    <a:pt x="0" y="3200400"/>
                  </a:moveTo>
                  <a:lnTo>
                    <a:pt x="609600" y="3200400"/>
                  </a:lnTo>
                </a:path>
                <a:path w="609600" h="3733800">
                  <a:moveTo>
                    <a:pt x="0" y="2057400"/>
                  </a:moveTo>
                  <a:lnTo>
                    <a:pt x="609600" y="205740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6870622" y="2920978"/>
              <a:ext cx="103505" cy="258445"/>
            </a:xfrm>
            <a:custGeom>
              <a:avLst/>
              <a:gdLst/>
              <a:ahLst/>
              <a:cxnLst/>
              <a:rect l="l" t="t" r="r" b="b"/>
              <a:pathLst>
                <a:path w="103504" h="258444">
                  <a:moveTo>
                    <a:pt x="103244" y="0"/>
                  </a:moveTo>
                  <a:lnTo>
                    <a:pt x="0" y="103252"/>
                  </a:lnTo>
                  <a:lnTo>
                    <a:pt x="0" y="258125"/>
                  </a:lnTo>
                  <a:lnTo>
                    <a:pt x="103244" y="154878"/>
                  </a:lnTo>
                  <a:lnTo>
                    <a:pt x="103244" y="0"/>
                  </a:lnTo>
                  <a:close/>
                </a:path>
              </a:pathLst>
            </a:custGeom>
            <a:solidFill>
              <a:srgbClr val="9A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6044654" y="2920987"/>
              <a:ext cx="929640" cy="103505"/>
            </a:xfrm>
            <a:custGeom>
              <a:avLst/>
              <a:gdLst/>
              <a:ahLst/>
              <a:cxnLst/>
              <a:rect l="l" t="t" r="r" b="b"/>
              <a:pathLst>
                <a:path w="929640" h="103505">
                  <a:moveTo>
                    <a:pt x="206489" y="103251"/>
                  </a:moveTo>
                  <a:lnTo>
                    <a:pt x="51625" y="51625"/>
                  </a:lnTo>
                  <a:lnTo>
                    <a:pt x="0" y="103251"/>
                  </a:lnTo>
                  <a:lnTo>
                    <a:pt x="206489" y="103251"/>
                  </a:lnTo>
                  <a:close/>
                </a:path>
                <a:path w="929640" h="103505">
                  <a:moveTo>
                    <a:pt x="929208" y="0"/>
                  </a:moveTo>
                  <a:lnTo>
                    <a:pt x="774344" y="0"/>
                  </a:lnTo>
                  <a:lnTo>
                    <a:pt x="851776" y="77431"/>
                  </a:lnTo>
                  <a:lnTo>
                    <a:pt x="929208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6096286" y="2920978"/>
              <a:ext cx="852169" cy="103505"/>
            </a:xfrm>
            <a:custGeom>
              <a:avLst/>
              <a:gdLst/>
              <a:ahLst/>
              <a:cxnLst/>
              <a:rect l="l" t="t" r="r" b="b"/>
              <a:pathLst>
                <a:path w="852170" h="103505">
                  <a:moveTo>
                    <a:pt x="800146" y="0"/>
                  </a:moveTo>
                  <a:lnTo>
                    <a:pt x="51622" y="0"/>
                  </a:lnTo>
                  <a:lnTo>
                    <a:pt x="0" y="51626"/>
                  </a:lnTo>
                  <a:lnTo>
                    <a:pt x="154867" y="103252"/>
                  </a:lnTo>
                  <a:lnTo>
                    <a:pt x="774335" y="103252"/>
                  </a:lnTo>
                  <a:lnTo>
                    <a:pt x="851768" y="25813"/>
                  </a:lnTo>
                  <a:lnTo>
                    <a:pt x="800146" y="0"/>
                  </a:lnTo>
                  <a:close/>
                </a:path>
              </a:pathLst>
            </a:custGeom>
            <a:solidFill>
              <a:srgbClr val="9A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4" name="object 124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6044663" y="2978532"/>
              <a:ext cx="825957" cy="200571"/>
            </a:xfrm>
            <a:prstGeom prst="rect">
              <a:avLst/>
            </a:prstGeom>
          </p:spPr>
        </p:pic>
        <p:sp>
          <p:nvSpPr>
            <p:cNvPr id="125" name="object 125"/>
            <p:cNvSpPr/>
            <p:nvPr/>
          </p:nvSpPr>
          <p:spPr>
            <a:xfrm>
              <a:off x="6044664" y="3024226"/>
              <a:ext cx="826135" cy="154940"/>
            </a:xfrm>
            <a:custGeom>
              <a:avLst/>
              <a:gdLst/>
              <a:ahLst/>
              <a:cxnLst/>
              <a:rect l="l" t="t" r="r" b="b"/>
              <a:pathLst>
                <a:path w="826134" h="154939">
                  <a:moveTo>
                    <a:pt x="0" y="154878"/>
                  </a:moveTo>
                  <a:lnTo>
                    <a:pt x="825957" y="154878"/>
                  </a:lnTo>
                  <a:lnTo>
                    <a:pt x="825957" y="0"/>
                  </a:lnTo>
                  <a:lnTo>
                    <a:pt x="0" y="0"/>
                  </a:lnTo>
                  <a:lnTo>
                    <a:pt x="0" y="154878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6" name="object 12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52038" y="3061102"/>
              <a:ext cx="811207" cy="22125"/>
            </a:xfrm>
            <a:prstGeom prst="rect">
              <a:avLst/>
            </a:prstGeom>
          </p:spPr>
        </p:pic>
        <p:sp>
          <p:nvSpPr>
            <p:cNvPr id="127" name="object 127"/>
            <p:cNvSpPr/>
            <p:nvPr/>
          </p:nvSpPr>
          <p:spPr>
            <a:xfrm>
              <a:off x="6052038" y="3061102"/>
              <a:ext cx="811530" cy="22225"/>
            </a:xfrm>
            <a:custGeom>
              <a:avLst/>
              <a:gdLst/>
              <a:ahLst/>
              <a:cxnLst/>
              <a:rect l="l" t="t" r="r" b="b"/>
              <a:pathLst>
                <a:path w="811529" h="22225">
                  <a:moveTo>
                    <a:pt x="0" y="22125"/>
                  </a:moveTo>
                  <a:lnTo>
                    <a:pt x="811207" y="22125"/>
                  </a:lnTo>
                  <a:lnTo>
                    <a:pt x="811207" y="0"/>
                  </a:lnTo>
                  <a:lnTo>
                    <a:pt x="0" y="0"/>
                  </a:lnTo>
                  <a:lnTo>
                    <a:pt x="0" y="22125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6120622" y="3061102"/>
              <a:ext cx="143510" cy="22225"/>
            </a:xfrm>
            <a:custGeom>
              <a:avLst/>
              <a:gdLst/>
              <a:ahLst/>
              <a:cxnLst/>
              <a:rect l="l" t="t" r="r" b="b"/>
              <a:pathLst>
                <a:path w="143510" h="22225">
                  <a:moveTo>
                    <a:pt x="143070" y="0"/>
                  </a:moveTo>
                  <a:lnTo>
                    <a:pt x="0" y="0"/>
                  </a:lnTo>
                  <a:lnTo>
                    <a:pt x="0" y="22125"/>
                  </a:lnTo>
                  <a:lnTo>
                    <a:pt x="143070" y="22125"/>
                  </a:lnTo>
                  <a:lnTo>
                    <a:pt x="1430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6120622" y="3061102"/>
              <a:ext cx="143510" cy="22225"/>
            </a:xfrm>
            <a:custGeom>
              <a:avLst/>
              <a:gdLst/>
              <a:ahLst/>
              <a:cxnLst/>
              <a:rect l="l" t="t" r="r" b="b"/>
              <a:pathLst>
                <a:path w="143510" h="22225">
                  <a:moveTo>
                    <a:pt x="0" y="22125"/>
                  </a:moveTo>
                  <a:lnTo>
                    <a:pt x="143070" y="22125"/>
                  </a:lnTo>
                  <a:lnTo>
                    <a:pt x="143070" y="0"/>
                  </a:lnTo>
                  <a:lnTo>
                    <a:pt x="0" y="0"/>
                  </a:lnTo>
                  <a:lnTo>
                    <a:pt x="0" y="22125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0" name="object 130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6170488" y="3133931"/>
              <a:ext cx="80659" cy="22125"/>
            </a:xfrm>
            <a:prstGeom prst="rect">
              <a:avLst/>
            </a:prstGeom>
          </p:spPr>
        </p:pic>
        <p:pic>
          <p:nvPicPr>
            <p:cNvPr id="131" name="object 131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6078997" y="3103735"/>
              <a:ext cx="53940" cy="53939"/>
            </a:xfrm>
            <a:prstGeom prst="rect">
              <a:avLst/>
            </a:prstGeom>
          </p:spPr>
        </p:pic>
        <p:sp>
          <p:nvSpPr>
            <p:cNvPr id="132" name="object 132"/>
            <p:cNvSpPr/>
            <p:nvPr/>
          </p:nvSpPr>
          <p:spPr>
            <a:xfrm>
              <a:off x="6102278" y="3127017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19">
                  <a:moveTo>
                    <a:pt x="3687" y="0"/>
                  </a:moveTo>
                  <a:lnTo>
                    <a:pt x="0" y="3687"/>
                  </a:lnTo>
                  <a:lnTo>
                    <a:pt x="3687" y="7374"/>
                  </a:lnTo>
                  <a:lnTo>
                    <a:pt x="7374" y="3687"/>
                  </a:lnTo>
                  <a:lnTo>
                    <a:pt x="3687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6102278" y="3127017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19">
                  <a:moveTo>
                    <a:pt x="3687" y="7374"/>
                  </a:moveTo>
                  <a:lnTo>
                    <a:pt x="7374" y="3687"/>
                  </a:lnTo>
                  <a:lnTo>
                    <a:pt x="3687" y="0"/>
                  </a:lnTo>
                  <a:lnTo>
                    <a:pt x="0" y="3687"/>
                  </a:lnTo>
                  <a:lnTo>
                    <a:pt x="3687" y="7374"/>
                  </a:lnTo>
                  <a:close/>
                </a:path>
              </a:pathLst>
            </a:custGeom>
            <a:ln w="3175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6846378" y="2223999"/>
              <a:ext cx="129539" cy="760095"/>
            </a:xfrm>
            <a:custGeom>
              <a:avLst/>
              <a:gdLst/>
              <a:ahLst/>
              <a:cxnLst/>
              <a:rect l="l" t="t" r="r" b="b"/>
              <a:pathLst>
                <a:path w="129540" h="760094">
                  <a:moveTo>
                    <a:pt x="129314" y="0"/>
                  </a:moveTo>
                  <a:lnTo>
                    <a:pt x="0" y="129351"/>
                  </a:lnTo>
                  <a:lnTo>
                    <a:pt x="0" y="759810"/>
                  </a:lnTo>
                  <a:lnTo>
                    <a:pt x="96983" y="662820"/>
                  </a:lnTo>
                  <a:lnTo>
                    <a:pt x="96983" y="484997"/>
                  </a:lnTo>
                  <a:lnTo>
                    <a:pt x="129314" y="387998"/>
                  </a:lnTo>
                  <a:lnTo>
                    <a:pt x="129314" y="0"/>
                  </a:lnTo>
                  <a:close/>
                </a:path>
              </a:pathLst>
            </a:custGeom>
            <a:solidFill>
              <a:srgbClr val="9A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6070475" y="2223999"/>
              <a:ext cx="905510" cy="129539"/>
            </a:xfrm>
            <a:custGeom>
              <a:avLst/>
              <a:gdLst/>
              <a:ahLst/>
              <a:cxnLst/>
              <a:rect l="l" t="t" r="r" b="b"/>
              <a:pathLst>
                <a:path w="905509" h="129539">
                  <a:moveTo>
                    <a:pt x="905217" y="0"/>
                  </a:moveTo>
                  <a:lnTo>
                    <a:pt x="129314" y="0"/>
                  </a:lnTo>
                  <a:lnTo>
                    <a:pt x="0" y="129351"/>
                  </a:lnTo>
                  <a:lnTo>
                    <a:pt x="775903" y="129351"/>
                  </a:lnTo>
                  <a:lnTo>
                    <a:pt x="905217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6070475" y="2353351"/>
              <a:ext cx="775970" cy="629285"/>
            </a:xfrm>
            <a:custGeom>
              <a:avLst/>
              <a:gdLst/>
              <a:ahLst/>
              <a:cxnLst/>
              <a:rect l="l" t="t" r="r" b="b"/>
              <a:pathLst>
                <a:path w="775970" h="629285">
                  <a:moveTo>
                    <a:pt x="775903" y="0"/>
                  </a:moveTo>
                  <a:lnTo>
                    <a:pt x="0" y="0"/>
                  </a:lnTo>
                  <a:lnTo>
                    <a:pt x="0" y="629101"/>
                  </a:lnTo>
                  <a:lnTo>
                    <a:pt x="775903" y="629101"/>
                  </a:lnTo>
                  <a:lnTo>
                    <a:pt x="775903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6070475" y="2353351"/>
              <a:ext cx="775970" cy="629285"/>
            </a:xfrm>
            <a:custGeom>
              <a:avLst/>
              <a:gdLst/>
              <a:ahLst/>
              <a:cxnLst/>
              <a:rect l="l" t="t" r="r" b="b"/>
              <a:pathLst>
                <a:path w="775970" h="629285">
                  <a:moveTo>
                    <a:pt x="0" y="629101"/>
                  </a:moveTo>
                  <a:lnTo>
                    <a:pt x="775903" y="629101"/>
                  </a:lnTo>
                  <a:lnTo>
                    <a:pt x="775903" y="0"/>
                  </a:lnTo>
                  <a:lnTo>
                    <a:pt x="0" y="0"/>
                  </a:lnTo>
                  <a:lnTo>
                    <a:pt x="0" y="629101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6768782" y="2903815"/>
              <a:ext cx="39370" cy="19685"/>
            </a:xfrm>
            <a:custGeom>
              <a:avLst/>
              <a:gdLst/>
              <a:ahLst/>
              <a:cxnLst/>
              <a:rect l="l" t="t" r="r" b="b"/>
              <a:pathLst>
                <a:path w="39370" h="19685">
                  <a:moveTo>
                    <a:pt x="38795" y="0"/>
                  </a:moveTo>
                  <a:lnTo>
                    <a:pt x="0" y="0"/>
                  </a:lnTo>
                  <a:lnTo>
                    <a:pt x="0" y="19658"/>
                  </a:lnTo>
                  <a:lnTo>
                    <a:pt x="38795" y="19658"/>
                  </a:lnTo>
                  <a:lnTo>
                    <a:pt x="38795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9" name="object 139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6170909" y="2441755"/>
              <a:ext cx="562310" cy="396200"/>
            </a:xfrm>
            <a:prstGeom prst="rect">
              <a:avLst/>
            </a:prstGeom>
          </p:spPr>
        </p:pic>
        <p:sp>
          <p:nvSpPr>
            <p:cNvPr id="140" name="object 140"/>
            <p:cNvSpPr/>
            <p:nvPr/>
          </p:nvSpPr>
          <p:spPr>
            <a:xfrm>
              <a:off x="6140538" y="3094289"/>
              <a:ext cx="693420" cy="66675"/>
            </a:xfrm>
            <a:custGeom>
              <a:avLst/>
              <a:gdLst/>
              <a:ahLst/>
              <a:cxnLst/>
              <a:rect l="l" t="t" r="r" b="b"/>
              <a:pathLst>
                <a:path w="693420" h="66675">
                  <a:moveTo>
                    <a:pt x="486722" y="0"/>
                  </a:moveTo>
                  <a:lnTo>
                    <a:pt x="471971" y="11063"/>
                  </a:lnTo>
                  <a:lnTo>
                    <a:pt x="486722" y="22126"/>
                  </a:lnTo>
                </a:path>
                <a:path w="693420" h="66675">
                  <a:moveTo>
                    <a:pt x="545715" y="0"/>
                  </a:moveTo>
                  <a:lnTo>
                    <a:pt x="530964" y="11063"/>
                  </a:lnTo>
                  <a:lnTo>
                    <a:pt x="545715" y="22126"/>
                  </a:lnTo>
                </a:path>
                <a:path w="693420" h="66675">
                  <a:moveTo>
                    <a:pt x="604717" y="0"/>
                  </a:moveTo>
                  <a:lnTo>
                    <a:pt x="589967" y="11063"/>
                  </a:lnTo>
                  <a:lnTo>
                    <a:pt x="604717" y="22126"/>
                  </a:lnTo>
                </a:path>
                <a:path w="693420" h="66675">
                  <a:moveTo>
                    <a:pt x="663710" y="0"/>
                  </a:moveTo>
                  <a:lnTo>
                    <a:pt x="648959" y="11063"/>
                  </a:lnTo>
                  <a:lnTo>
                    <a:pt x="663710" y="22126"/>
                  </a:lnTo>
                </a:path>
                <a:path w="693420" h="66675">
                  <a:moveTo>
                    <a:pt x="427719" y="0"/>
                  </a:moveTo>
                  <a:lnTo>
                    <a:pt x="412978" y="11063"/>
                  </a:lnTo>
                  <a:lnTo>
                    <a:pt x="427719" y="22126"/>
                  </a:lnTo>
                </a:path>
                <a:path w="693420" h="66675">
                  <a:moveTo>
                    <a:pt x="309734" y="0"/>
                  </a:moveTo>
                  <a:lnTo>
                    <a:pt x="294983" y="11063"/>
                  </a:lnTo>
                  <a:lnTo>
                    <a:pt x="309734" y="22126"/>
                  </a:lnTo>
                </a:path>
                <a:path w="693420" h="66675">
                  <a:moveTo>
                    <a:pt x="368727" y="0"/>
                  </a:moveTo>
                  <a:lnTo>
                    <a:pt x="353976" y="11063"/>
                  </a:lnTo>
                  <a:lnTo>
                    <a:pt x="368727" y="22126"/>
                  </a:lnTo>
                </a:path>
                <a:path w="693420" h="66675">
                  <a:moveTo>
                    <a:pt x="132736" y="0"/>
                  </a:moveTo>
                  <a:lnTo>
                    <a:pt x="117985" y="11063"/>
                  </a:lnTo>
                  <a:lnTo>
                    <a:pt x="132736" y="22126"/>
                  </a:lnTo>
                </a:path>
                <a:path w="693420" h="66675">
                  <a:moveTo>
                    <a:pt x="191738" y="0"/>
                  </a:moveTo>
                  <a:lnTo>
                    <a:pt x="176988" y="11063"/>
                  </a:lnTo>
                  <a:lnTo>
                    <a:pt x="191738" y="22126"/>
                  </a:lnTo>
                </a:path>
                <a:path w="693420" h="66675">
                  <a:moveTo>
                    <a:pt x="250731" y="0"/>
                  </a:moveTo>
                  <a:lnTo>
                    <a:pt x="235981" y="11063"/>
                  </a:lnTo>
                  <a:lnTo>
                    <a:pt x="250731" y="22126"/>
                  </a:lnTo>
                </a:path>
                <a:path w="693420" h="66675">
                  <a:moveTo>
                    <a:pt x="176988" y="44252"/>
                  </a:moveTo>
                  <a:lnTo>
                    <a:pt x="162237" y="55314"/>
                  </a:lnTo>
                  <a:lnTo>
                    <a:pt x="176988" y="66376"/>
                  </a:lnTo>
                </a:path>
                <a:path w="693420" h="66675">
                  <a:moveTo>
                    <a:pt x="634209" y="44252"/>
                  </a:moveTo>
                  <a:lnTo>
                    <a:pt x="619468" y="55314"/>
                  </a:lnTo>
                  <a:lnTo>
                    <a:pt x="634209" y="66376"/>
                  </a:lnTo>
                </a:path>
                <a:path w="693420" h="66675">
                  <a:moveTo>
                    <a:pt x="693211" y="44252"/>
                  </a:moveTo>
                  <a:lnTo>
                    <a:pt x="678461" y="55314"/>
                  </a:lnTo>
                  <a:lnTo>
                    <a:pt x="693211" y="66376"/>
                  </a:lnTo>
                </a:path>
                <a:path w="693420" h="66675">
                  <a:moveTo>
                    <a:pt x="523594" y="44252"/>
                  </a:moveTo>
                  <a:lnTo>
                    <a:pt x="508843" y="55314"/>
                  </a:lnTo>
                  <a:lnTo>
                    <a:pt x="523594" y="66376"/>
                  </a:lnTo>
                </a:path>
                <a:path w="693420" h="66675">
                  <a:moveTo>
                    <a:pt x="582587" y="44252"/>
                  </a:moveTo>
                  <a:lnTo>
                    <a:pt x="567845" y="55314"/>
                  </a:lnTo>
                  <a:lnTo>
                    <a:pt x="582587" y="66376"/>
                  </a:lnTo>
                </a:path>
                <a:path w="693420" h="66675">
                  <a:moveTo>
                    <a:pt x="287603" y="44252"/>
                  </a:moveTo>
                  <a:lnTo>
                    <a:pt x="272852" y="55314"/>
                  </a:lnTo>
                  <a:lnTo>
                    <a:pt x="287603" y="66376"/>
                  </a:lnTo>
                </a:path>
                <a:path w="693420" h="66675">
                  <a:moveTo>
                    <a:pt x="346605" y="44252"/>
                  </a:moveTo>
                  <a:lnTo>
                    <a:pt x="331855" y="55314"/>
                  </a:lnTo>
                  <a:lnTo>
                    <a:pt x="346605" y="66376"/>
                  </a:lnTo>
                </a:path>
                <a:path w="693420" h="66675">
                  <a:moveTo>
                    <a:pt x="405598" y="44252"/>
                  </a:moveTo>
                  <a:lnTo>
                    <a:pt x="390848" y="55314"/>
                  </a:lnTo>
                  <a:lnTo>
                    <a:pt x="405598" y="66376"/>
                  </a:lnTo>
                </a:path>
                <a:path w="693420" h="66675">
                  <a:moveTo>
                    <a:pt x="464601" y="44252"/>
                  </a:moveTo>
                  <a:lnTo>
                    <a:pt x="449850" y="55314"/>
                  </a:lnTo>
                  <a:lnTo>
                    <a:pt x="464601" y="66376"/>
                  </a:lnTo>
                </a:path>
                <a:path w="693420" h="66675">
                  <a:moveTo>
                    <a:pt x="228610" y="44252"/>
                  </a:moveTo>
                  <a:lnTo>
                    <a:pt x="213859" y="55314"/>
                  </a:lnTo>
                  <a:lnTo>
                    <a:pt x="228610" y="66376"/>
                  </a:lnTo>
                </a:path>
                <a:path w="693420" h="66675">
                  <a:moveTo>
                    <a:pt x="73743" y="0"/>
                  </a:moveTo>
                  <a:lnTo>
                    <a:pt x="58992" y="11063"/>
                  </a:lnTo>
                  <a:lnTo>
                    <a:pt x="73743" y="22126"/>
                  </a:lnTo>
                </a:path>
                <a:path w="693420" h="66675">
                  <a:moveTo>
                    <a:pt x="14741" y="0"/>
                  </a:moveTo>
                  <a:lnTo>
                    <a:pt x="0" y="11063"/>
                  </a:lnTo>
                  <a:lnTo>
                    <a:pt x="14741" y="22126"/>
                  </a:lnTo>
                </a:path>
              </a:pathLst>
            </a:custGeom>
            <a:ln w="3175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1" name="object 141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6143214" y="2415512"/>
              <a:ext cx="630423" cy="468646"/>
            </a:xfrm>
            <a:prstGeom prst="rect">
              <a:avLst/>
            </a:prstGeom>
          </p:spPr>
        </p:pic>
        <p:sp>
          <p:nvSpPr>
            <p:cNvPr id="142" name="object 142"/>
            <p:cNvSpPr/>
            <p:nvPr/>
          </p:nvSpPr>
          <p:spPr>
            <a:xfrm>
              <a:off x="6070475" y="2943130"/>
              <a:ext cx="775970" cy="39370"/>
            </a:xfrm>
            <a:custGeom>
              <a:avLst/>
              <a:gdLst/>
              <a:ahLst/>
              <a:cxnLst/>
              <a:rect l="l" t="t" r="r" b="b"/>
              <a:pathLst>
                <a:path w="775970" h="39369">
                  <a:moveTo>
                    <a:pt x="213372" y="0"/>
                  </a:moveTo>
                  <a:lnTo>
                    <a:pt x="213372" y="39321"/>
                  </a:lnTo>
                </a:path>
                <a:path w="775970" h="39369">
                  <a:moveTo>
                    <a:pt x="116389" y="0"/>
                  </a:moveTo>
                  <a:lnTo>
                    <a:pt x="116389" y="39321"/>
                  </a:lnTo>
                </a:path>
                <a:path w="775970" h="39369">
                  <a:moveTo>
                    <a:pt x="0" y="0"/>
                  </a:moveTo>
                  <a:lnTo>
                    <a:pt x="775903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6044664" y="2223999"/>
              <a:ext cx="929640" cy="955675"/>
            </a:xfrm>
            <a:custGeom>
              <a:avLst/>
              <a:gdLst/>
              <a:ahLst/>
              <a:cxnLst/>
              <a:rect l="l" t="t" r="r" b="b"/>
              <a:pathLst>
                <a:path w="929640" h="955675">
                  <a:moveTo>
                    <a:pt x="0" y="955104"/>
                  </a:moveTo>
                  <a:lnTo>
                    <a:pt x="0" y="800231"/>
                  </a:lnTo>
                  <a:lnTo>
                    <a:pt x="38716" y="761512"/>
                  </a:lnTo>
                  <a:lnTo>
                    <a:pt x="25811" y="761512"/>
                  </a:lnTo>
                  <a:lnTo>
                    <a:pt x="25811" y="129093"/>
                  </a:lnTo>
                  <a:lnTo>
                    <a:pt x="154867" y="0"/>
                  </a:lnTo>
                  <a:lnTo>
                    <a:pt x="929202" y="0"/>
                  </a:lnTo>
                  <a:lnTo>
                    <a:pt x="929202" y="393676"/>
                  </a:lnTo>
                  <a:lnTo>
                    <a:pt x="896938" y="484022"/>
                  </a:lnTo>
                  <a:lnTo>
                    <a:pt x="896938" y="658260"/>
                  </a:lnTo>
                  <a:lnTo>
                    <a:pt x="864674" y="696979"/>
                  </a:lnTo>
                  <a:lnTo>
                    <a:pt x="929202" y="696979"/>
                  </a:lnTo>
                  <a:lnTo>
                    <a:pt x="929202" y="851857"/>
                  </a:lnTo>
                  <a:lnTo>
                    <a:pt x="825957" y="955104"/>
                  </a:lnTo>
                  <a:lnTo>
                    <a:pt x="0" y="955104"/>
                  </a:lnTo>
                  <a:close/>
                </a:path>
              </a:pathLst>
            </a:custGeom>
            <a:ln w="688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4420361" y="3124961"/>
              <a:ext cx="3124200" cy="3048000"/>
            </a:xfrm>
            <a:custGeom>
              <a:avLst/>
              <a:gdLst/>
              <a:ahLst/>
              <a:cxnLst/>
              <a:rect l="l" t="t" r="r" b="b"/>
              <a:pathLst>
                <a:path w="3124200" h="3048000">
                  <a:moveTo>
                    <a:pt x="2514599" y="0"/>
                  </a:moveTo>
                  <a:lnTo>
                    <a:pt x="3124199" y="0"/>
                  </a:lnTo>
                </a:path>
                <a:path w="3124200" h="3048000">
                  <a:moveTo>
                    <a:pt x="0" y="3048000"/>
                  </a:moveTo>
                  <a:lnTo>
                    <a:pt x="0" y="274320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5" name="object 145"/>
          <p:cNvSpPr txBox="1"/>
          <p:nvPr/>
        </p:nvSpPr>
        <p:spPr>
          <a:xfrm>
            <a:off x="707542" y="1793493"/>
            <a:ext cx="3585210" cy="9632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Calibri"/>
                <a:cs typeface="Calibri"/>
              </a:rPr>
              <a:t>The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Local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Network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(LAN)</a:t>
            </a:r>
            <a:endParaRPr sz="2800" dirty="0">
              <a:latin typeface="Calibri"/>
              <a:cs typeface="Calibri"/>
            </a:endParaRPr>
          </a:p>
          <a:p>
            <a:pPr marR="257810" algn="ctr">
              <a:lnSpc>
                <a:spcPct val="100000"/>
              </a:lnSpc>
              <a:spcBef>
                <a:spcPts val="1864"/>
              </a:spcBef>
            </a:pPr>
            <a:r>
              <a:rPr sz="1800" b="1" spc="-5" dirty="0">
                <a:latin typeface="Calibri"/>
                <a:cs typeface="Calibri"/>
              </a:rPr>
              <a:t>Client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6118605" y="5200650"/>
            <a:ext cx="5962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Client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2154410" y="5100320"/>
            <a:ext cx="5734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Client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2013897" y="3828669"/>
            <a:ext cx="788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8105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Client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6059682" y="3724950"/>
            <a:ext cx="774065" cy="54356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154305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1215"/>
              </a:spcBef>
            </a:pPr>
            <a:r>
              <a:rPr sz="1800" b="1" spc="-5" dirty="0">
                <a:latin typeface="Calibri"/>
                <a:cs typeface="Calibri"/>
              </a:rPr>
              <a:t>C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6180539" y="3866769"/>
            <a:ext cx="5321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lient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6150228" y="2456815"/>
            <a:ext cx="5753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Client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52" name="object 152"/>
          <p:cNvGrpSpPr/>
          <p:nvPr/>
        </p:nvGrpSpPr>
        <p:grpSpPr>
          <a:xfrm>
            <a:off x="3747992" y="4554209"/>
            <a:ext cx="1289685" cy="1289685"/>
            <a:chOff x="3747992" y="4554209"/>
            <a:chExt cx="1289685" cy="1289685"/>
          </a:xfrm>
        </p:grpSpPr>
        <p:sp>
          <p:nvSpPr>
            <p:cNvPr id="153" name="object 153"/>
            <p:cNvSpPr/>
            <p:nvPr/>
          </p:nvSpPr>
          <p:spPr>
            <a:xfrm>
              <a:off x="4488500" y="5481687"/>
              <a:ext cx="542925" cy="353060"/>
            </a:xfrm>
            <a:custGeom>
              <a:avLst/>
              <a:gdLst/>
              <a:ahLst/>
              <a:cxnLst/>
              <a:rect l="l" t="t" r="r" b="b"/>
              <a:pathLst>
                <a:path w="542925" h="353060">
                  <a:moveTo>
                    <a:pt x="489486" y="0"/>
                  </a:moveTo>
                  <a:lnTo>
                    <a:pt x="0" y="352620"/>
                  </a:lnTo>
                  <a:lnTo>
                    <a:pt x="191705" y="352308"/>
                  </a:lnTo>
                  <a:lnTo>
                    <a:pt x="240387" y="350262"/>
                  </a:lnTo>
                  <a:lnTo>
                    <a:pt x="288209" y="342987"/>
                  </a:lnTo>
                  <a:lnTo>
                    <a:pt x="334777" y="330634"/>
                  </a:lnTo>
                  <a:lnTo>
                    <a:pt x="379695" y="313357"/>
                  </a:lnTo>
                  <a:lnTo>
                    <a:pt x="422570" y="291306"/>
                  </a:lnTo>
                  <a:lnTo>
                    <a:pt x="463007" y="264634"/>
                  </a:lnTo>
                  <a:lnTo>
                    <a:pt x="500610" y="233492"/>
                  </a:lnTo>
                  <a:lnTo>
                    <a:pt x="525303" y="196889"/>
                  </a:lnTo>
                  <a:lnTo>
                    <a:pt x="539229" y="156507"/>
                  </a:lnTo>
                  <a:lnTo>
                    <a:pt x="542498" y="114486"/>
                  </a:lnTo>
                  <a:lnTo>
                    <a:pt x="535223" y="72967"/>
                  </a:lnTo>
                  <a:lnTo>
                    <a:pt x="517515" y="34091"/>
                  </a:lnTo>
                  <a:lnTo>
                    <a:pt x="489486" y="0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4" name="object 154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4488500" y="5497571"/>
              <a:ext cx="464058" cy="336736"/>
            </a:xfrm>
            <a:prstGeom prst="rect">
              <a:avLst/>
            </a:prstGeom>
          </p:spPr>
        </p:pic>
        <p:sp>
          <p:nvSpPr>
            <p:cNvPr id="155" name="object 155"/>
            <p:cNvSpPr/>
            <p:nvPr/>
          </p:nvSpPr>
          <p:spPr>
            <a:xfrm>
              <a:off x="4488500" y="5497571"/>
              <a:ext cx="464184" cy="337185"/>
            </a:xfrm>
            <a:custGeom>
              <a:avLst/>
              <a:gdLst/>
              <a:ahLst/>
              <a:cxnLst/>
              <a:rect l="l" t="t" r="r" b="b"/>
              <a:pathLst>
                <a:path w="464185" h="337185">
                  <a:moveTo>
                    <a:pt x="0" y="266848"/>
                  </a:moveTo>
                  <a:lnTo>
                    <a:pt x="0" y="336736"/>
                  </a:lnTo>
                  <a:lnTo>
                    <a:pt x="464058" y="69888"/>
                  </a:lnTo>
                  <a:lnTo>
                    <a:pt x="464058" y="0"/>
                  </a:lnTo>
                  <a:lnTo>
                    <a:pt x="0" y="266848"/>
                  </a:lnTo>
                  <a:close/>
                </a:path>
              </a:pathLst>
            </a:custGeom>
            <a:ln w="907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6" name="object 156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4075297" y="5605581"/>
              <a:ext cx="413202" cy="228726"/>
            </a:xfrm>
            <a:prstGeom prst="rect">
              <a:avLst/>
            </a:prstGeom>
          </p:spPr>
        </p:pic>
        <p:sp>
          <p:nvSpPr>
            <p:cNvPr id="157" name="object 157"/>
            <p:cNvSpPr/>
            <p:nvPr/>
          </p:nvSpPr>
          <p:spPr>
            <a:xfrm>
              <a:off x="4075297" y="5605581"/>
              <a:ext cx="413384" cy="229235"/>
            </a:xfrm>
            <a:custGeom>
              <a:avLst/>
              <a:gdLst/>
              <a:ahLst/>
              <a:cxnLst/>
              <a:rect l="l" t="t" r="r" b="b"/>
              <a:pathLst>
                <a:path w="413385" h="229235">
                  <a:moveTo>
                    <a:pt x="413202" y="158838"/>
                  </a:moveTo>
                  <a:lnTo>
                    <a:pt x="362630" y="142490"/>
                  </a:lnTo>
                  <a:lnTo>
                    <a:pt x="312772" y="123981"/>
                  </a:lnTo>
                  <a:lnTo>
                    <a:pt x="263688" y="103338"/>
                  </a:lnTo>
                  <a:lnTo>
                    <a:pt x="215437" y="80590"/>
                  </a:lnTo>
                  <a:lnTo>
                    <a:pt x="168080" y="55765"/>
                  </a:lnTo>
                  <a:lnTo>
                    <a:pt x="121675" y="28892"/>
                  </a:lnTo>
                  <a:lnTo>
                    <a:pt x="76283" y="0"/>
                  </a:lnTo>
                  <a:lnTo>
                    <a:pt x="0" y="25414"/>
                  </a:lnTo>
                  <a:lnTo>
                    <a:pt x="41046" y="58077"/>
                  </a:lnTo>
                  <a:lnTo>
                    <a:pt x="83531" y="88333"/>
                  </a:lnTo>
                  <a:lnTo>
                    <a:pt x="127360" y="116133"/>
                  </a:lnTo>
                  <a:lnTo>
                    <a:pt x="172438" y="141431"/>
                  </a:lnTo>
                  <a:lnTo>
                    <a:pt x="218668" y="164178"/>
                  </a:lnTo>
                  <a:lnTo>
                    <a:pt x="265955" y="184329"/>
                  </a:lnTo>
                  <a:lnTo>
                    <a:pt x="314203" y="201836"/>
                  </a:lnTo>
                  <a:lnTo>
                    <a:pt x="363318" y="216650"/>
                  </a:lnTo>
                  <a:lnTo>
                    <a:pt x="413202" y="228726"/>
                  </a:lnTo>
                  <a:lnTo>
                    <a:pt x="413202" y="158838"/>
                  </a:lnTo>
                  <a:close/>
                </a:path>
              </a:pathLst>
            </a:custGeom>
            <a:ln w="907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8" name="object 158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4488500" y="5008350"/>
              <a:ext cx="489486" cy="756069"/>
            </a:xfrm>
            <a:prstGeom prst="rect">
              <a:avLst/>
            </a:prstGeom>
          </p:spPr>
        </p:pic>
        <p:sp>
          <p:nvSpPr>
            <p:cNvPr id="159" name="object 159"/>
            <p:cNvSpPr/>
            <p:nvPr/>
          </p:nvSpPr>
          <p:spPr>
            <a:xfrm>
              <a:off x="4488500" y="5008350"/>
              <a:ext cx="489584" cy="756285"/>
            </a:xfrm>
            <a:custGeom>
              <a:avLst/>
              <a:gdLst/>
              <a:ahLst/>
              <a:cxnLst/>
              <a:rect l="l" t="t" r="r" b="b"/>
              <a:pathLst>
                <a:path w="489585" h="756285">
                  <a:moveTo>
                    <a:pt x="0" y="285908"/>
                  </a:moveTo>
                  <a:lnTo>
                    <a:pt x="0" y="756069"/>
                  </a:lnTo>
                  <a:lnTo>
                    <a:pt x="489486" y="473337"/>
                  </a:lnTo>
                  <a:lnTo>
                    <a:pt x="489486" y="0"/>
                  </a:lnTo>
                  <a:lnTo>
                    <a:pt x="0" y="285908"/>
                  </a:lnTo>
                  <a:close/>
                </a:path>
              </a:pathLst>
            </a:custGeom>
            <a:ln w="90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0" name="object 160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4043512" y="4754209"/>
              <a:ext cx="934473" cy="540049"/>
            </a:xfrm>
            <a:prstGeom prst="rect">
              <a:avLst/>
            </a:prstGeom>
          </p:spPr>
        </p:pic>
        <p:sp>
          <p:nvSpPr>
            <p:cNvPr id="161" name="object 161"/>
            <p:cNvSpPr/>
            <p:nvPr/>
          </p:nvSpPr>
          <p:spPr>
            <a:xfrm>
              <a:off x="4043512" y="4754209"/>
              <a:ext cx="934719" cy="540385"/>
            </a:xfrm>
            <a:custGeom>
              <a:avLst/>
              <a:gdLst/>
              <a:ahLst/>
              <a:cxnLst/>
              <a:rect l="l" t="t" r="r" b="b"/>
              <a:pathLst>
                <a:path w="934720" h="540385">
                  <a:moveTo>
                    <a:pt x="444987" y="540049"/>
                  </a:moveTo>
                  <a:lnTo>
                    <a:pt x="934473" y="254141"/>
                  </a:lnTo>
                  <a:lnTo>
                    <a:pt x="495843" y="0"/>
                  </a:lnTo>
                  <a:lnTo>
                    <a:pt x="0" y="285908"/>
                  </a:lnTo>
                  <a:lnTo>
                    <a:pt x="34478" y="320956"/>
                  </a:lnTo>
                  <a:lnTo>
                    <a:pt x="71591" y="354097"/>
                  </a:lnTo>
                  <a:lnTo>
                    <a:pt x="111187" y="385242"/>
                  </a:lnTo>
                  <a:lnTo>
                    <a:pt x="153112" y="414304"/>
                  </a:lnTo>
                  <a:lnTo>
                    <a:pt x="197212" y="441196"/>
                  </a:lnTo>
                  <a:lnTo>
                    <a:pt x="243335" y="465831"/>
                  </a:lnTo>
                  <a:lnTo>
                    <a:pt x="291327" y="488121"/>
                  </a:lnTo>
                  <a:lnTo>
                    <a:pt x="341036" y="507979"/>
                  </a:lnTo>
                  <a:lnTo>
                    <a:pt x="392307" y="525318"/>
                  </a:lnTo>
                  <a:lnTo>
                    <a:pt x="444987" y="540049"/>
                  </a:lnTo>
                  <a:close/>
                </a:path>
              </a:pathLst>
            </a:custGeom>
            <a:ln w="907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2" name="object 162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4043512" y="5040117"/>
              <a:ext cx="444987" cy="724301"/>
            </a:xfrm>
            <a:prstGeom prst="rect">
              <a:avLst/>
            </a:prstGeom>
          </p:spPr>
        </p:pic>
        <p:sp>
          <p:nvSpPr>
            <p:cNvPr id="163" name="object 163"/>
            <p:cNvSpPr/>
            <p:nvPr/>
          </p:nvSpPr>
          <p:spPr>
            <a:xfrm>
              <a:off x="4043512" y="5040117"/>
              <a:ext cx="445134" cy="724535"/>
            </a:xfrm>
            <a:custGeom>
              <a:avLst/>
              <a:gdLst/>
              <a:ahLst/>
              <a:cxnLst/>
              <a:rect l="l" t="t" r="r" b="b"/>
              <a:pathLst>
                <a:path w="445135" h="724535">
                  <a:moveTo>
                    <a:pt x="444987" y="254141"/>
                  </a:moveTo>
                  <a:lnTo>
                    <a:pt x="391936" y="239970"/>
                  </a:lnTo>
                  <a:lnTo>
                    <a:pt x="340336" y="223045"/>
                  </a:lnTo>
                  <a:lnTo>
                    <a:pt x="290355" y="203459"/>
                  </a:lnTo>
                  <a:lnTo>
                    <a:pt x="242162" y="181311"/>
                  </a:lnTo>
                  <a:lnTo>
                    <a:pt x="195925" y="156696"/>
                  </a:lnTo>
                  <a:lnTo>
                    <a:pt x="151815" y="129711"/>
                  </a:lnTo>
                  <a:lnTo>
                    <a:pt x="109998" y="100453"/>
                  </a:lnTo>
                  <a:lnTo>
                    <a:pt x="70644" y="69017"/>
                  </a:lnTo>
                  <a:lnTo>
                    <a:pt x="33922" y="35500"/>
                  </a:lnTo>
                  <a:lnTo>
                    <a:pt x="0" y="0"/>
                  </a:lnTo>
                  <a:lnTo>
                    <a:pt x="2711" y="475014"/>
                  </a:lnTo>
                  <a:lnTo>
                    <a:pt x="37150" y="509600"/>
                  </a:lnTo>
                  <a:lnTo>
                    <a:pt x="74182" y="542275"/>
                  </a:lnTo>
                  <a:lnTo>
                    <a:pt x="113650" y="572952"/>
                  </a:lnTo>
                  <a:lnTo>
                    <a:pt x="155397" y="601541"/>
                  </a:lnTo>
                  <a:lnTo>
                    <a:pt x="199268" y="627955"/>
                  </a:lnTo>
                  <a:lnTo>
                    <a:pt x="245105" y="652106"/>
                  </a:lnTo>
                  <a:lnTo>
                    <a:pt x="292752" y="673904"/>
                  </a:lnTo>
                  <a:lnTo>
                    <a:pt x="342053" y="693261"/>
                  </a:lnTo>
                  <a:lnTo>
                    <a:pt x="392850" y="710090"/>
                  </a:lnTo>
                  <a:lnTo>
                    <a:pt x="444987" y="724301"/>
                  </a:lnTo>
                  <a:lnTo>
                    <a:pt x="444987" y="254141"/>
                  </a:lnTo>
                  <a:close/>
                </a:path>
              </a:pathLst>
            </a:custGeom>
            <a:ln w="90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4" name="object 164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4379397" y="5182479"/>
              <a:ext cx="109708" cy="65220"/>
            </a:xfrm>
            <a:prstGeom prst="rect">
              <a:avLst/>
            </a:prstGeom>
          </p:spPr>
        </p:pic>
        <p:pic>
          <p:nvPicPr>
            <p:cNvPr id="165" name="object 165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4377884" y="5180966"/>
              <a:ext cx="112734" cy="68246"/>
            </a:xfrm>
            <a:prstGeom prst="rect">
              <a:avLst/>
            </a:prstGeom>
          </p:spPr>
        </p:pic>
        <p:sp>
          <p:nvSpPr>
            <p:cNvPr id="166" name="object 166"/>
            <p:cNvSpPr/>
            <p:nvPr/>
          </p:nvSpPr>
          <p:spPr>
            <a:xfrm>
              <a:off x="4316862" y="4779623"/>
              <a:ext cx="572135" cy="362585"/>
            </a:xfrm>
            <a:custGeom>
              <a:avLst/>
              <a:gdLst/>
              <a:ahLst/>
              <a:cxnLst/>
              <a:rect l="l" t="t" r="r" b="b"/>
              <a:pathLst>
                <a:path w="572135" h="362585">
                  <a:moveTo>
                    <a:pt x="266992" y="0"/>
                  </a:moveTo>
                  <a:lnTo>
                    <a:pt x="0" y="152484"/>
                  </a:lnTo>
                  <a:lnTo>
                    <a:pt x="362346" y="362150"/>
                  </a:lnTo>
                  <a:lnTo>
                    <a:pt x="572126" y="241433"/>
                  </a:lnTo>
                  <a:lnTo>
                    <a:pt x="527628" y="216019"/>
                  </a:lnTo>
                  <a:lnTo>
                    <a:pt x="502200" y="266848"/>
                  </a:lnTo>
                  <a:lnTo>
                    <a:pt x="438630" y="304969"/>
                  </a:lnTo>
                  <a:lnTo>
                    <a:pt x="152567" y="139777"/>
                  </a:lnTo>
                  <a:lnTo>
                    <a:pt x="216136" y="101656"/>
                  </a:lnTo>
                  <a:lnTo>
                    <a:pt x="266992" y="0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4316862" y="4779623"/>
              <a:ext cx="572135" cy="362585"/>
            </a:xfrm>
            <a:custGeom>
              <a:avLst/>
              <a:gdLst/>
              <a:ahLst/>
              <a:cxnLst/>
              <a:rect l="l" t="t" r="r" b="b"/>
              <a:pathLst>
                <a:path w="572135" h="362585">
                  <a:moveTo>
                    <a:pt x="527628" y="216019"/>
                  </a:moveTo>
                  <a:lnTo>
                    <a:pt x="572126" y="241433"/>
                  </a:lnTo>
                  <a:lnTo>
                    <a:pt x="362346" y="362150"/>
                  </a:lnTo>
                  <a:lnTo>
                    <a:pt x="0" y="152484"/>
                  </a:lnTo>
                  <a:lnTo>
                    <a:pt x="266992" y="0"/>
                  </a:lnTo>
                  <a:lnTo>
                    <a:pt x="216136" y="101656"/>
                  </a:lnTo>
                  <a:lnTo>
                    <a:pt x="152567" y="139777"/>
                  </a:lnTo>
                  <a:lnTo>
                    <a:pt x="438630" y="304969"/>
                  </a:lnTo>
                  <a:lnTo>
                    <a:pt x="502200" y="266848"/>
                  </a:lnTo>
                  <a:lnTo>
                    <a:pt x="527628" y="216019"/>
                  </a:lnTo>
                  <a:close/>
                </a:path>
              </a:pathLst>
            </a:custGeom>
            <a:ln w="907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4532999" y="4563792"/>
              <a:ext cx="490855" cy="483234"/>
            </a:xfrm>
            <a:custGeom>
              <a:avLst/>
              <a:gdLst/>
              <a:ahLst/>
              <a:cxnLst/>
              <a:rect l="l" t="t" r="r" b="b"/>
              <a:pathLst>
                <a:path w="490854" h="483235">
                  <a:moveTo>
                    <a:pt x="196674" y="0"/>
                  </a:moveTo>
                  <a:lnTo>
                    <a:pt x="159716" y="41895"/>
                  </a:lnTo>
                  <a:lnTo>
                    <a:pt x="125616" y="85097"/>
                  </a:lnTo>
                  <a:lnTo>
                    <a:pt x="94432" y="129513"/>
                  </a:lnTo>
                  <a:lnTo>
                    <a:pt x="66222" y="175053"/>
                  </a:lnTo>
                  <a:lnTo>
                    <a:pt x="41041" y="221623"/>
                  </a:lnTo>
                  <a:lnTo>
                    <a:pt x="18948" y="269131"/>
                  </a:lnTo>
                  <a:lnTo>
                    <a:pt x="0" y="317487"/>
                  </a:lnTo>
                  <a:lnTo>
                    <a:pt x="40500" y="342612"/>
                  </a:lnTo>
                  <a:lnTo>
                    <a:pt x="81130" y="367232"/>
                  </a:lnTo>
                  <a:lnTo>
                    <a:pt x="121885" y="391346"/>
                  </a:lnTo>
                  <a:lnTo>
                    <a:pt x="162760" y="414950"/>
                  </a:lnTo>
                  <a:lnTo>
                    <a:pt x="203751" y="438042"/>
                  </a:lnTo>
                  <a:lnTo>
                    <a:pt x="244854" y="460619"/>
                  </a:lnTo>
                  <a:lnTo>
                    <a:pt x="286063" y="482678"/>
                  </a:lnTo>
                  <a:lnTo>
                    <a:pt x="306732" y="437317"/>
                  </a:lnTo>
                  <a:lnTo>
                    <a:pt x="330374" y="392676"/>
                  </a:lnTo>
                  <a:lnTo>
                    <a:pt x="356916" y="348865"/>
                  </a:lnTo>
                  <a:lnTo>
                    <a:pt x="386284" y="305991"/>
                  </a:lnTo>
                  <a:lnTo>
                    <a:pt x="418405" y="264164"/>
                  </a:lnTo>
                  <a:lnTo>
                    <a:pt x="453204" y="223494"/>
                  </a:lnTo>
                  <a:lnTo>
                    <a:pt x="490608" y="184088"/>
                  </a:lnTo>
                  <a:lnTo>
                    <a:pt x="447906" y="158783"/>
                  </a:lnTo>
                  <a:lnTo>
                    <a:pt x="405437" y="133145"/>
                  </a:lnTo>
                  <a:lnTo>
                    <a:pt x="363203" y="107176"/>
                  </a:lnTo>
                  <a:lnTo>
                    <a:pt x="321207" y="80876"/>
                  </a:lnTo>
                  <a:lnTo>
                    <a:pt x="279452" y="54246"/>
                  </a:lnTo>
                  <a:lnTo>
                    <a:pt x="237940" y="27287"/>
                  </a:lnTo>
                  <a:lnTo>
                    <a:pt x="1966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4532999" y="4563792"/>
              <a:ext cx="490855" cy="483234"/>
            </a:xfrm>
            <a:custGeom>
              <a:avLst/>
              <a:gdLst/>
              <a:ahLst/>
              <a:cxnLst/>
              <a:rect l="l" t="t" r="r" b="b"/>
              <a:pathLst>
                <a:path w="490854" h="483235">
                  <a:moveTo>
                    <a:pt x="286063" y="482678"/>
                  </a:moveTo>
                  <a:lnTo>
                    <a:pt x="306732" y="437317"/>
                  </a:lnTo>
                  <a:lnTo>
                    <a:pt x="330374" y="392676"/>
                  </a:lnTo>
                  <a:lnTo>
                    <a:pt x="356916" y="348865"/>
                  </a:lnTo>
                  <a:lnTo>
                    <a:pt x="386284" y="305991"/>
                  </a:lnTo>
                  <a:lnTo>
                    <a:pt x="418405" y="264164"/>
                  </a:lnTo>
                  <a:lnTo>
                    <a:pt x="453204" y="223494"/>
                  </a:lnTo>
                  <a:lnTo>
                    <a:pt x="490608" y="184088"/>
                  </a:lnTo>
                  <a:lnTo>
                    <a:pt x="447906" y="158783"/>
                  </a:lnTo>
                  <a:lnTo>
                    <a:pt x="405437" y="133145"/>
                  </a:lnTo>
                  <a:lnTo>
                    <a:pt x="363203" y="107176"/>
                  </a:lnTo>
                  <a:lnTo>
                    <a:pt x="321207" y="80876"/>
                  </a:lnTo>
                  <a:lnTo>
                    <a:pt x="279452" y="54246"/>
                  </a:lnTo>
                  <a:lnTo>
                    <a:pt x="237940" y="27287"/>
                  </a:lnTo>
                  <a:lnTo>
                    <a:pt x="196674" y="0"/>
                  </a:lnTo>
                  <a:lnTo>
                    <a:pt x="159716" y="41895"/>
                  </a:lnTo>
                  <a:lnTo>
                    <a:pt x="125616" y="85097"/>
                  </a:lnTo>
                  <a:lnTo>
                    <a:pt x="94432" y="129513"/>
                  </a:lnTo>
                  <a:lnTo>
                    <a:pt x="66222" y="175053"/>
                  </a:lnTo>
                  <a:lnTo>
                    <a:pt x="41041" y="221623"/>
                  </a:lnTo>
                  <a:lnTo>
                    <a:pt x="18948" y="269131"/>
                  </a:lnTo>
                  <a:lnTo>
                    <a:pt x="0" y="317487"/>
                  </a:lnTo>
                  <a:lnTo>
                    <a:pt x="40500" y="342612"/>
                  </a:lnTo>
                  <a:lnTo>
                    <a:pt x="81130" y="367232"/>
                  </a:lnTo>
                  <a:lnTo>
                    <a:pt x="121885" y="391346"/>
                  </a:lnTo>
                  <a:lnTo>
                    <a:pt x="162760" y="414950"/>
                  </a:lnTo>
                  <a:lnTo>
                    <a:pt x="203751" y="438042"/>
                  </a:lnTo>
                  <a:lnTo>
                    <a:pt x="244854" y="460619"/>
                  </a:lnTo>
                  <a:lnTo>
                    <a:pt x="286063" y="482678"/>
                  </a:lnTo>
                  <a:close/>
                </a:path>
              </a:pathLst>
            </a:custGeom>
            <a:ln w="907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0" name="object 170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4075091" y="5116360"/>
              <a:ext cx="128205" cy="158838"/>
            </a:xfrm>
            <a:prstGeom prst="rect">
              <a:avLst/>
            </a:prstGeom>
          </p:spPr>
        </p:pic>
        <p:sp>
          <p:nvSpPr>
            <p:cNvPr id="171" name="object 171"/>
            <p:cNvSpPr/>
            <p:nvPr/>
          </p:nvSpPr>
          <p:spPr>
            <a:xfrm>
              <a:off x="4075023" y="5116360"/>
              <a:ext cx="128270" cy="159385"/>
            </a:xfrm>
            <a:custGeom>
              <a:avLst/>
              <a:gdLst/>
              <a:ahLst/>
              <a:cxnLst/>
              <a:rect l="l" t="t" r="r" b="b"/>
              <a:pathLst>
                <a:path w="128270" h="159385">
                  <a:moveTo>
                    <a:pt x="127413" y="158838"/>
                  </a:moveTo>
                  <a:lnTo>
                    <a:pt x="128059" y="142828"/>
                  </a:lnTo>
                  <a:lnTo>
                    <a:pt x="128274" y="126895"/>
                  </a:lnTo>
                  <a:lnTo>
                    <a:pt x="128059" y="111050"/>
                  </a:lnTo>
                  <a:lnTo>
                    <a:pt x="127413" y="95302"/>
                  </a:lnTo>
                  <a:lnTo>
                    <a:pt x="93427" y="73998"/>
                  </a:lnTo>
                  <a:lnTo>
                    <a:pt x="60651" y="50818"/>
                  </a:lnTo>
                  <a:lnTo>
                    <a:pt x="29471" y="26055"/>
                  </a:lnTo>
                  <a:lnTo>
                    <a:pt x="274" y="0"/>
                  </a:lnTo>
                  <a:lnTo>
                    <a:pt x="68" y="15249"/>
                  </a:lnTo>
                  <a:lnTo>
                    <a:pt x="0" y="30926"/>
                  </a:lnTo>
                  <a:lnTo>
                    <a:pt x="68" y="47023"/>
                  </a:lnTo>
                  <a:lnTo>
                    <a:pt x="274" y="63535"/>
                  </a:lnTo>
                  <a:lnTo>
                    <a:pt x="26344" y="87844"/>
                  </a:lnTo>
                  <a:lnTo>
                    <a:pt x="56380" y="111947"/>
                  </a:lnTo>
                  <a:lnTo>
                    <a:pt x="90148" y="135670"/>
                  </a:lnTo>
                  <a:lnTo>
                    <a:pt x="127413" y="158838"/>
                  </a:lnTo>
                  <a:close/>
                </a:path>
              </a:pathLst>
            </a:custGeom>
            <a:ln w="90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2" name="object 172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3884588" y="5243430"/>
              <a:ext cx="546698" cy="368504"/>
            </a:xfrm>
            <a:prstGeom prst="rect">
              <a:avLst/>
            </a:prstGeom>
          </p:spPr>
        </p:pic>
        <p:sp>
          <p:nvSpPr>
            <p:cNvPr id="173" name="object 173"/>
            <p:cNvSpPr/>
            <p:nvPr/>
          </p:nvSpPr>
          <p:spPr>
            <a:xfrm>
              <a:off x="3884588" y="5243430"/>
              <a:ext cx="546735" cy="368935"/>
            </a:xfrm>
            <a:custGeom>
              <a:avLst/>
              <a:gdLst/>
              <a:ahLst/>
              <a:cxnLst/>
              <a:rect l="l" t="t" r="r" b="b"/>
              <a:pathLst>
                <a:path w="546735" h="368935">
                  <a:moveTo>
                    <a:pt x="546698" y="177898"/>
                  </a:moveTo>
                  <a:lnTo>
                    <a:pt x="355990" y="285908"/>
                  </a:lnTo>
                  <a:lnTo>
                    <a:pt x="355990" y="368504"/>
                  </a:lnTo>
                  <a:lnTo>
                    <a:pt x="546698" y="368504"/>
                  </a:lnTo>
                  <a:lnTo>
                    <a:pt x="546698" y="177898"/>
                  </a:lnTo>
                  <a:close/>
                </a:path>
                <a:path w="546735" h="368935">
                  <a:moveTo>
                    <a:pt x="0" y="168368"/>
                  </a:moveTo>
                  <a:lnTo>
                    <a:pt x="0" y="101656"/>
                  </a:lnTo>
                  <a:lnTo>
                    <a:pt x="177995" y="0"/>
                  </a:lnTo>
                  <a:lnTo>
                    <a:pt x="177995" y="63535"/>
                  </a:lnTo>
                  <a:lnTo>
                    <a:pt x="135578" y="93172"/>
                  </a:lnTo>
                  <a:lnTo>
                    <a:pt x="91712" y="120556"/>
                  </a:lnTo>
                  <a:lnTo>
                    <a:pt x="46488" y="145638"/>
                  </a:lnTo>
                  <a:lnTo>
                    <a:pt x="0" y="168368"/>
                  </a:lnTo>
                  <a:close/>
                </a:path>
                <a:path w="546735" h="368935">
                  <a:moveTo>
                    <a:pt x="355990" y="368504"/>
                  </a:moveTo>
                  <a:lnTo>
                    <a:pt x="355990" y="330383"/>
                  </a:lnTo>
                  <a:lnTo>
                    <a:pt x="314669" y="346267"/>
                  </a:lnTo>
                  <a:lnTo>
                    <a:pt x="355990" y="368504"/>
                  </a:lnTo>
                  <a:close/>
                </a:path>
              </a:pathLst>
            </a:custGeom>
            <a:ln w="907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3757449" y="5283064"/>
              <a:ext cx="636270" cy="354330"/>
            </a:xfrm>
            <a:custGeom>
              <a:avLst/>
              <a:gdLst/>
              <a:ahLst/>
              <a:cxnLst/>
              <a:rect l="l" t="t" r="r" b="b"/>
              <a:pathLst>
                <a:path w="636270" h="354329">
                  <a:moveTo>
                    <a:pt x="344676" y="0"/>
                  </a:moveTo>
                  <a:lnTo>
                    <a:pt x="305183" y="29892"/>
                  </a:lnTo>
                  <a:lnTo>
                    <a:pt x="264537" y="57838"/>
                  </a:lnTo>
                  <a:lnTo>
                    <a:pt x="222801" y="83803"/>
                  </a:lnTo>
                  <a:lnTo>
                    <a:pt x="180038" y="107754"/>
                  </a:lnTo>
                  <a:lnTo>
                    <a:pt x="136313" y="129657"/>
                  </a:lnTo>
                  <a:lnTo>
                    <a:pt x="91689" y="149478"/>
                  </a:lnTo>
                  <a:lnTo>
                    <a:pt x="46230" y="167183"/>
                  </a:lnTo>
                  <a:lnTo>
                    <a:pt x="1" y="182739"/>
                  </a:lnTo>
                  <a:lnTo>
                    <a:pt x="298777" y="354284"/>
                  </a:lnTo>
                  <a:lnTo>
                    <a:pt x="483129" y="290749"/>
                  </a:lnTo>
                  <a:lnTo>
                    <a:pt x="483129" y="246274"/>
                  </a:lnTo>
                  <a:lnTo>
                    <a:pt x="635696" y="160502"/>
                  </a:lnTo>
                  <a:lnTo>
                    <a:pt x="3446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3757449" y="5283064"/>
              <a:ext cx="636270" cy="354330"/>
            </a:xfrm>
            <a:custGeom>
              <a:avLst/>
              <a:gdLst/>
              <a:ahLst/>
              <a:cxnLst/>
              <a:rect l="l" t="t" r="r" b="b"/>
              <a:pathLst>
                <a:path w="636270" h="354329">
                  <a:moveTo>
                    <a:pt x="0" y="182739"/>
                  </a:moveTo>
                  <a:lnTo>
                    <a:pt x="298777" y="354284"/>
                  </a:lnTo>
                  <a:lnTo>
                    <a:pt x="344836" y="338266"/>
                  </a:lnTo>
                  <a:lnTo>
                    <a:pt x="390913" y="322339"/>
                  </a:lnTo>
                  <a:lnTo>
                    <a:pt x="437007" y="306503"/>
                  </a:lnTo>
                  <a:lnTo>
                    <a:pt x="483116" y="290762"/>
                  </a:lnTo>
                  <a:lnTo>
                    <a:pt x="483129" y="246274"/>
                  </a:lnTo>
                  <a:lnTo>
                    <a:pt x="635696" y="160502"/>
                  </a:lnTo>
                  <a:lnTo>
                    <a:pt x="344676" y="0"/>
                  </a:lnTo>
                  <a:lnTo>
                    <a:pt x="305183" y="29892"/>
                  </a:lnTo>
                  <a:lnTo>
                    <a:pt x="264537" y="57838"/>
                  </a:lnTo>
                  <a:lnTo>
                    <a:pt x="222801" y="83803"/>
                  </a:lnTo>
                  <a:lnTo>
                    <a:pt x="180038" y="107754"/>
                  </a:lnTo>
                  <a:lnTo>
                    <a:pt x="136313" y="129657"/>
                  </a:lnTo>
                  <a:lnTo>
                    <a:pt x="91689" y="149478"/>
                  </a:lnTo>
                  <a:lnTo>
                    <a:pt x="46230" y="167183"/>
                  </a:lnTo>
                  <a:lnTo>
                    <a:pt x="1" y="182739"/>
                  </a:lnTo>
                  <a:close/>
                </a:path>
              </a:pathLst>
            </a:custGeom>
            <a:ln w="907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3757449" y="4563666"/>
              <a:ext cx="1271270" cy="1271270"/>
            </a:xfrm>
            <a:custGeom>
              <a:avLst/>
              <a:gdLst/>
              <a:ahLst/>
              <a:cxnLst/>
              <a:rect l="l" t="t" r="r" b="b"/>
              <a:pathLst>
                <a:path w="1271270" h="1271270">
                  <a:moveTo>
                    <a:pt x="1220537" y="444683"/>
                  </a:moveTo>
                  <a:lnTo>
                    <a:pt x="1121083" y="384211"/>
                  </a:lnTo>
                  <a:lnTo>
                    <a:pt x="1143619" y="338846"/>
                  </a:lnTo>
                  <a:lnTo>
                    <a:pt x="1170055" y="296118"/>
                  </a:lnTo>
                  <a:lnTo>
                    <a:pt x="1200185" y="256303"/>
                  </a:lnTo>
                  <a:lnTo>
                    <a:pt x="1233802" y="219675"/>
                  </a:lnTo>
                  <a:lnTo>
                    <a:pt x="1270699" y="186508"/>
                  </a:lnTo>
                  <a:lnTo>
                    <a:pt x="969222" y="0"/>
                  </a:lnTo>
                  <a:lnTo>
                    <a:pt x="932485" y="36935"/>
                  </a:lnTo>
                  <a:lnTo>
                    <a:pt x="898443" y="76532"/>
                  </a:lnTo>
                  <a:lnTo>
                    <a:pt x="867216" y="118621"/>
                  </a:lnTo>
                  <a:lnTo>
                    <a:pt x="838925" y="163034"/>
                  </a:lnTo>
                  <a:lnTo>
                    <a:pt x="813691" y="209603"/>
                  </a:lnTo>
                  <a:lnTo>
                    <a:pt x="781906" y="190542"/>
                  </a:lnTo>
                  <a:lnTo>
                    <a:pt x="286063" y="476451"/>
                  </a:lnTo>
                  <a:lnTo>
                    <a:pt x="286063" y="692471"/>
                  </a:lnTo>
                  <a:lnTo>
                    <a:pt x="127139" y="781420"/>
                  </a:lnTo>
                  <a:lnTo>
                    <a:pt x="127139" y="848132"/>
                  </a:lnTo>
                  <a:lnTo>
                    <a:pt x="95789" y="862642"/>
                  </a:lnTo>
                  <a:lnTo>
                    <a:pt x="64141" y="876482"/>
                  </a:lnTo>
                  <a:lnTo>
                    <a:pt x="32208" y="889648"/>
                  </a:lnTo>
                  <a:lnTo>
                    <a:pt x="0" y="902137"/>
                  </a:lnTo>
                  <a:lnTo>
                    <a:pt x="298777" y="1073682"/>
                  </a:lnTo>
                  <a:lnTo>
                    <a:pt x="317848" y="1067329"/>
                  </a:lnTo>
                  <a:lnTo>
                    <a:pt x="355918" y="1098682"/>
                  </a:lnTo>
                  <a:lnTo>
                    <a:pt x="396295" y="1128014"/>
                  </a:lnTo>
                  <a:lnTo>
                    <a:pt x="438829" y="1155253"/>
                  </a:lnTo>
                  <a:lnTo>
                    <a:pt x="483373" y="1180325"/>
                  </a:lnTo>
                  <a:lnTo>
                    <a:pt x="529779" y="1203158"/>
                  </a:lnTo>
                  <a:lnTo>
                    <a:pt x="577897" y="1223679"/>
                  </a:lnTo>
                  <a:lnTo>
                    <a:pt x="627581" y="1241815"/>
                  </a:lnTo>
                  <a:lnTo>
                    <a:pt x="678682" y="1257494"/>
                  </a:lnTo>
                  <a:lnTo>
                    <a:pt x="731050" y="1270642"/>
                  </a:lnTo>
                  <a:lnTo>
                    <a:pt x="1195109" y="1003794"/>
                  </a:lnTo>
                  <a:lnTo>
                    <a:pt x="1195109" y="933905"/>
                  </a:lnTo>
                  <a:lnTo>
                    <a:pt x="1220537" y="918021"/>
                  </a:lnTo>
                  <a:lnTo>
                    <a:pt x="1220537" y="444683"/>
                  </a:lnTo>
                  <a:close/>
                </a:path>
              </a:pathLst>
            </a:custGeom>
            <a:ln w="189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</TotalTime>
  <Words>1796</Words>
  <Application>Microsoft Office PowerPoint</Application>
  <PresentationFormat>On-screen Show (4:3)</PresentationFormat>
  <Paragraphs>159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1" baseType="lpstr">
      <vt:lpstr>Arial</vt:lpstr>
      <vt:lpstr>Arial MT</vt:lpstr>
      <vt:lpstr>Calibri</vt:lpstr>
      <vt:lpstr>Calibri Light</vt:lpstr>
      <vt:lpstr>Century Gothic</vt:lpstr>
      <vt:lpstr>Courier New</vt:lpstr>
      <vt:lpstr>Impact</vt:lpstr>
      <vt:lpstr>Wingdings 3</vt:lpstr>
      <vt:lpstr>Ion</vt:lpstr>
      <vt:lpstr>PowerPoint Presentation</vt:lpstr>
      <vt:lpstr>Introduction to computer networking</vt:lpstr>
      <vt:lpstr>Definitions</vt:lpstr>
      <vt:lpstr>Definitions (cont..)</vt:lpstr>
      <vt:lpstr>Definitions (cont..)</vt:lpstr>
      <vt:lpstr>Advantages of networking</vt:lpstr>
      <vt:lpstr>PowerPoint Presentation</vt:lpstr>
      <vt:lpstr>Fundamental Network Classifications</vt:lpstr>
      <vt:lpstr>Fundamental Network Classifications (cont)</vt:lpstr>
      <vt:lpstr>Fundamental Network Classifications (cont)</vt:lpstr>
      <vt:lpstr>PowerPoint Presentation</vt:lpstr>
      <vt:lpstr>Intranet and Internet Specifications</vt:lpstr>
      <vt:lpstr>Client and Server computer role in  networking</vt:lpstr>
      <vt:lpstr>Peer-to peer network</vt:lpstr>
      <vt:lpstr>Peer-to peer network (cont..)</vt:lpstr>
      <vt:lpstr>Client/Server Networking</vt:lpstr>
      <vt:lpstr>Client/Server Networking (cont..)</vt:lpstr>
      <vt:lpstr>Network topology</vt:lpstr>
      <vt:lpstr>Network topology (cont.)</vt:lpstr>
      <vt:lpstr>Network topology (cont.)</vt:lpstr>
      <vt:lpstr>Network topology (cont.)</vt:lpstr>
      <vt:lpstr>Network topology (cont.)</vt:lpstr>
      <vt:lpstr>Network topology (cont.)</vt:lpstr>
      <vt:lpstr>Network topology (cont.)</vt:lpstr>
      <vt:lpstr>Network topology (cont.)</vt:lpstr>
      <vt:lpstr>Network topology (cont.)</vt:lpstr>
      <vt:lpstr>Network topology (cont.)</vt:lpstr>
      <vt:lpstr>Network topology (cont.)</vt:lpstr>
      <vt:lpstr>Network topology (cont.)</vt:lpstr>
      <vt:lpstr>Network topology (cont.)</vt:lpstr>
      <vt:lpstr>Network topology (cont.)</vt:lpstr>
      <vt:lpstr>Network topology (cont.)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networking</dc:title>
  <dc:creator>user1</dc:creator>
  <cp:lastModifiedBy>System 2</cp:lastModifiedBy>
  <cp:revision>4</cp:revision>
  <dcterms:created xsi:type="dcterms:W3CDTF">2024-07-10T05:59:23Z</dcterms:created>
  <dcterms:modified xsi:type="dcterms:W3CDTF">2024-07-12T06:11:18Z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2017-10-13T00:00:00Z</vt:filetime>
  </property>
  <property fmtid="{D5CDD505-2E9C-101B-9397-08002B2CF9AE}" pid="3" name="Creator">
    <vt:lpwstr>www.convertapi.com      </vt:lpwstr>
  </property>
  <property fmtid="{D5CDD505-2E9C-101B-9397-08002B2CF9AE}" pid="4" name="LastSaved">
    <vt:filetime>2024-07-10T00:00:00Z</vt:filetime>
  </property>
</Properties>
</file>