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4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4069" y="74422"/>
            <a:ext cx="3350260" cy="713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FF0066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C4C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FF0066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43280" y="1789302"/>
            <a:ext cx="2326640" cy="4279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4C4C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03190" y="1417193"/>
            <a:ext cx="2804795" cy="522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4C4C4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FF0066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29560" y="74422"/>
            <a:ext cx="4399279" cy="713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1429" y="1866900"/>
            <a:ext cx="7495540" cy="409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4C4C4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9258" y="-152400"/>
            <a:ext cx="10058400" cy="7924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4566789"/>
            <a:ext cx="7092950" cy="9196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IN" sz="4800" spc="-5" dirty="0" smtClean="0">
                <a:solidFill>
                  <a:schemeClr val="tx1"/>
                </a:solidFill>
              </a:rPr>
              <a:t>OPERATING</a:t>
            </a:r>
            <a:r>
              <a:rPr lang="en-IN" sz="4800" spc="-50" dirty="0" smtClean="0">
                <a:solidFill>
                  <a:schemeClr val="tx1"/>
                </a:solidFill>
              </a:rPr>
              <a:t> </a:t>
            </a:r>
            <a:r>
              <a:rPr lang="en-IN" sz="4800" spc="-5" dirty="0" smtClean="0">
                <a:solidFill>
                  <a:schemeClr val="tx1"/>
                </a:solidFill>
              </a:rPr>
              <a:t>SYSTEM</a:t>
            </a:r>
            <a:endParaRPr lang="en-IN" sz="4800" dirty="0">
              <a:solidFill>
                <a:schemeClr val="tx1"/>
              </a:solidFill>
            </a:endParaRPr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2895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1447800" y="3148228"/>
            <a:ext cx="7092950" cy="890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Computer science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2209800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76200" y="6096000"/>
            <a:ext cx="2362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</a:t>
            </a:r>
            <a:r>
              <a:rPr lang="en-GB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Mr.E.PRABU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439" y="74422"/>
            <a:ext cx="657352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Operating</a:t>
            </a:r>
            <a:r>
              <a:rPr spc="-20" dirty="0"/>
              <a:t> </a:t>
            </a:r>
            <a:r>
              <a:rPr spc="-5" dirty="0"/>
              <a:t>System</a:t>
            </a:r>
            <a:r>
              <a:rPr spc="-2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8560" y="1763902"/>
            <a:ext cx="5427980" cy="40024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669925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Besides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managing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hardware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and software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resources</a:t>
            </a:r>
            <a:r>
              <a:rPr sz="310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on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10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system, </a:t>
            </a:r>
            <a:r>
              <a:rPr sz="3100" b="1" spc="-844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OS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must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manage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resources</a:t>
            </a:r>
            <a:r>
              <a:rPr sz="31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and</a:t>
            </a:r>
            <a:r>
              <a:rPr sz="3100" b="1" spc="-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memory.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C4C4C"/>
              </a:buClr>
              <a:buFont typeface="Arial MT"/>
              <a:buChar char="•"/>
            </a:pPr>
            <a:endParaRPr sz="4550">
              <a:latin typeface="Arial"/>
              <a:cs typeface="Arial"/>
            </a:endParaRPr>
          </a:p>
          <a:p>
            <a:pPr marL="521970" marR="5080" lvl="1">
              <a:lnSpc>
                <a:spcPct val="100000"/>
              </a:lnSpc>
              <a:buSzPct val="96774"/>
              <a:buFont typeface="Arial MT"/>
              <a:buChar char="•"/>
              <a:tabLst>
                <a:tab pos="661035" algn="l"/>
              </a:tabLst>
            </a:pP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There</a:t>
            </a:r>
            <a:r>
              <a:rPr sz="31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are</a:t>
            </a:r>
            <a:r>
              <a:rPr sz="31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two</a:t>
            </a:r>
            <a:r>
              <a:rPr sz="310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broad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tasks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to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be</a:t>
            </a:r>
            <a:r>
              <a:rPr sz="31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accomplished.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1686" y="2209317"/>
            <a:ext cx="2657881" cy="321048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250" y="74422"/>
            <a:ext cx="900684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5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spc="-5" dirty="0"/>
              <a:t>Memory</a:t>
            </a:r>
            <a:r>
              <a:rPr spc="-20" dirty="0"/>
              <a:t> </a:t>
            </a:r>
            <a:r>
              <a:rPr spc="-5" dirty="0"/>
              <a:t>Storage</a:t>
            </a:r>
            <a:r>
              <a:rPr spc="-15" dirty="0"/>
              <a:t> </a:t>
            </a:r>
            <a:r>
              <a:rPr dirty="0"/>
              <a:t>and</a:t>
            </a:r>
            <a:r>
              <a:rPr spc="-5" dirty="0"/>
              <a:t> 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9459" y="1074293"/>
            <a:ext cx="5560695" cy="44799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05790" marR="201930" indent="-593090">
              <a:lnSpc>
                <a:spcPct val="100000"/>
              </a:lnSpc>
              <a:spcBef>
                <a:spcPts val="110"/>
              </a:spcBef>
              <a:tabLst>
                <a:tab pos="605155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1.	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Each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process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must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have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enough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memory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in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which </a:t>
            </a:r>
            <a:r>
              <a:rPr sz="3100" b="1" spc="-85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 execute,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and</a:t>
            </a:r>
            <a:endParaRPr sz="3100">
              <a:latin typeface="Arial"/>
              <a:cs typeface="Arial"/>
            </a:endParaRPr>
          </a:p>
          <a:p>
            <a:pPr marL="605790" marR="162560" algn="just">
              <a:lnSpc>
                <a:spcPct val="100000"/>
              </a:lnSpc>
              <a:spcBef>
                <a:spcPts val="2650"/>
              </a:spcBef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can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neither run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into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memory space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another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process,</a:t>
            </a:r>
            <a:endParaRPr sz="3100">
              <a:latin typeface="Arial"/>
              <a:cs typeface="Arial"/>
            </a:endParaRPr>
          </a:p>
          <a:p>
            <a:pPr marL="605790" marR="5080" algn="just">
              <a:lnSpc>
                <a:spcPct val="100000"/>
              </a:lnSpc>
              <a:spcBef>
                <a:spcPts val="2650"/>
              </a:spcBef>
            </a:pP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Nor</a:t>
            </a:r>
            <a:r>
              <a:rPr sz="31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be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run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into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by</a:t>
            </a:r>
            <a:r>
              <a:rPr sz="31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another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process.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0360" y="6035040"/>
            <a:ext cx="7128891" cy="146431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37235" y="3034804"/>
            <a:ext cx="3102482" cy="16721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050" y="74422"/>
            <a:ext cx="900684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10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spc="-5" dirty="0"/>
              <a:t>Memory</a:t>
            </a:r>
            <a:r>
              <a:rPr spc="-10" dirty="0"/>
              <a:t> </a:t>
            </a:r>
            <a:r>
              <a:rPr spc="-5" dirty="0"/>
              <a:t>Storage and</a:t>
            </a:r>
            <a:r>
              <a:rPr spc="-1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6200" y="1591182"/>
            <a:ext cx="6257925" cy="19170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07060" marR="5080" indent="-594360">
              <a:lnSpc>
                <a:spcPct val="100000"/>
              </a:lnSpc>
              <a:spcBef>
                <a:spcPts val="110"/>
              </a:spcBef>
              <a:tabLst>
                <a:tab pos="606425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1.	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The different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types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memory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in the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must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be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used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properly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so that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each process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can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run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 most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effectively.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7514" y="5095443"/>
            <a:ext cx="8967965" cy="184031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140" y="74422"/>
            <a:ext cx="3500754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Cache</a:t>
            </a:r>
            <a:r>
              <a:rPr spc="-85" dirty="0"/>
              <a:t> </a:t>
            </a:r>
            <a:r>
              <a:rPr spc="-5" dirty="0"/>
              <a:t>Memory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7100" y="1247012"/>
            <a:ext cx="4653915" cy="5559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10" dirty="0">
                <a:solidFill>
                  <a:srgbClr val="FF0066"/>
                </a:solidFill>
                <a:latin typeface="Arial"/>
                <a:cs typeface="Arial"/>
              </a:rPr>
              <a:t>Cache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-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section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3100" b="1" spc="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computer's memory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which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temporarily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 retains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recently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5" dirty="0">
                <a:solidFill>
                  <a:srgbClr val="0066CC"/>
                </a:solidFill>
                <a:latin typeface="Arial"/>
                <a:cs typeface="Arial"/>
              </a:rPr>
              <a:t>accessed</a:t>
            </a:r>
            <a:r>
              <a:rPr sz="3100" b="1" spc="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data</a:t>
            </a:r>
            <a:r>
              <a:rPr sz="3100" b="1" spc="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in</a:t>
            </a:r>
            <a:r>
              <a:rPr sz="3100" b="1" spc="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order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to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speed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up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repeated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access</a:t>
            </a:r>
            <a:r>
              <a:rPr sz="31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same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data.</a:t>
            </a:r>
            <a:endParaRPr sz="3100">
              <a:latin typeface="Arial"/>
              <a:cs typeface="Arial"/>
            </a:endParaRPr>
          </a:p>
          <a:p>
            <a:pPr marL="12700" marR="436880">
              <a:lnSpc>
                <a:spcPct val="99900"/>
              </a:lnSpc>
              <a:spcBef>
                <a:spcPts val="2655"/>
              </a:spcBef>
              <a:buFont typeface="Arial MT"/>
              <a:buChar char="•"/>
              <a:tabLst>
                <a:tab pos="259079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provides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rapid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access</a:t>
            </a:r>
            <a:r>
              <a:rPr sz="3100" b="1" spc="-6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without</a:t>
            </a:r>
            <a:r>
              <a:rPr sz="310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having </a:t>
            </a:r>
            <a:r>
              <a:rPr sz="3100" b="1" spc="-844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wait for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systems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100" b="1" spc="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load.</a:t>
            </a:r>
            <a:endParaRPr sz="31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16714" y="1119263"/>
            <a:ext cx="3578860" cy="6307455"/>
            <a:chOff x="5616714" y="1119263"/>
            <a:chExt cx="3578860" cy="6307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91034" y="1119263"/>
              <a:ext cx="3304082" cy="30257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16714" y="4400664"/>
              <a:ext cx="2689555" cy="302577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459980" y="4117339"/>
              <a:ext cx="1112520" cy="891540"/>
            </a:xfrm>
            <a:custGeom>
              <a:avLst/>
              <a:gdLst/>
              <a:ahLst/>
              <a:cxnLst/>
              <a:rect l="l" t="t" r="r" b="b"/>
              <a:pathLst>
                <a:path w="1112520" h="891539">
                  <a:moveTo>
                    <a:pt x="1112520" y="54610"/>
                  </a:moveTo>
                  <a:lnTo>
                    <a:pt x="1069340" y="0"/>
                  </a:lnTo>
                  <a:lnTo>
                    <a:pt x="141884" y="733628"/>
                  </a:lnTo>
                  <a:lnTo>
                    <a:pt x="99060" y="679450"/>
                  </a:lnTo>
                  <a:lnTo>
                    <a:pt x="0" y="891540"/>
                  </a:lnTo>
                  <a:lnTo>
                    <a:pt x="228600" y="843280"/>
                  </a:lnTo>
                  <a:lnTo>
                    <a:pt x="185064" y="788238"/>
                  </a:lnTo>
                  <a:lnTo>
                    <a:pt x="1112520" y="546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4090" y="74422"/>
            <a:ext cx="303085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RAM</a:t>
            </a:r>
            <a:r>
              <a:rPr spc="-70" dirty="0"/>
              <a:t> </a:t>
            </a:r>
            <a:r>
              <a:rPr spc="-5" dirty="0"/>
              <a:t>Memory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8560" y="1150619"/>
            <a:ext cx="5353685" cy="547814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879475">
              <a:lnSpc>
                <a:spcPts val="4200"/>
              </a:lnSpc>
              <a:spcBef>
                <a:spcPts val="320"/>
              </a:spcBef>
              <a:buSzPct val="97183"/>
              <a:buFont typeface="Arial MT"/>
              <a:buChar char="•"/>
              <a:tabLst>
                <a:tab pos="172720" algn="l"/>
              </a:tabLst>
            </a:pPr>
            <a:r>
              <a:rPr sz="3550" b="1" spc="-30" dirty="0">
                <a:solidFill>
                  <a:srgbClr val="FF0066"/>
                </a:solidFill>
                <a:latin typeface="Arial"/>
                <a:cs typeface="Arial"/>
              </a:rPr>
              <a:t>Random access </a:t>
            </a:r>
            <a:r>
              <a:rPr sz="3550" b="1" spc="-2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FF0066"/>
                </a:solidFill>
                <a:latin typeface="Arial"/>
                <a:cs typeface="Arial"/>
              </a:rPr>
              <a:t>memory</a:t>
            </a:r>
            <a:r>
              <a:rPr sz="3550" b="1" spc="-8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FF0066"/>
                </a:solidFill>
                <a:latin typeface="Arial"/>
                <a:cs typeface="Arial"/>
              </a:rPr>
              <a:t>(RAM)</a:t>
            </a:r>
            <a:r>
              <a:rPr sz="3550" b="1" spc="-7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550" b="1" spc="10" dirty="0">
                <a:solidFill>
                  <a:srgbClr val="4C4C4C"/>
                </a:solidFill>
                <a:latin typeface="Arial"/>
                <a:cs typeface="Arial"/>
              </a:rPr>
              <a:t>is</a:t>
            </a:r>
            <a:r>
              <a:rPr sz="3550" b="1" spc="-8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550" b="1" spc="-969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best </a:t>
            </a:r>
            <a:r>
              <a:rPr sz="3550" b="1" spc="-35" dirty="0">
                <a:solidFill>
                  <a:srgbClr val="4C4C4C"/>
                </a:solidFill>
                <a:latin typeface="Arial"/>
                <a:cs typeface="Arial"/>
              </a:rPr>
              <a:t>known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form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computer</a:t>
            </a:r>
            <a:r>
              <a:rPr sz="3550" b="1" spc="-5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memory.</a:t>
            </a:r>
            <a:endParaRPr sz="35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0066"/>
              </a:buClr>
              <a:buFont typeface="Arial MT"/>
              <a:buChar char="•"/>
            </a:pPr>
            <a:endParaRPr sz="4850">
              <a:latin typeface="Arial"/>
              <a:cs typeface="Arial"/>
            </a:endParaRPr>
          </a:p>
          <a:p>
            <a:pPr marL="521970" marR="5080" lvl="1">
              <a:lnSpc>
                <a:spcPct val="99100"/>
              </a:lnSpc>
              <a:buSzPct val="124561"/>
              <a:buFont typeface="Arial MT"/>
              <a:buChar char="•"/>
              <a:tabLst>
                <a:tab pos="800100" algn="l"/>
              </a:tabLst>
            </a:pP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RAM </a:t>
            </a:r>
            <a:r>
              <a:rPr sz="2850" b="1" spc="-5" dirty="0">
                <a:solidFill>
                  <a:srgbClr val="4C4C4C"/>
                </a:solidFill>
                <a:latin typeface="Arial"/>
                <a:cs typeface="Arial"/>
              </a:rPr>
              <a:t>is </a:t>
            </a: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considered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"random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access" </a:t>
            </a: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because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35" dirty="0">
                <a:solidFill>
                  <a:srgbClr val="4C4C4C"/>
                </a:solidFill>
                <a:latin typeface="Arial"/>
                <a:cs typeface="Arial"/>
              </a:rPr>
              <a:t>you</a:t>
            </a:r>
            <a:r>
              <a:rPr sz="2850" b="1" spc="-7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0" dirty="0">
                <a:solidFill>
                  <a:srgbClr val="4C4C4C"/>
                </a:solidFill>
                <a:latin typeface="Arial"/>
                <a:cs typeface="Arial"/>
              </a:rPr>
              <a:t>can</a:t>
            </a:r>
            <a:r>
              <a:rPr sz="2850" b="1" spc="-7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5" dirty="0">
                <a:solidFill>
                  <a:srgbClr val="0066CC"/>
                </a:solidFill>
                <a:latin typeface="Arial"/>
                <a:cs typeface="Arial"/>
              </a:rPr>
              <a:t>access</a:t>
            </a:r>
            <a:r>
              <a:rPr sz="2850" b="1" spc="-5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850" b="1" spc="-20" dirty="0">
                <a:solidFill>
                  <a:srgbClr val="0066CC"/>
                </a:solidFill>
                <a:latin typeface="Arial"/>
                <a:cs typeface="Arial"/>
              </a:rPr>
              <a:t>any</a:t>
            </a:r>
            <a:r>
              <a:rPr sz="2850" b="1" spc="-9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850" b="1" spc="-35" dirty="0">
                <a:solidFill>
                  <a:srgbClr val="0066CC"/>
                </a:solidFill>
                <a:latin typeface="Arial"/>
                <a:cs typeface="Arial"/>
              </a:rPr>
              <a:t>memory </a:t>
            </a:r>
            <a:r>
              <a:rPr sz="2850" b="1" spc="-78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850" b="1" spc="-20" dirty="0">
                <a:solidFill>
                  <a:srgbClr val="0066CC"/>
                </a:solidFill>
                <a:latin typeface="Arial"/>
                <a:cs typeface="Arial"/>
              </a:rPr>
              <a:t>cell directly </a:t>
            </a:r>
            <a:r>
              <a:rPr sz="2850" b="1" spc="-5" dirty="0">
                <a:solidFill>
                  <a:srgbClr val="4C4C4C"/>
                </a:solidFill>
                <a:latin typeface="Arial"/>
                <a:cs typeface="Arial"/>
              </a:rPr>
              <a:t>if </a:t>
            </a:r>
            <a:r>
              <a:rPr sz="2850" b="1" spc="-35" dirty="0">
                <a:solidFill>
                  <a:srgbClr val="4C4C4C"/>
                </a:solidFill>
                <a:latin typeface="Arial"/>
                <a:cs typeface="Arial"/>
              </a:rPr>
              <a:t>you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know </a:t>
            </a:r>
            <a:r>
              <a:rPr sz="2850" b="1" spc="-20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285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0" dirty="0">
                <a:solidFill>
                  <a:srgbClr val="4C4C4C"/>
                </a:solidFill>
                <a:latin typeface="Arial"/>
                <a:cs typeface="Arial"/>
              </a:rPr>
              <a:t>row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column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that </a:t>
            </a:r>
            <a:r>
              <a:rPr sz="285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intersect</a:t>
            </a:r>
            <a:r>
              <a:rPr sz="285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10" dirty="0">
                <a:solidFill>
                  <a:srgbClr val="4C4C4C"/>
                </a:solidFill>
                <a:latin typeface="Arial"/>
                <a:cs typeface="Arial"/>
              </a:rPr>
              <a:t>at</a:t>
            </a:r>
            <a:r>
              <a:rPr sz="285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5" dirty="0">
                <a:solidFill>
                  <a:srgbClr val="4C4C4C"/>
                </a:solidFill>
                <a:latin typeface="Arial"/>
                <a:cs typeface="Arial"/>
              </a:rPr>
              <a:t>that</a:t>
            </a:r>
            <a:r>
              <a:rPr sz="285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50" b="1" spc="-20" dirty="0">
                <a:solidFill>
                  <a:srgbClr val="4C4C4C"/>
                </a:solidFill>
                <a:latin typeface="Arial"/>
                <a:cs typeface="Arial"/>
              </a:rPr>
              <a:t>cell.</a:t>
            </a:r>
            <a:endParaRPr sz="285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8886" y="837717"/>
            <a:ext cx="2405519" cy="24055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3669842"/>
            <a:ext cx="2859278" cy="279143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4090" y="74422"/>
            <a:ext cx="303085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RAM</a:t>
            </a:r>
            <a:r>
              <a:rPr spc="-70" dirty="0"/>
              <a:t> </a:t>
            </a:r>
            <a:r>
              <a:rPr spc="-5" dirty="0"/>
              <a:t>Memory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7289" y="1160779"/>
            <a:ext cx="800290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335" marR="5080" indent="-38227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4335" algn="l"/>
                <a:tab pos="394970" algn="l"/>
              </a:tabLst>
            </a:pP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more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RAM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your computer has, </a:t>
            </a:r>
            <a:r>
              <a:rPr sz="3600" b="1" spc="-99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faster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programs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can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function.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The two main types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are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called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DRAM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SRAM. SRAM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is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faster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than</a:t>
            </a:r>
            <a:r>
              <a:rPr sz="36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DRAM,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but,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more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expensive.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0" y="5139690"/>
            <a:ext cx="8222615" cy="1493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Remember,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that if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the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power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is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turned off,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then</a:t>
            </a:r>
            <a:r>
              <a:rPr sz="3200" b="1" i="1" spc="-3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all</a:t>
            </a:r>
            <a:r>
              <a:rPr sz="3200" b="1" i="1" spc="-2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data</a:t>
            </a:r>
            <a:r>
              <a:rPr sz="3200" b="1" i="1" spc="-2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left</a:t>
            </a:r>
            <a:r>
              <a:rPr sz="3200" b="1" i="1" spc="-1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in</a:t>
            </a:r>
            <a:r>
              <a:rPr sz="3200" b="1" i="1" spc="-1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RAM,</a:t>
            </a:r>
            <a:r>
              <a:rPr sz="3200" b="1" i="1" spc="-4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that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has</a:t>
            </a:r>
            <a:r>
              <a:rPr sz="3200" b="1" i="1" spc="-3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not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been </a:t>
            </a:r>
            <a:r>
              <a:rPr sz="3200" b="1" i="1" spc="-87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saved</a:t>
            </a:r>
            <a:r>
              <a:rPr sz="3200" b="1" i="1" spc="-2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to</a:t>
            </a:r>
            <a:r>
              <a:rPr sz="3200" b="1" i="1" spc="-2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the</a:t>
            </a:r>
            <a:r>
              <a:rPr sz="3200" b="1" i="1" spc="-2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solidFill>
                  <a:srgbClr val="FF0066"/>
                </a:solidFill>
                <a:latin typeface="Arial"/>
                <a:cs typeface="Arial"/>
              </a:rPr>
              <a:t>hard</a:t>
            </a:r>
            <a:r>
              <a:rPr sz="3200" b="1" i="1" spc="-2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drive,</a:t>
            </a:r>
            <a:r>
              <a:rPr sz="3200" b="1" i="1" spc="-2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5" dirty="0">
                <a:solidFill>
                  <a:srgbClr val="FF0066"/>
                </a:solidFill>
                <a:latin typeface="Arial"/>
                <a:cs typeface="Arial"/>
              </a:rPr>
              <a:t>is</a:t>
            </a:r>
            <a:r>
              <a:rPr sz="3200" b="1" i="1" spc="-3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b="1" i="1" spc="-5" dirty="0">
                <a:solidFill>
                  <a:srgbClr val="FF0066"/>
                </a:solidFill>
                <a:latin typeface="Arial"/>
                <a:cs typeface="Arial"/>
              </a:rPr>
              <a:t>lost.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9610" y="74422"/>
            <a:ext cx="359981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Virtual</a:t>
            </a:r>
            <a:r>
              <a:rPr spc="-55" dirty="0"/>
              <a:t> </a:t>
            </a:r>
            <a:r>
              <a:rPr spc="-5" dirty="0"/>
              <a:t>Memory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7100" y="942339"/>
            <a:ext cx="8054975" cy="622363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ct val="98700"/>
              </a:lnSpc>
              <a:spcBef>
                <a:spcPts val="185"/>
              </a:spcBef>
              <a:buSzPct val="97183"/>
              <a:buFont typeface="Arial MT"/>
              <a:buChar char="•"/>
              <a:tabLst>
                <a:tab pos="172720" algn="l"/>
                <a:tab pos="2119630" algn="l"/>
              </a:tabLst>
            </a:pPr>
            <a:r>
              <a:rPr sz="3550" b="1" spc="-20" dirty="0">
                <a:solidFill>
                  <a:srgbClr val="FF0066"/>
                </a:solidFill>
                <a:latin typeface="Arial"/>
                <a:cs typeface="Arial"/>
              </a:rPr>
              <a:t>Virtual </a:t>
            </a:r>
            <a:r>
              <a:rPr sz="3550" b="1" spc="-30" dirty="0">
                <a:solidFill>
                  <a:srgbClr val="FF0066"/>
                </a:solidFill>
                <a:latin typeface="Arial"/>
                <a:cs typeface="Arial"/>
              </a:rPr>
              <a:t>Memory </a:t>
            </a:r>
            <a:r>
              <a:rPr sz="3550" b="1" spc="15" dirty="0">
                <a:solidFill>
                  <a:srgbClr val="4C4C4C"/>
                </a:solidFill>
                <a:latin typeface="Arial"/>
                <a:cs typeface="Arial"/>
              </a:rPr>
              <a:t>– a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method of using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0066CC"/>
                </a:solidFill>
                <a:latin typeface="Arial"/>
                <a:cs typeface="Arial"/>
              </a:rPr>
              <a:t>hard disk </a:t>
            </a:r>
            <a:r>
              <a:rPr sz="3550" b="1" spc="-30" dirty="0">
                <a:solidFill>
                  <a:srgbClr val="0066CC"/>
                </a:solidFill>
                <a:latin typeface="Arial"/>
                <a:cs typeface="Arial"/>
              </a:rPr>
              <a:t>space </a:t>
            </a:r>
            <a:r>
              <a:rPr sz="3550" b="1" spc="10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provide </a:t>
            </a:r>
            <a:r>
              <a:rPr sz="3550" b="1" spc="-20" dirty="0">
                <a:solidFill>
                  <a:srgbClr val="0066CC"/>
                </a:solidFill>
                <a:latin typeface="Arial"/>
                <a:cs typeface="Arial"/>
              </a:rPr>
              <a:t>extra </a:t>
            </a:r>
            <a:r>
              <a:rPr sz="3550" b="1" spc="-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memory.	</a:t>
            </a:r>
            <a:r>
              <a:rPr sz="3550" b="1" spc="5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550" b="1" spc="-9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simulates</a:t>
            </a:r>
            <a:r>
              <a:rPr sz="3550" b="1" spc="-6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additional</a:t>
            </a:r>
            <a:r>
              <a:rPr sz="3550" b="1" spc="-4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RAM.</a:t>
            </a:r>
            <a:endParaRPr sz="3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0066"/>
              </a:buClr>
              <a:buFont typeface="Arial MT"/>
              <a:buChar char="•"/>
            </a:pPr>
            <a:endParaRPr sz="5500">
              <a:latin typeface="Arial"/>
              <a:cs typeface="Arial"/>
            </a:endParaRPr>
          </a:p>
          <a:p>
            <a:pPr marL="76835" marR="3947160" lvl="1">
              <a:lnSpc>
                <a:spcPct val="100000"/>
              </a:lnSpc>
              <a:buSzPct val="96774"/>
              <a:buFont typeface="Arial MT"/>
              <a:buChar char="•"/>
              <a:tabLst>
                <a:tab pos="216535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Windows, the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amount of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virtual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memory available,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equals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amount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free RAM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plus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amount of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disk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space </a:t>
            </a:r>
            <a:r>
              <a:rPr sz="3100" b="1" spc="-8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allocated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 the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u="heavy" spc="-10" dirty="0">
                <a:solidFill>
                  <a:srgbClr val="0066CC"/>
                </a:solidFill>
                <a:uFill>
                  <a:solidFill>
                    <a:srgbClr val="0066CC"/>
                  </a:solidFill>
                </a:uFill>
                <a:latin typeface="Arial"/>
                <a:cs typeface="Arial"/>
              </a:rPr>
              <a:t>swap </a:t>
            </a:r>
            <a:r>
              <a:rPr sz="3100" b="1" spc="-85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u="heavy" spc="-5" dirty="0">
                <a:solidFill>
                  <a:srgbClr val="0066CC"/>
                </a:solidFill>
                <a:uFill>
                  <a:solidFill>
                    <a:srgbClr val="0066CC"/>
                  </a:solidFill>
                </a:uFill>
                <a:latin typeface="Arial"/>
                <a:cs typeface="Arial"/>
              </a:rPr>
              <a:t>file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3113" y="2588386"/>
            <a:ext cx="4805286" cy="518401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7220" y="74422"/>
            <a:ext cx="628523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Virtual</a:t>
            </a:r>
            <a:r>
              <a:rPr spc="-10" dirty="0"/>
              <a:t> </a:t>
            </a:r>
            <a:r>
              <a:rPr spc="-5" dirty="0"/>
              <a:t>Memory</a:t>
            </a:r>
            <a:r>
              <a:rPr spc="-10" dirty="0"/>
              <a:t> </a:t>
            </a:r>
            <a:r>
              <a:rPr spc="5" dirty="0"/>
              <a:t>–</a:t>
            </a:r>
            <a:r>
              <a:rPr spc="-10" dirty="0"/>
              <a:t> </a:t>
            </a:r>
            <a:r>
              <a:rPr dirty="0"/>
              <a:t>Swap</a:t>
            </a:r>
            <a:r>
              <a:rPr spc="-25" dirty="0"/>
              <a:t> </a:t>
            </a:r>
            <a:r>
              <a:rPr spc="-5" dirty="0"/>
              <a:t>File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6369" y="5676976"/>
            <a:ext cx="7379970" cy="1212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A </a:t>
            </a:r>
            <a:r>
              <a:rPr sz="2600" b="1" i="1" u="heavy" dirty="0">
                <a:solidFill>
                  <a:srgbClr val="0066CC"/>
                </a:solidFill>
                <a:uFill>
                  <a:solidFill>
                    <a:srgbClr val="0066CC"/>
                  </a:solidFill>
                </a:uFill>
                <a:latin typeface="Arial"/>
                <a:cs typeface="Arial"/>
              </a:rPr>
              <a:t>swap </a:t>
            </a:r>
            <a:r>
              <a:rPr sz="2600" b="1" i="1" u="heavy" spc="-5" dirty="0">
                <a:solidFill>
                  <a:srgbClr val="0066CC"/>
                </a:solidFill>
                <a:uFill>
                  <a:solidFill>
                    <a:srgbClr val="0066CC"/>
                  </a:solidFill>
                </a:uFill>
                <a:latin typeface="Arial"/>
                <a:cs typeface="Arial"/>
              </a:rPr>
              <a:t>file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 is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an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area </a:t>
            </a:r>
            <a:r>
              <a:rPr sz="2600" b="1" i="1" spc="5" dirty="0">
                <a:solidFill>
                  <a:srgbClr val="0066CC"/>
                </a:solidFill>
                <a:latin typeface="Arial"/>
                <a:cs typeface="Arial"/>
              </a:rPr>
              <a:t>of your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hard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disk that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is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 set aside for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virtual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memory. Swap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files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can </a:t>
            </a:r>
            <a:r>
              <a:rPr sz="2600" b="1" i="1" spc="5" dirty="0">
                <a:solidFill>
                  <a:srgbClr val="0066CC"/>
                </a:solidFill>
                <a:latin typeface="Arial"/>
                <a:cs typeface="Arial"/>
              </a:rPr>
              <a:t>be </a:t>
            </a:r>
            <a:r>
              <a:rPr sz="2600" b="1" i="1" spc="-7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600" b="1" i="1" spc="-5" dirty="0">
                <a:solidFill>
                  <a:srgbClr val="0066CC"/>
                </a:solidFill>
                <a:latin typeface="Arial"/>
                <a:cs typeface="Arial"/>
              </a:rPr>
              <a:t>either</a:t>
            </a:r>
            <a:r>
              <a:rPr sz="26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temporary</a:t>
            </a:r>
            <a:r>
              <a:rPr sz="2600" b="1" i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or</a:t>
            </a:r>
            <a:r>
              <a:rPr sz="26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0066CC"/>
                </a:solidFill>
                <a:latin typeface="Arial"/>
                <a:cs typeface="Arial"/>
              </a:rPr>
              <a:t>permanent.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3885" y="1277632"/>
            <a:ext cx="7345807" cy="380700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8950" y="74422"/>
            <a:ext cx="400177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20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5" dirty="0"/>
              <a:t>Wake</a:t>
            </a:r>
            <a:r>
              <a:rPr spc="-25" dirty="0"/>
              <a:t> </a:t>
            </a:r>
            <a:r>
              <a:rPr spc="-5" dirty="0"/>
              <a:t>up</a:t>
            </a:r>
            <a:r>
              <a:rPr spc="-25" dirty="0"/>
              <a:t> </a:t>
            </a:r>
            <a:r>
              <a:rPr dirty="0"/>
              <a:t>call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6010" y="1851659"/>
            <a:ext cx="703389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Arial MT"/>
              <a:buChar char="•"/>
              <a:tabLst>
                <a:tab pos="173990" algn="l"/>
              </a:tabLst>
            </a:pP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When you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turn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on the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power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600" b="1" spc="-99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PC,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first</a:t>
            </a:r>
            <a:r>
              <a:rPr sz="36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program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that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runs </a:t>
            </a:r>
            <a:r>
              <a:rPr sz="3600" b="1" spc="-98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is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 set of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instructions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kept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in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the computer's read-only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memory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(ROM).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374684" y="2017445"/>
            <a:ext cx="1628775" cy="1504315"/>
            <a:chOff x="8374684" y="2017445"/>
            <a:chExt cx="1628775" cy="15043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96883" y="2017445"/>
              <a:ext cx="1306436" cy="131075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74684" y="2680563"/>
              <a:ext cx="799198" cy="84095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15000" y="4800231"/>
            <a:ext cx="3688207" cy="276264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1170" y="74422"/>
            <a:ext cx="4037329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25" dirty="0"/>
              <a:t> </a:t>
            </a:r>
            <a:r>
              <a:rPr dirty="0"/>
              <a:t>-</a:t>
            </a:r>
            <a:r>
              <a:rPr spc="-25" dirty="0"/>
              <a:t> </a:t>
            </a:r>
            <a:r>
              <a:rPr spc="-5" dirty="0"/>
              <a:t>Wake</a:t>
            </a:r>
            <a:r>
              <a:rPr spc="-20" dirty="0"/>
              <a:t> </a:t>
            </a:r>
            <a:r>
              <a:rPr dirty="0"/>
              <a:t>up</a:t>
            </a:r>
            <a:r>
              <a:rPr spc="-30" dirty="0"/>
              <a:t> </a:t>
            </a:r>
            <a:r>
              <a:rPr dirty="0"/>
              <a:t>Call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6369" y="4447540"/>
            <a:ext cx="6039485" cy="16383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4200"/>
              </a:lnSpc>
              <a:spcBef>
                <a:spcPts val="295"/>
              </a:spcBef>
              <a:buSzPct val="97183"/>
              <a:buFont typeface="Arial MT"/>
              <a:buChar char="•"/>
              <a:tabLst>
                <a:tab pos="172720" algn="l"/>
              </a:tabLst>
            </a:pPr>
            <a:r>
              <a:rPr sz="3550" b="1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550" b="1" spc="-7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0066CC"/>
                </a:solidFill>
                <a:latin typeface="Arial"/>
                <a:cs typeface="Arial"/>
              </a:rPr>
              <a:t>checks</a:t>
            </a:r>
            <a:r>
              <a:rPr sz="3550" b="1" spc="-6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15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550" b="1" spc="-6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CPU,</a:t>
            </a:r>
            <a:r>
              <a:rPr sz="355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5" dirty="0">
                <a:solidFill>
                  <a:srgbClr val="4C4C4C"/>
                </a:solidFill>
                <a:latin typeface="Arial"/>
                <a:cs typeface="Arial"/>
              </a:rPr>
              <a:t>memory, </a:t>
            </a:r>
            <a:r>
              <a:rPr sz="3550" b="1" spc="-969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basic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input-output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 systems</a:t>
            </a:r>
            <a:r>
              <a:rPr sz="3550" b="1" spc="-7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(BIOS)</a:t>
            </a:r>
            <a:r>
              <a:rPr sz="3550" b="1" spc="-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15" dirty="0">
                <a:solidFill>
                  <a:srgbClr val="0066CC"/>
                </a:solidFill>
                <a:latin typeface="Arial"/>
                <a:cs typeface="Arial"/>
              </a:rPr>
              <a:t>for</a:t>
            </a:r>
            <a:r>
              <a:rPr sz="355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0066CC"/>
                </a:solidFill>
                <a:latin typeface="Arial"/>
                <a:cs typeface="Arial"/>
              </a:rPr>
              <a:t>errors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5590" y="1395730"/>
            <a:ext cx="5312410" cy="16383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4200"/>
              </a:lnSpc>
              <a:spcBef>
                <a:spcPts val="295"/>
              </a:spcBef>
              <a:buSzPct val="97183"/>
              <a:buFont typeface="Arial MT"/>
              <a:buChar char="•"/>
              <a:tabLst>
                <a:tab pos="172720" algn="l"/>
              </a:tabLst>
            </a:pPr>
            <a:r>
              <a:rPr sz="3550" b="1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checks </a:t>
            </a:r>
            <a:r>
              <a:rPr sz="3550" b="1" spc="10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make sure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everything</a:t>
            </a:r>
            <a:r>
              <a:rPr sz="3550" b="1" spc="-9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10" dirty="0">
                <a:solidFill>
                  <a:srgbClr val="4C4C4C"/>
                </a:solidFill>
                <a:latin typeface="Arial"/>
                <a:cs typeface="Arial"/>
              </a:rPr>
              <a:t>is</a:t>
            </a:r>
            <a:r>
              <a:rPr sz="3550" b="1" spc="-14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0066CC"/>
                </a:solidFill>
                <a:latin typeface="Arial"/>
                <a:cs typeface="Arial"/>
              </a:rPr>
              <a:t>functioning </a:t>
            </a:r>
            <a:r>
              <a:rPr sz="3550" b="1" spc="-969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0066CC"/>
                </a:solidFill>
                <a:latin typeface="Arial"/>
                <a:cs typeface="Arial"/>
              </a:rPr>
              <a:t>properly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550" dirty="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2400" y="3109214"/>
            <a:ext cx="2024278" cy="206095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1460" y="74422"/>
            <a:ext cx="701548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What</a:t>
            </a:r>
            <a:r>
              <a:rPr spc="-20" dirty="0"/>
              <a:t> </a:t>
            </a:r>
            <a:r>
              <a:rPr spc="5" dirty="0"/>
              <a:t>is</a:t>
            </a:r>
            <a:r>
              <a:rPr spc="-10" dirty="0"/>
              <a:t> </a:t>
            </a:r>
            <a:r>
              <a:rPr dirty="0"/>
              <a:t>an</a:t>
            </a:r>
            <a:r>
              <a:rPr spc="-10" dirty="0"/>
              <a:t> </a:t>
            </a:r>
            <a:r>
              <a:rPr spc="-5" dirty="0"/>
              <a:t>Operating</a:t>
            </a:r>
            <a:r>
              <a:rPr spc="-20" dirty="0"/>
              <a:t> </a:t>
            </a:r>
            <a:r>
              <a:rPr spc="-5" dirty="0"/>
              <a:t>System?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7289" y="1729612"/>
            <a:ext cx="5450205" cy="4947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487045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most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important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program that runs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your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computer.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manages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all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other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programs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on 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machine.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C4C4C"/>
              </a:buClr>
              <a:buFont typeface="Arial MT"/>
              <a:buChar char="•"/>
            </a:pPr>
            <a:endParaRPr sz="45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SzPct val="96774"/>
              <a:buFont typeface="Arial MT"/>
              <a:buChar char="•"/>
              <a:tabLst>
                <a:tab pos="151765" algn="l"/>
                <a:tab pos="2153285" algn="l"/>
              </a:tabLst>
            </a:pP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Every</a:t>
            </a:r>
            <a:r>
              <a:rPr sz="31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PC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has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to</a:t>
            </a:r>
            <a:r>
              <a:rPr sz="3100" b="1" spc="-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have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one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run other applications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or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programs.	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It’s the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first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thing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“loaded”.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1479" y="74422"/>
            <a:ext cx="415544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20" dirty="0"/>
              <a:t> </a:t>
            </a:r>
            <a:r>
              <a:rPr spc="5" dirty="0"/>
              <a:t>–</a:t>
            </a:r>
            <a:r>
              <a:rPr spc="-30" dirty="0"/>
              <a:t> </a:t>
            </a:r>
            <a:r>
              <a:rPr dirty="0"/>
              <a:t>Wake</a:t>
            </a:r>
            <a:r>
              <a:rPr spc="-30" dirty="0"/>
              <a:t> </a:t>
            </a:r>
            <a:r>
              <a:rPr dirty="0"/>
              <a:t>up</a:t>
            </a:r>
            <a:r>
              <a:rPr spc="-20" dirty="0"/>
              <a:t> </a:t>
            </a:r>
            <a:r>
              <a:rPr spc="-5" dirty="0"/>
              <a:t>Call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3969" y="1475739"/>
            <a:ext cx="5714365" cy="436245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744220">
              <a:lnSpc>
                <a:spcPts val="4200"/>
              </a:lnSpc>
              <a:spcBef>
                <a:spcPts val="320"/>
              </a:spcBef>
              <a:buSzPct val="97183"/>
              <a:buFont typeface="Arial MT"/>
              <a:buChar char="•"/>
              <a:tabLst>
                <a:tab pos="172720" algn="l"/>
              </a:tabLst>
            </a:pP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Once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successful,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55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software will begin </a:t>
            </a:r>
            <a:r>
              <a:rPr sz="3550" b="1" spc="10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550" b="1" spc="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0066CC"/>
                </a:solidFill>
                <a:latin typeface="Arial"/>
                <a:cs typeface="Arial"/>
              </a:rPr>
              <a:t>activate</a:t>
            </a:r>
            <a:r>
              <a:rPr sz="3550" b="1" spc="-7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550" b="1" spc="-7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computer's </a:t>
            </a:r>
            <a:r>
              <a:rPr sz="3550" b="1" spc="-969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0066CC"/>
                </a:solidFill>
                <a:latin typeface="Arial"/>
                <a:cs typeface="Arial"/>
              </a:rPr>
              <a:t>disk</a:t>
            </a:r>
            <a:r>
              <a:rPr sz="3550" b="1" spc="-6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0066CC"/>
                </a:solidFill>
                <a:latin typeface="Arial"/>
                <a:cs typeface="Arial"/>
              </a:rPr>
              <a:t>drives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C4C4C"/>
              </a:buClr>
              <a:buFont typeface="Arial MT"/>
              <a:buChar char="•"/>
            </a:pPr>
            <a:endParaRPr sz="4000">
              <a:latin typeface="Arial"/>
              <a:cs typeface="Arial"/>
            </a:endParaRPr>
          </a:p>
          <a:p>
            <a:pPr marL="12700" marR="5080">
              <a:lnSpc>
                <a:spcPts val="4200"/>
              </a:lnSpc>
              <a:buSzPct val="97183"/>
              <a:buFont typeface="Arial MT"/>
              <a:buChar char="•"/>
              <a:tabLst>
                <a:tab pos="172720" algn="l"/>
              </a:tabLst>
            </a:pPr>
            <a:r>
              <a:rPr sz="3550" b="1" spc="-5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550" b="1" spc="-5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then</a:t>
            </a:r>
            <a:r>
              <a:rPr sz="3550" b="1" spc="-7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0066CC"/>
                </a:solidFill>
                <a:latin typeface="Arial"/>
                <a:cs typeface="Arial"/>
              </a:rPr>
              <a:t>finds</a:t>
            </a:r>
            <a:r>
              <a:rPr sz="3550" b="1" spc="-6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550" b="1" spc="-5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first</a:t>
            </a:r>
            <a:r>
              <a:rPr sz="355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piece </a:t>
            </a:r>
            <a:r>
              <a:rPr sz="3550" b="1" spc="-969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15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550" b="1" spc="-20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operating 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system: </a:t>
            </a:r>
            <a:r>
              <a:rPr sz="355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15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550" b="1" spc="-6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550" b="1" spc="-25" dirty="0">
                <a:solidFill>
                  <a:srgbClr val="FF0066"/>
                </a:solidFill>
                <a:latin typeface="Arial"/>
                <a:cs typeface="Arial"/>
              </a:rPr>
              <a:t>bootstrap</a:t>
            </a:r>
            <a:r>
              <a:rPr sz="3550" b="1" spc="-6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550" b="1" spc="-30" dirty="0">
                <a:solidFill>
                  <a:srgbClr val="FF0066"/>
                </a:solidFill>
                <a:latin typeface="Arial"/>
                <a:cs typeface="Arial"/>
              </a:rPr>
              <a:t>loader</a:t>
            </a:r>
            <a:r>
              <a:rPr sz="3550" b="1" spc="-30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55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41362" y="5523839"/>
            <a:ext cx="1679765" cy="167976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53286" y="281940"/>
            <a:ext cx="1905114" cy="191642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58000" y="2282444"/>
            <a:ext cx="2060955" cy="183235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1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spc="-5" dirty="0"/>
              <a:t>Booting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PC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41500" y="1257300"/>
            <a:ext cx="596328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Arial MT"/>
              <a:buChar char="•"/>
              <a:tabLst>
                <a:tab pos="173990" algn="l"/>
              </a:tabLst>
            </a:pP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FF0066"/>
                </a:solidFill>
                <a:latin typeface="Arial"/>
                <a:cs typeface="Arial"/>
              </a:rPr>
              <a:t>bootstrap loader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is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small program that has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single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function: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loads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the </a:t>
            </a:r>
            <a:r>
              <a:rPr sz="3600" b="1" spc="-99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operating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system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into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memory and allows 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it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begin</a:t>
            </a:r>
            <a:r>
              <a:rPr sz="36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operation.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1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spc="-5" dirty="0"/>
              <a:t>Booting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PC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3969" y="1027302"/>
            <a:ext cx="6263005" cy="4769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The bootstrap loader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sets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up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small </a:t>
            </a:r>
            <a:r>
              <a:rPr sz="3100" b="1" i="1" spc="-10" dirty="0">
                <a:solidFill>
                  <a:srgbClr val="0066CC"/>
                </a:solidFill>
                <a:latin typeface="Arial"/>
                <a:cs typeface="Arial"/>
              </a:rPr>
              <a:t>driver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programs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that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interface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with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and control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various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hardware.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C4C4C"/>
              </a:buClr>
              <a:buFont typeface="Arial MT"/>
              <a:buChar char="•"/>
            </a:pPr>
            <a:endParaRPr sz="4550">
              <a:latin typeface="Arial"/>
              <a:cs typeface="Arial"/>
            </a:endParaRPr>
          </a:p>
          <a:p>
            <a:pPr marL="151130" indent="-139065">
              <a:lnSpc>
                <a:spcPct val="100000"/>
              </a:lnSpc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sets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up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1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divisions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</a:t>
            </a:r>
            <a:endParaRPr sz="3100">
              <a:latin typeface="Arial"/>
              <a:cs typeface="Arial"/>
            </a:endParaRPr>
          </a:p>
          <a:p>
            <a:pPr marL="769620" lvl="1" indent="-246379">
              <a:lnSpc>
                <a:spcPct val="100000"/>
              </a:lnSpc>
              <a:spcBef>
                <a:spcPts val="780"/>
              </a:spcBef>
              <a:buFont typeface="Arial MT"/>
              <a:buChar char="•"/>
              <a:tabLst>
                <a:tab pos="769620" algn="l"/>
              </a:tabLst>
            </a:pP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memory</a:t>
            </a:r>
            <a:endParaRPr sz="3100">
              <a:latin typeface="Arial"/>
              <a:cs typeface="Arial"/>
            </a:endParaRPr>
          </a:p>
          <a:p>
            <a:pPr marL="769620" lvl="1" indent="-24637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769620" algn="l"/>
              </a:tabLst>
            </a:pP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user</a:t>
            </a:r>
            <a:r>
              <a:rPr sz="31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information,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and</a:t>
            </a:r>
            <a:endParaRPr sz="3100">
              <a:latin typeface="Arial"/>
              <a:cs typeface="Arial"/>
            </a:endParaRPr>
          </a:p>
          <a:p>
            <a:pPr marL="769620" lvl="1" indent="-246379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769620" algn="l"/>
              </a:tabLst>
            </a:pP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applications.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72200" y="4495317"/>
            <a:ext cx="3700805" cy="284688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dirty="0"/>
              <a:t>OS</a:t>
            </a:r>
            <a:r>
              <a:rPr spc="-1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spc="-5" dirty="0"/>
              <a:t>Booting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PC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8169" y="1103502"/>
            <a:ext cx="4471670" cy="541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205104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establishes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data </a:t>
            </a:r>
            <a:r>
              <a:rPr sz="3100" b="1" spc="-844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structures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needed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communicate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within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between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subsystems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applications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 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computer.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C4C4C"/>
              </a:buClr>
              <a:buFont typeface="Arial MT"/>
              <a:buChar char="•"/>
            </a:pPr>
            <a:endParaRPr sz="45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Then</a:t>
            </a:r>
            <a:r>
              <a:rPr sz="31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31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turns</a:t>
            </a:r>
            <a:r>
              <a:rPr sz="31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control</a:t>
            </a:r>
            <a:r>
              <a:rPr sz="31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 </a:t>
            </a:r>
            <a:r>
              <a:rPr sz="3100" b="1" spc="-844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computer over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to </a:t>
            </a:r>
            <a:r>
              <a:rPr sz="3100" b="1" spc="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operating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system.</a:t>
            </a:r>
            <a:endParaRPr sz="3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200" y="1169631"/>
            <a:ext cx="4614290" cy="268164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74029" y="5174488"/>
            <a:ext cx="4199039" cy="227787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2589" y="74422"/>
            <a:ext cx="417639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Operating</a:t>
            </a:r>
            <a:r>
              <a:rPr spc="-70" dirty="0"/>
              <a:t> </a:t>
            </a:r>
            <a:r>
              <a:rPr dirty="0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6909" y="1160818"/>
            <a:ext cx="6607175" cy="447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9140">
              <a:lnSpc>
                <a:spcPct val="100000"/>
              </a:lnSpc>
              <a:spcBef>
                <a:spcPts val="100"/>
              </a:spcBef>
              <a:buSzPct val="97500"/>
              <a:buFont typeface="Arial MT"/>
              <a:buChar char="•"/>
              <a:tabLst>
                <a:tab pos="191770" algn="l"/>
              </a:tabLst>
            </a:pPr>
            <a:r>
              <a:rPr sz="4000" b="1" dirty="0">
                <a:solidFill>
                  <a:srgbClr val="4C4C4C"/>
                </a:solidFill>
                <a:latin typeface="Arial"/>
                <a:cs typeface="Arial"/>
              </a:rPr>
              <a:t>It</a:t>
            </a:r>
            <a:r>
              <a:rPr sz="40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4C4C4C"/>
                </a:solidFill>
                <a:latin typeface="Arial"/>
                <a:cs typeface="Arial"/>
              </a:rPr>
              <a:t>performs</a:t>
            </a:r>
            <a:r>
              <a:rPr sz="40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4C4C4C"/>
                </a:solidFill>
                <a:latin typeface="Arial"/>
                <a:cs typeface="Arial"/>
              </a:rPr>
              <a:t>basic</a:t>
            </a:r>
            <a:r>
              <a:rPr sz="40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4C4C4C"/>
                </a:solidFill>
                <a:latin typeface="Arial"/>
                <a:cs typeface="Arial"/>
              </a:rPr>
              <a:t>tasks, </a:t>
            </a:r>
            <a:r>
              <a:rPr sz="4000" b="1" spc="-11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4C4C4C"/>
                </a:solidFill>
                <a:latin typeface="Arial"/>
                <a:cs typeface="Arial"/>
              </a:rPr>
              <a:t>such </a:t>
            </a:r>
            <a:r>
              <a:rPr sz="4000" b="1" spc="-5" dirty="0">
                <a:solidFill>
                  <a:srgbClr val="4C4C4C"/>
                </a:solidFill>
                <a:latin typeface="Arial"/>
                <a:cs typeface="Arial"/>
              </a:rPr>
              <a:t>as: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4C4C4C"/>
              </a:buClr>
              <a:buFont typeface="Arial MT"/>
              <a:buChar char="•"/>
            </a:pPr>
            <a:endParaRPr sz="3500">
              <a:latin typeface="Arial"/>
              <a:cs typeface="Arial"/>
            </a:endParaRPr>
          </a:p>
          <a:p>
            <a:pPr marL="521970" marR="5080" lvl="1">
              <a:lnSpc>
                <a:spcPct val="100000"/>
              </a:lnSpc>
              <a:buSzPct val="97222"/>
              <a:buFont typeface="Arial MT"/>
              <a:buChar char="•"/>
              <a:tabLst>
                <a:tab pos="683260" algn="l"/>
              </a:tabLst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Recognizing</a:t>
            </a:r>
            <a:r>
              <a:rPr sz="36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input</a:t>
            </a:r>
            <a:r>
              <a:rPr sz="36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from</a:t>
            </a:r>
            <a:r>
              <a:rPr sz="36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98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keyboard</a:t>
            </a:r>
            <a:r>
              <a:rPr sz="36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or</a:t>
            </a:r>
            <a:r>
              <a:rPr sz="36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mouse,</a:t>
            </a:r>
            <a:endParaRPr sz="3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66CC"/>
              </a:buClr>
              <a:buFont typeface="Arial MT"/>
              <a:buChar char="•"/>
            </a:pPr>
            <a:endParaRPr sz="3550">
              <a:latin typeface="Arial"/>
              <a:cs typeface="Arial"/>
            </a:endParaRPr>
          </a:p>
          <a:p>
            <a:pPr marL="521970" marR="1199515" lvl="1">
              <a:lnSpc>
                <a:spcPct val="100000"/>
              </a:lnSpc>
              <a:buSzPct val="97222"/>
              <a:buFont typeface="Arial MT"/>
              <a:buChar char="•"/>
              <a:tabLst>
                <a:tab pos="683260" algn="l"/>
              </a:tabLst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Sending</a:t>
            </a:r>
            <a:r>
              <a:rPr sz="36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output</a:t>
            </a:r>
            <a:r>
              <a:rPr sz="36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5" dirty="0">
                <a:solidFill>
                  <a:srgbClr val="4C4C4C"/>
                </a:solidFill>
                <a:latin typeface="Arial"/>
                <a:cs typeface="Arial"/>
              </a:rPr>
              <a:t>to</a:t>
            </a:r>
            <a:r>
              <a:rPr sz="36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98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monitor,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2589" y="74422"/>
            <a:ext cx="417639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Operating</a:t>
            </a:r>
            <a:r>
              <a:rPr spc="-70" dirty="0"/>
              <a:t> </a:t>
            </a:r>
            <a:r>
              <a:rPr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87829" y="1418590"/>
            <a:ext cx="4342765" cy="438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Arial MT"/>
              <a:buChar char="•"/>
              <a:tabLst>
                <a:tab pos="173990" algn="l"/>
              </a:tabLst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Keeping track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of </a:t>
            </a:r>
            <a:r>
              <a:rPr sz="3600" b="1" spc="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files</a:t>
            </a:r>
            <a:r>
              <a:rPr sz="3600" b="1" spc="-3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and</a:t>
            </a:r>
            <a:r>
              <a:rPr sz="3600" b="1" spc="-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directories </a:t>
            </a:r>
            <a:r>
              <a:rPr sz="3600" b="1" spc="-98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on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the</a:t>
            </a:r>
            <a:r>
              <a:rPr sz="36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disk,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and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66CC"/>
              </a:buClr>
              <a:buFont typeface="Arial MT"/>
              <a:buChar char="•"/>
            </a:pPr>
            <a:endParaRPr sz="3550">
              <a:latin typeface="Arial"/>
              <a:cs typeface="Arial"/>
            </a:endParaRPr>
          </a:p>
          <a:p>
            <a:pPr marL="12700" marR="105410">
              <a:lnSpc>
                <a:spcPct val="100000"/>
              </a:lnSpc>
              <a:buSzPct val="97222"/>
              <a:buFont typeface="Arial MT"/>
              <a:buChar char="•"/>
              <a:tabLst>
                <a:tab pos="173990" algn="l"/>
              </a:tabLst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Controlling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peripheral devices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such</a:t>
            </a:r>
            <a:r>
              <a:rPr sz="3600" b="1" spc="-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as</a:t>
            </a:r>
            <a:r>
              <a:rPr sz="36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disk</a:t>
            </a:r>
            <a:r>
              <a:rPr sz="36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drives </a:t>
            </a:r>
            <a:r>
              <a:rPr sz="3600" b="1" spc="-98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and</a:t>
            </a:r>
            <a:r>
              <a:rPr sz="36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printers.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8050" y="74422"/>
            <a:ext cx="824357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Is</a:t>
            </a:r>
            <a:r>
              <a:rPr spc="-15" dirty="0"/>
              <a:t> </a:t>
            </a:r>
            <a:r>
              <a:rPr spc="-5" dirty="0"/>
              <a:t>There</a:t>
            </a:r>
            <a:r>
              <a:rPr spc="-10" dirty="0"/>
              <a:t> </a:t>
            </a:r>
            <a:r>
              <a:rPr spc="-5" dirty="0"/>
              <a:t>More</a:t>
            </a:r>
            <a:r>
              <a:rPr spc="-20" dirty="0"/>
              <a:t> </a:t>
            </a:r>
            <a:r>
              <a:rPr dirty="0"/>
              <a:t>Than</a:t>
            </a:r>
            <a:r>
              <a:rPr spc="-15" dirty="0"/>
              <a:t> </a:t>
            </a:r>
            <a:r>
              <a:rPr spc="-5" dirty="0"/>
              <a:t>One</a:t>
            </a:r>
            <a:r>
              <a:rPr spc="-10" dirty="0"/>
              <a:t> </a:t>
            </a:r>
            <a:r>
              <a:rPr dirty="0"/>
              <a:t>Type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OS?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7289" y="1160779"/>
            <a:ext cx="6918325" cy="6152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7222"/>
              <a:buFont typeface="Arial MT"/>
              <a:buChar char="•"/>
              <a:tabLst>
                <a:tab pos="173990" algn="l"/>
              </a:tabLst>
            </a:pP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Generally, there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are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four types, </a:t>
            </a:r>
            <a:r>
              <a:rPr sz="3600" b="1" spc="-99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based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on the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type of computer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they control 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and </a:t>
            </a:r>
            <a:r>
              <a:rPr sz="36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sort of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applications</a:t>
            </a:r>
            <a:r>
              <a:rPr sz="36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they</a:t>
            </a:r>
            <a:r>
              <a:rPr sz="36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support</a:t>
            </a:r>
            <a:r>
              <a:rPr sz="3600" b="1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  <a:p>
            <a:pPr marL="653415" marR="2193925" lvl="1" indent="-382270">
              <a:lnSpc>
                <a:spcPct val="100000"/>
              </a:lnSpc>
              <a:spcBef>
                <a:spcPts val="3120"/>
              </a:spcBef>
              <a:buSzPct val="97222"/>
              <a:buAutoNum type="arabicPeriod"/>
              <a:tabLst>
                <a:tab pos="654050" algn="l"/>
              </a:tabLst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Single-user,</a:t>
            </a:r>
            <a:r>
              <a:rPr sz="3600" b="1" spc="-8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single </a:t>
            </a:r>
            <a:r>
              <a:rPr sz="3600" b="1" spc="-98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66CC"/>
                </a:solidFill>
                <a:latin typeface="Arial"/>
                <a:cs typeface="Arial"/>
              </a:rPr>
              <a:t>task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Arial"/>
              <a:cs typeface="Arial"/>
            </a:endParaRPr>
          </a:p>
          <a:p>
            <a:pPr marL="653415" marR="1316355" indent="-53340">
              <a:lnSpc>
                <a:spcPct val="100000"/>
              </a:lnSpc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This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type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manages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computer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so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that one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user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can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effectively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do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one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thing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at</a:t>
            </a:r>
            <a:r>
              <a:rPr sz="31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a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time.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160" y="74422"/>
            <a:ext cx="648144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Types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5" dirty="0"/>
              <a:t>Operating</a:t>
            </a:r>
            <a:r>
              <a:rPr spc="-25" dirty="0"/>
              <a:t> </a:t>
            </a:r>
            <a:r>
              <a:rPr spc="-5" dirty="0"/>
              <a:t>Systems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78560" y="1160779"/>
            <a:ext cx="7383145" cy="3297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2.</a:t>
            </a:r>
            <a:r>
              <a:rPr sz="36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Multi-user,</a:t>
            </a:r>
            <a:r>
              <a:rPr sz="36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multi-task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700">
              <a:latin typeface="Arial"/>
              <a:cs typeface="Arial"/>
            </a:endParaRPr>
          </a:p>
          <a:p>
            <a:pPr marL="180340" marR="5080">
              <a:lnSpc>
                <a:spcPct val="99900"/>
              </a:lnSpc>
              <a:spcBef>
                <a:spcPts val="5"/>
              </a:spcBef>
            </a:pP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Allows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two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or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more users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to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run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programs at </a:t>
            </a:r>
            <a:r>
              <a:rPr sz="3100" b="1" dirty="0">
                <a:solidFill>
                  <a:srgbClr val="0066CC"/>
                </a:solidFill>
                <a:latin typeface="Arial"/>
                <a:cs typeface="Arial"/>
              </a:rPr>
              <a:t>the </a:t>
            </a:r>
            <a:r>
              <a:rPr sz="3100" b="1" spc="-10" dirty="0">
                <a:solidFill>
                  <a:srgbClr val="0066CC"/>
                </a:solidFill>
                <a:latin typeface="Arial"/>
                <a:cs typeface="Arial"/>
              </a:rPr>
              <a:t>same </a:t>
            </a:r>
            <a:r>
              <a:rPr sz="3100" b="1" spc="-5" dirty="0">
                <a:solidFill>
                  <a:srgbClr val="0066CC"/>
                </a:solidFill>
                <a:latin typeface="Arial"/>
                <a:cs typeface="Arial"/>
              </a:rPr>
              <a:t>time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. Some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operating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permit hundreds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or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even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thousands</a:t>
            </a:r>
            <a:r>
              <a:rPr sz="31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of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concurrent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users.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160" y="74422"/>
            <a:ext cx="648144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Types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5" dirty="0"/>
              <a:t>Operating</a:t>
            </a:r>
            <a:r>
              <a:rPr spc="-25" dirty="0"/>
              <a:t> </a:t>
            </a:r>
            <a:r>
              <a:rPr spc="-5" dirty="0"/>
              <a:t>Systems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4180" y="1278890"/>
            <a:ext cx="6630670" cy="542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6CC"/>
                </a:solidFill>
                <a:latin typeface="Arial MT"/>
                <a:cs typeface="Arial MT"/>
              </a:rPr>
              <a:t>3.</a:t>
            </a:r>
            <a:r>
              <a:rPr sz="3600" spc="-30" dirty="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0066CC"/>
                </a:solidFill>
                <a:latin typeface="Arial MT"/>
                <a:cs typeface="Arial MT"/>
              </a:rPr>
              <a:t>Real</a:t>
            </a:r>
            <a:r>
              <a:rPr sz="3600" spc="-10" dirty="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0066CC"/>
                </a:solidFill>
                <a:latin typeface="Arial MT"/>
                <a:cs typeface="Arial MT"/>
              </a:rPr>
              <a:t>Time</a:t>
            </a:r>
            <a:r>
              <a:rPr sz="3600" spc="-20" dirty="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rgbClr val="0066CC"/>
                </a:solidFill>
                <a:latin typeface="Arial MT"/>
                <a:cs typeface="Arial MT"/>
              </a:rPr>
              <a:t>Operating</a:t>
            </a:r>
            <a:r>
              <a:rPr sz="3600" spc="-15" dirty="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rgbClr val="0066CC"/>
                </a:solidFill>
                <a:latin typeface="Arial MT"/>
                <a:cs typeface="Arial MT"/>
              </a:rPr>
              <a:t>Systems</a:t>
            </a:r>
            <a:endParaRPr sz="3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900">
              <a:latin typeface="Arial MT"/>
              <a:cs typeface="Arial MT"/>
            </a:endParaRPr>
          </a:p>
          <a:p>
            <a:pPr marL="363220" marR="222885" algn="just">
              <a:lnSpc>
                <a:spcPct val="100000"/>
              </a:lnSpc>
            </a:pP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RTOS</a:t>
            </a:r>
            <a:r>
              <a:rPr sz="2700" b="1" spc="-2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are</a:t>
            </a:r>
            <a:r>
              <a:rPr sz="27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used</a:t>
            </a:r>
            <a:r>
              <a:rPr sz="27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5" dirty="0">
                <a:solidFill>
                  <a:srgbClr val="4C4C4C"/>
                </a:solidFill>
                <a:latin typeface="Arial"/>
                <a:cs typeface="Arial"/>
              </a:rPr>
              <a:t>to</a:t>
            </a:r>
            <a:r>
              <a:rPr sz="27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control machinery, </a:t>
            </a:r>
            <a:r>
              <a:rPr sz="2700" b="1" spc="-7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scientific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instruments, and industrial </a:t>
            </a:r>
            <a:r>
              <a:rPr sz="2700" b="1" spc="-7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systems.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50">
              <a:latin typeface="Arial"/>
              <a:cs typeface="Arial"/>
            </a:endParaRPr>
          </a:p>
          <a:p>
            <a:pPr marL="363220" marR="944244">
              <a:lnSpc>
                <a:spcPct val="100000"/>
              </a:lnSpc>
            </a:pP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There</a:t>
            </a:r>
            <a:r>
              <a:rPr sz="27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5" dirty="0">
                <a:solidFill>
                  <a:srgbClr val="4C4C4C"/>
                </a:solidFill>
                <a:latin typeface="Arial"/>
                <a:cs typeface="Arial"/>
              </a:rPr>
              <a:t>is</a:t>
            </a:r>
            <a:r>
              <a:rPr sz="2700" b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typically</a:t>
            </a:r>
            <a:r>
              <a:rPr sz="2700" b="1" spc="-3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very</a:t>
            </a:r>
            <a:r>
              <a:rPr sz="2700" b="1" spc="-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little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user- </a:t>
            </a:r>
            <a:r>
              <a:rPr sz="2700" b="1" spc="-7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interface</a:t>
            </a:r>
            <a:r>
              <a:rPr sz="27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capability.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Arial"/>
              <a:cs typeface="Arial"/>
            </a:endParaRPr>
          </a:p>
          <a:p>
            <a:pPr marL="363220" marR="791210">
              <a:lnSpc>
                <a:spcPct val="100000"/>
              </a:lnSpc>
            </a:pP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Resources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are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managed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so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that </a:t>
            </a:r>
            <a:r>
              <a:rPr sz="2700" b="1" spc="5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2700" b="1" spc="-74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particular</a:t>
            </a:r>
            <a:r>
              <a:rPr sz="2700" b="1" i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operation</a:t>
            </a:r>
            <a:r>
              <a:rPr sz="27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executes </a:t>
            </a:r>
            <a:r>
              <a:rPr sz="2700" b="1" i="1" dirty="0">
                <a:solidFill>
                  <a:srgbClr val="0066CC"/>
                </a:solidFill>
                <a:latin typeface="Arial"/>
                <a:cs typeface="Arial"/>
              </a:rPr>
              <a:t> precisely</a:t>
            </a:r>
            <a:r>
              <a:rPr sz="27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the same every </a:t>
            </a:r>
            <a:r>
              <a:rPr sz="2700" b="1" i="1" dirty="0">
                <a:solidFill>
                  <a:srgbClr val="0066CC"/>
                </a:solidFill>
                <a:latin typeface="Arial"/>
                <a:cs typeface="Arial"/>
              </a:rPr>
              <a:t>time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5630" y="2209317"/>
            <a:ext cx="2522880" cy="208008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62836" y="4663808"/>
            <a:ext cx="1476717" cy="201815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160" y="74422"/>
            <a:ext cx="648144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Types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5" dirty="0"/>
              <a:t>Operating</a:t>
            </a:r>
            <a:r>
              <a:rPr spc="-25" dirty="0"/>
              <a:t> </a:t>
            </a:r>
            <a:r>
              <a:rPr spc="-5" dirty="0"/>
              <a:t>Systems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8560" y="1355090"/>
            <a:ext cx="7693659" cy="3724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4.</a:t>
            </a:r>
            <a:r>
              <a:rPr sz="3600" b="1" spc="-3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Single-user,</a:t>
            </a:r>
            <a:r>
              <a:rPr sz="3600" b="1" spc="-2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66CC"/>
                </a:solidFill>
                <a:latin typeface="Arial"/>
                <a:cs typeface="Arial"/>
              </a:rPr>
              <a:t>Multi-tasking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>
              <a:latin typeface="Arial"/>
              <a:cs typeface="Arial"/>
            </a:endParaRPr>
          </a:p>
          <a:p>
            <a:pPr marL="347980" marR="573405">
              <a:lnSpc>
                <a:spcPct val="100000"/>
              </a:lnSpc>
            </a:pPr>
            <a:r>
              <a:rPr sz="2700" b="1" i="1" dirty="0">
                <a:solidFill>
                  <a:srgbClr val="4C4C4C"/>
                </a:solidFill>
                <a:latin typeface="Arial"/>
                <a:cs typeface="Arial"/>
              </a:rPr>
              <a:t>This is </a:t>
            </a: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the </a:t>
            </a:r>
            <a:r>
              <a:rPr sz="2700" b="1" i="1" dirty="0">
                <a:solidFill>
                  <a:srgbClr val="4C4C4C"/>
                </a:solidFill>
                <a:latin typeface="Arial"/>
                <a:cs typeface="Arial"/>
              </a:rPr>
              <a:t>type </a:t>
            </a: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of operating </a:t>
            </a:r>
            <a:r>
              <a:rPr sz="2700" b="1" i="1" dirty="0">
                <a:solidFill>
                  <a:srgbClr val="4C4C4C"/>
                </a:solidFill>
                <a:latin typeface="Arial"/>
                <a:cs typeface="Arial"/>
              </a:rPr>
              <a:t>system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most </a:t>
            </a:r>
            <a:r>
              <a:rPr sz="2700" b="1" i="1" spc="-7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desktops</a:t>
            </a:r>
            <a:r>
              <a:rPr sz="2700" b="1" i="1" spc="-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dirty="0">
                <a:solidFill>
                  <a:srgbClr val="0066CC"/>
                </a:solidFill>
                <a:latin typeface="Arial"/>
                <a:cs typeface="Arial"/>
              </a:rPr>
              <a:t>and</a:t>
            </a:r>
            <a:r>
              <a:rPr sz="27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laptops </a:t>
            </a:r>
            <a:r>
              <a:rPr sz="2700" b="1" i="1" dirty="0">
                <a:solidFill>
                  <a:srgbClr val="0066CC"/>
                </a:solidFill>
                <a:latin typeface="Arial"/>
                <a:cs typeface="Arial"/>
              </a:rPr>
              <a:t>use</a:t>
            </a:r>
            <a:r>
              <a:rPr sz="2700" b="1" i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0066CC"/>
                </a:solidFill>
                <a:latin typeface="Arial"/>
                <a:cs typeface="Arial"/>
              </a:rPr>
              <a:t>today</a:t>
            </a: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  <a:p>
            <a:pPr marL="347980" marR="5080">
              <a:lnSpc>
                <a:spcPct val="100000"/>
              </a:lnSpc>
              <a:spcBef>
                <a:spcPts val="1680"/>
              </a:spcBef>
            </a:pP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Microsoft’s Windows</a:t>
            </a:r>
            <a:r>
              <a:rPr sz="2700" b="1" i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and</a:t>
            </a:r>
            <a:r>
              <a:rPr sz="2700" b="1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Apple’s</a:t>
            </a:r>
            <a:r>
              <a:rPr sz="2700" b="1" i="1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i="1" spc="-5" dirty="0">
                <a:solidFill>
                  <a:srgbClr val="4C4C4C"/>
                </a:solidFill>
                <a:latin typeface="Arial"/>
                <a:cs typeface="Arial"/>
              </a:rPr>
              <a:t>MacOS</a:t>
            </a:r>
            <a:r>
              <a:rPr sz="2700" b="1" i="1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are </a:t>
            </a:r>
            <a:r>
              <a:rPr sz="2700" b="1" spc="-73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both </a:t>
            </a:r>
            <a:r>
              <a:rPr sz="2700" b="1" spc="-5" dirty="0">
                <a:solidFill>
                  <a:srgbClr val="4C4C4C"/>
                </a:solidFill>
                <a:latin typeface="Arial"/>
                <a:cs typeface="Arial"/>
              </a:rPr>
              <a:t>examples of operating systems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that will </a:t>
            </a:r>
            <a:r>
              <a:rPr sz="2700" b="1" spc="-74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let </a:t>
            </a:r>
            <a:r>
              <a:rPr sz="2700" b="1" spc="5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single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user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have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several programs </a:t>
            </a:r>
            <a:r>
              <a:rPr sz="2700" b="1" spc="5" dirty="0">
                <a:solidFill>
                  <a:srgbClr val="0066CC"/>
                </a:solidFill>
                <a:latin typeface="Arial"/>
                <a:cs typeface="Arial"/>
              </a:rPr>
              <a:t>in </a:t>
            </a:r>
            <a:r>
              <a:rPr sz="27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operation</a:t>
            </a:r>
            <a:r>
              <a:rPr sz="2700" b="1" spc="-1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at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the</a:t>
            </a:r>
            <a:r>
              <a:rPr sz="27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same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 time</a:t>
            </a:r>
            <a:r>
              <a:rPr sz="2700" b="1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25600" y="5354281"/>
            <a:ext cx="2661285" cy="1640205"/>
            <a:chOff x="1425600" y="5354281"/>
            <a:chExt cx="2661285" cy="16402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5600" y="5354281"/>
              <a:ext cx="1324737" cy="164015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82722" y="5959081"/>
              <a:ext cx="1403997" cy="987844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6717030" y="5333771"/>
            <a:ext cx="2148205" cy="1617980"/>
            <a:chOff x="6717030" y="5333771"/>
            <a:chExt cx="2148205" cy="161798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17030" y="5785916"/>
              <a:ext cx="1246314" cy="116568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60030" y="5333771"/>
              <a:ext cx="1005116" cy="1209954"/>
            </a:xfrm>
            <a:prstGeom prst="rect">
              <a:avLst/>
            </a:prstGeom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2950" y="74422"/>
            <a:ext cx="6033135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OS’s</a:t>
            </a:r>
            <a:r>
              <a:rPr spc="-10" dirty="0"/>
              <a:t> </a:t>
            </a:r>
            <a:r>
              <a:rPr spc="-5" dirty="0"/>
              <a:t>Manage</a:t>
            </a:r>
            <a:r>
              <a:rPr spc="-2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0919" y="1159382"/>
            <a:ext cx="5297170" cy="55759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  <a:buSzPct val="96774"/>
              <a:buFont typeface="Arial MT"/>
              <a:buChar char="•"/>
              <a:tabLst>
                <a:tab pos="151765" algn="l"/>
              </a:tabLst>
            </a:pP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Operating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systems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provide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5" dirty="0">
                <a:solidFill>
                  <a:srgbClr val="4C4C4C"/>
                </a:solidFill>
                <a:latin typeface="Arial"/>
                <a:cs typeface="Arial"/>
              </a:rPr>
              <a:t>a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software platform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on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top 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of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which other “application” </a:t>
            </a:r>
            <a:r>
              <a:rPr sz="3100" b="1" spc="-85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programs</a:t>
            </a:r>
            <a:r>
              <a:rPr sz="3100" b="1" spc="-2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10" dirty="0">
                <a:solidFill>
                  <a:srgbClr val="4C4C4C"/>
                </a:solidFill>
                <a:latin typeface="Arial"/>
                <a:cs typeface="Arial"/>
              </a:rPr>
              <a:t>can</a:t>
            </a:r>
            <a:r>
              <a:rPr sz="3100" b="1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4C4C4C"/>
                </a:solidFill>
                <a:latin typeface="Arial"/>
                <a:cs typeface="Arial"/>
              </a:rPr>
              <a:t>run.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C4C4C"/>
              </a:buClr>
              <a:buFont typeface="Arial MT"/>
              <a:buChar char="•"/>
            </a:pPr>
            <a:endParaRPr sz="3100">
              <a:latin typeface="Arial"/>
              <a:cs typeface="Arial"/>
            </a:endParaRPr>
          </a:p>
          <a:p>
            <a:pPr marL="521970" marR="174625" lvl="1" algn="just">
              <a:lnSpc>
                <a:spcPct val="100000"/>
              </a:lnSpc>
              <a:buSzPct val="96296"/>
              <a:buFont typeface="Arial MT"/>
              <a:buChar char="•"/>
              <a:tabLst>
                <a:tab pos="643890" algn="l"/>
              </a:tabLst>
            </a:pP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The application programs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must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be written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to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run on </a:t>
            </a:r>
            <a:r>
              <a:rPr sz="2700" b="1" spc="5" dirty="0">
                <a:solidFill>
                  <a:srgbClr val="0066CC"/>
                </a:solidFill>
                <a:latin typeface="Arial"/>
                <a:cs typeface="Arial"/>
              </a:rPr>
              <a:t>a </a:t>
            </a:r>
            <a:r>
              <a:rPr sz="2700" b="1" spc="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particular</a:t>
            </a:r>
            <a:r>
              <a:rPr sz="27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operating</a:t>
            </a:r>
            <a:r>
              <a:rPr sz="2700" b="1" spc="-1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system.</a:t>
            </a:r>
            <a:endParaRPr sz="2700">
              <a:latin typeface="Arial"/>
              <a:cs typeface="Arial"/>
            </a:endParaRPr>
          </a:p>
          <a:p>
            <a:pPr marL="521970" marR="19685" lvl="1">
              <a:lnSpc>
                <a:spcPct val="100000"/>
              </a:lnSpc>
              <a:spcBef>
                <a:spcPts val="2560"/>
              </a:spcBef>
              <a:buSzPct val="96296"/>
              <a:buFont typeface="Arial MT"/>
              <a:buChar char="•"/>
              <a:tabLst>
                <a:tab pos="643890" algn="l"/>
              </a:tabLst>
            </a:pP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So, </a:t>
            </a:r>
            <a:r>
              <a:rPr sz="2700" b="1" spc="-10" dirty="0">
                <a:solidFill>
                  <a:srgbClr val="0066CC"/>
                </a:solidFill>
                <a:latin typeface="Arial"/>
                <a:cs typeface="Arial"/>
              </a:rPr>
              <a:t>your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choice of operating </a:t>
            </a:r>
            <a:r>
              <a:rPr sz="2700" b="1" spc="-7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system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determines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what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application software </a:t>
            </a:r>
            <a:r>
              <a:rPr sz="2700" b="1" spc="-10" dirty="0">
                <a:solidFill>
                  <a:srgbClr val="0066CC"/>
                </a:solidFill>
                <a:latin typeface="Arial"/>
                <a:cs typeface="Arial"/>
              </a:rPr>
              <a:t>you </a:t>
            </a:r>
            <a:r>
              <a:rPr sz="2700" b="1" dirty="0">
                <a:solidFill>
                  <a:srgbClr val="0066CC"/>
                </a:solidFill>
                <a:latin typeface="Arial"/>
                <a:cs typeface="Arial"/>
              </a:rPr>
              <a:t>can </a:t>
            </a:r>
            <a:r>
              <a:rPr sz="2700" b="1" spc="-740" dirty="0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66CC"/>
                </a:solidFill>
                <a:latin typeface="Arial"/>
                <a:cs typeface="Arial"/>
              </a:rPr>
              <a:t>run.</a:t>
            </a:r>
            <a:endParaRPr sz="27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21158" y="2405303"/>
            <a:ext cx="3562350" cy="4279265"/>
            <a:chOff x="6221158" y="2405303"/>
            <a:chExt cx="3562350" cy="42792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99122" y="3574084"/>
              <a:ext cx="2783878" cy="214487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1158" y="4794478"/>
              <a:ext cx="3481197" cy="188964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89036" y="2405303"/>
              <a:ext cx="1838883" cy="1868754"/>
            </a:xfrm>
            <a:prstGeom prst="rect">
              <a:avLst/>
            </a:prstGeom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789</Words>
  <Application>Microsoft Office PowerPoint</Application>
  <PresentationFormat>Custom</PresentationFormat>
  <Paragraphs>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MT</vt:lpstr>
      <vt:lpstr>Calibri</vt:lpstr>
      <vt:lpstr>Impact</vt:lpstr>
      <vt:lpstr>Office Theme</vt:lpstr>
      <vt:lpstr>OPERATING SYSTEM</vt:lpstr>
      <vt:lpstr>What is an Operating System?</vt:lpstr>
      <vt:lpstr>Operating System</vt:lpstr>
      <vt:lpstr>Operating System</vt:lpstr>
      <vt:lpstr>Is There More Than One Type of OS?</vt:lpstr>
      <vt:lpstr>Types of Operating Systems</vt:lpstr>
      <vt:lpstr>Types of Operating Systems</vt:lpstr>
      <vt:lpstr>Types of Operating Systems</vt:lpstr>
      <vt:lpstr>OS’s Manage Applications</vt:lpstr>
      <vt:lpstr>Operating System Functions</vt:lpstr>
      <vt:lpstr>OS - Memory Storage and Management</vt:lpstr>
      <vt:lpstr>OS - Memory Storage and Management</vt:lpstr>
      <vt:lpstr>Cache Memory</vt:lpstr>
      <vt:lpstr>RAM Memory</vt:lpstr>
      <vt:lpstr>RAM Memory</vt:lpstr>
      <vt:lpstr>Virtual Memory</vt:lpstr>
      <vt:lpstr>Virtual Memory – Swap File</vt:lpstr>
      <vt:lpstr>OS - Wake up call</vt:lpstr>
      <vt:lpstr>OS - Wake up Call</vt:lpstr>
      <vt:lpstr>OS – Wake up Call</vt:lpstr>
      <vt:lpstr>OS - Booting the PC</vt:lpstr>
      <vt:lpstr>OS - Booting the PC</vt:lpstr>
      <vt:lpstr>OS - Booting the PC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Operating Systems</dc:title>
  <dc:creator>smaxwl</dc:creator>
  <cp:lastModifiedBy>System 2</cp:lastModifiedBy>
  <cp:revision>7</cp:revision>
  <dcterms:created xsi:type="dcterms:W3CDTF">2024-07-10T05:29:01Z</dcterms:created>
  <dcterms:modified xsi:type="dcterms:W3CDTF">2024-07-12T06:10:52Z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2006-03-21T00:00:00Z</vt:filetime>
  </property>
  <property fmtid="{D5CDD505-2E9C-101B-9397-08002B2CF9AE}" pid="3" name="Creator">
    <vt:lpwstr>Impress</vt:lpwstr>
  </property>
  <property fmtid="{D5CDD505-2E9C-101B-9397-08002B2CF9AE}" pid="4" name="LastSaved">
    <vt:filetime>2024-07-10T00:00:00Z</vt:filetime>
  </property>
</Properties>
</file>