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61" r:id="rId5"/>
    <p:sldId id="257" r:id="rId6"/>
    <p:sldId id="263" r:id="rId7"/>
    <p:sldId id="266" r:id="rId8"/>
    <p:sldId id="268" r:id="rId9"/>
    <p:sldId id="267" r:id="rId10"/>
    <p:sldId id="273" r:id="rId11"/>
    <p:sldId id="274" r:id="rId12"/>
    <p:sldId id="275" r:id="rId13"/>
    <p:sldId id="276" r:id="rId14"/>
    <p:sldId id="277" r:id="rId15"/>
    <p:sldId id="278" r:id="rId16"/>
    <p:sldId id="279" r:id="rId17"/>
    <p:sldId id="280" r:id="rId18"/>
    <p:sldId id="281" r:id="rId19"/>
    <p:sldId id="264" r:id="rId20"/>
    <p:sldId id="269" r:id="rId21"/>
    <p:sldId id="270" r:id="rId22"/>
    <p:sldId id="271" r:id="rId23"/>
    <p:sldId id="272" r:id="rId24"/>
    <p:sldId id="265" r:id="rId25"/>
    <p:sldId id="282" r:id="rId26"/>
    <p:sldId id="283" r:id="rId27"/>
    <p:sldId id="284"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03BD"/>
    <a:srgbClr val="BE020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6DE6E9-7362-4D9E-AA53-FA5241EBD410}" type="datetimeFigureOut">
              <a:rPr lang="en-US" smtClean="0"/>
              <a:pPr/>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9AE4E-69E2-482D-B420-643D6EFE119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DE6E9-7362-4D9E-AA53-FA5241EBD410}" type="datetimeFigureOut">
              <a:rPr lang="en-US" smtClean="0"/>
              <a:pPr/>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9AE4E-69E2-482D-B420-643D6EFE11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DE6E9-7362-4D9E-AA53-FA5241EBD410}" type="datetimeFigureOut">
              <a:rPr lang="en-US" smtClean="0"/>
              <a:pPr/>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9AE4E-69E2-482D-B420-643D6EFE11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DE6E9-7362-4D9E-AA53-FA5241EBD410}" type="datetimeFigureOut">
              <a:rPr lang="en-US" smtClean="0"/>
              <a:pPr/>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9AE4E-69E2-482D-B420-643D6EFE11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6DE6E9-7362-4D9E-AA53-FA5241EBD410}" type="datetimeFigureOut">
              <a:rPr lang="en-US" smtClean="0"/>
              <a:pPr/>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9AE4E-69E2-482D-B420-643D6EFE11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6DE6E9-7362-4D9E-AA53-FA5241EBD410}" type="datetimeFigureOut">
              <a:rPr lang="en-US" smtClean="0"/>
              <a:pPr/>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39AE4E-69E2-482D-B420-643D6EFE11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6DE6E9-7362-4D9E-AA53-FA5241EBD410}" type="datetimeFigureOut">
              <a:rPr lang="en-US" smtClean="0"/>
              <a:pPr/>
              <a:t>7/16/2024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39AE4E-69E2-482D-B420-643D6EFE11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6DE6E9-7362-4D9E-AA53-FA5241EBD410}" type="datetimeFigureOut">
              <a:rPr lang="en-US" smtClean="0"/>
              <a:pPr/>
              <a:t>7/16/2024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39AE4E-69E2-482D-B420-643D6EFE11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DE6E9-7362-4D9E-AA53-FA5241EBD410}" type="datetimeFigureOut">
              <a:rPr lang="en-US" smtClean="0"/>
              <a:pPr/>
              <a:t>7/16/2024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39AE4E-69E2-482D-B420-643D6EFE11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DE6E9-7362-4D9E-AA53-FA5241EBD410}" type="datetimeFigureOut">
              <a:rPr lang="en-US" smtClean="0"/>
              <a:pPr/>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39AE4E-69E2-482D-B420-643D6EFE11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DE6E9-7362-4D9E-AA53-FA5241EBD410}" type="datetimeFigureOut">
              <a:rPr lang="en-US" smtClean="0"/>
              <a:pPr/>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39AE4E-69E2-482D-B420-643D6EFE11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6DE6E9-7362-4D9E-AA53-FA5241EBD410}" type="datetimeFigureOut">
              <a:rPr lang="en-US" smtClean="0"/>
              <a:pPr/>
              <a:t>7/16/2024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39AE4E-69E2-482D-B420-643D6EFE11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219199"/>
          </a:xfrm>
        </p:spPr>
        <p:txBody>
          <a:bodyPr>
            <a:normAutofit fontScale="90000"/>
          </a:bodyPr>
          <a:lstStyle/>
          <a:p>
            <a:r>
              <a:rPr lang="en-US" dirty="0" smtClean="0">
                <a:solidFill>
                  <a:schemeClr val="accent5">
                    <a:lumMod val="50000"/>
                  </a:schemeClr>
                </a:solidFill>
                <a:latin typeface="Britannic Bold" pitchFamily="34" charset="0"/>
              </a:rPr>
              <a:t>8051 Microcontroller and Interfacing </a:t>
            </a:r>
            <a:endParaRPr lang="en-US" dirty="0">
              <a:solidFill>
                <a:schemeClr val="accent5">
                  <a:lumMod val="50000"/>
                </a:schemeClr>
              </a:solidFill>
              <a:latin typeface="Britannic Bold" pitchFamily="34" charset="0"/>
            </a:endParaRPr>
          </a:p>
        </p:txBody>
      </p:sp>
      <p:sp>
        <p:nvSpPr>
          <p:cNvPr id="3" name="Subtitle 2"/>
          <p:cNvSpPr>
            <a:spLocks noGrp="1"/>
          </p:cNvSpPr>
          <p:nvPr>
            <p:ph type="subTitle" idx="1"/>
          </p:nvPr>
        </p:nvSpPr>
        <p:spPr>
          <a:xfrm>
            <a:off x="304800" y="1981200"/>
            <a:ext cx="8382000" cy="3886200"/>
          </a:xfrm>
        </p:spPr>
        <p:txBody>
          <a:bodyPr>
            <a:normAutofit/>
          </a:bodyPr>
          <a:lstStyle/>
          <a:p>
            <a:endParaRPr lang="en-US" dirty="0" smtClean="0">
              <a:solidFill>
                <a:srgbClr val="1903BD"/>
              </a:solidFill>
            </a:endParaRPr>
          </a:p>
          <a:p>
            <a:r>
              <a:rPr lang="en-US" dirty="0" smtClean="0">
                <a:solidFill>
                  <a:srgbClr val="1903BD"/>
                </a:solidFill>
              </a:rPr>
              <a:t>Prepared By</a:t>
            </a:r>
          </a:p>
          <a:p>
            <a:r>
              <a:rPr lang="en-US" dirty="0" err="1" smtClean="0">
                <a:solidFill>
                  <a:srgbClr val="C00000"/>
                </a:solidFill>
                <a:latin typeface="Britannic Bold" pitchFamily="34" charset="0"/>
              </a:rPr>
              <a:t>Mr.K.Ganesan</a:t>
            </a:r>
            <a:r>
              <a:rPr lang="en-US" dirty="0" smtClean="0">
                <a:solidFill>
                  <a:srgbClr val="C00000"/>
                </a:solidFill>
                <a:latin typeface="Britannic Bold" pitchFamily="34" charset="0"/>
              </a:rPr>
              <a:t>,</a:t>
            </a:r>
          </a:p>
          <a:p>
            <a:r>
              <a:rPr lang="en-US" sz="1600" dirty="0" smtClean="0">
                <a:solidFill>
                  <a:srgbClr val="C00000"/>
                </a:solidFill>
                <a:latin typeface="Britannic Bold" pitchFamily="34" charset="0"/>
              </a:rPr>
              <a:t>Assistant Professor</a:t>
            </a:r>
          </a:p>
          <a:p>
            <a:r>
              <a:rPr lang="en-US" sz="1600" dirty="0" smtClean="0">
                <a:solidFill>
                  <a:srgbClr val="C00000"/>
                </a:solidFill>
                <a:latin typeface="Britannic Bold" pitchFamily="34" charset="0"/>
              </a:rPr>
              <a:t>Department of Electronics and Communication</a:t>
            </a:r>
          </a:p>
          <a:p>
            <a:r>
              <a:rPr lang="en-US" sz="1600" dirty="0" smtClean="0">
                <a:solidFill>
                  <a:srgbClr val="C00000"/>
                </a:solidFill>
                <a:latin typeface="Britannic Bold" pitchFamily="34" charset="0"/>
              </a:rPr>
              <a:t>Sri </a:t>
            </a:r>
            <a:r>
              <a:rPr lang="en-US" sz="1600" dirty="0" err="1">
                <a:solidFill>
                  <a:srgbClr val="C00000"/>
                </a:solidFill>
                <a:latin typeface="Britannic Bold" pitchFamily="34" charset="0"/>
              </a:rPr>
              <a:t>G</a:t>
            </a:r>
            <a:r>
              <a:rPr lang="en-US" sz="1600" dirty="0" err="1" smtClean="0">
                <a:solidFill>
                  <a:srgbClr val="C00000"/>
                </a:solidFill>
                <a:latin typeface="Britannic Bold" pitchFamily="34" charset="0"/>
              </a:rPr>
              <a:t>anesh</a:t>
            </a:r>
            <a:r>
              <a:rPr lang="en-US" sz="1600" dirty="0" smtClean="0">
                <a:solidFill>
                  <a:srgbClr val="C00000"/>
                </a:solidFill>
                <a:latin typeface="Britannic Bold" pitchFamily="34" charset="0"/>
              </a:rPr>
              <a:t> College of Arts &amp; Science, </a:t>
            </a:r>
          </a:p>
          <a:p>
            <a:r>
              <a:rPr lang="en-US" sz="1600" dirty="0" smtClean="0">
                <a:solidFill>
                  <a:srgbClr val="C00000"/>
                </a:solidFill>
                <a:latin typeface="Britannic Bold" pitchFamily="34" charset="0"/>
              </a:rPr>
              <a:t>Salem - 636014</a:t>
            </a:r>
            <a:endParaRPr lang="en-US" sz="1600" dirty="0">
              <a:solidFill>
                <a:srgbClr val="C00000"/>
              </a:solidFill>
              <a:latin typeface="Britannic Bold"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Program counter (PC</a:t>
            </a:r>
            <a:r>
              <a:rPr lang="en-US" b="1" dirty="0" smtClean="0"/>
              <a:t>):</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a:t>
            </a:r>
          </a:p>
          <a:p>
            <a:r>
              <a:rPr lang="en-US" dirty="0" smtClean="0"/>
              <a:t>The Program Counter (PC) is a 2-byte address which tells the 8051 where the </a:t>
            </a:r>
            <a:r>
              <a:rPr lang="en-US" dirty="0" smtClean="0"/>
              <a:t>next instruction </a:t>
            </a:r>
            <a:r>
              <a:rPr lang="en-US" dirty="0" smtClean="0"/>
              <a:t>to execute is found in memory.</a:t>
            </a:r>
          </a:p>
          <a:p>
            <a:pPr>
              <a:buNone/>
            </a:pPr>
            <a:r>
              <a:rPr lang="en-US" dirty="0" smtClean="0"/>
              <a:t> </a:t>
            </a:r>
          </a:p>
          <a:p>
            <a:r>
              <a:rPr lang="en-US" dirty="0" smtClean="0"/>
              <a:t>It is used to hold 16 bit address of internal RAM, external RAM or external </a:t>
            </a:r>
            <a:r>
              <a:rPr lang="en-US" dirty="0" smtClean="0"/>
              <a:t>ROM locations</a:t>
            </a:r>
            <a:r>
              <a:rPr lang="en-US" dirty="0" smtClean="0"/>
              <a:t>.</a:t>
            </a:r>
          </a:p>
          <a:p>
            <a:pPr>
              <a:buNone/>
            </a:pPr>
            <a:endParaRPr lang="en-US" dirty="0" smtClean="0"/>
          </a:p>
          <a:p>
            <a:r>
              <a:rPr lang="en-US" dirty="0" smtClean="0"/>
              <a:t>It is important to note that PC isn’t always incremented by one and never decremented.</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 pointer register (DTPR):</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It </a:t>
            </a:r>
            <a:r>
              <a:rPr lang="en-US" dirty="0" smtClean="0"/>
              <a:t>is a 16-bit register used to hold address of external or internal RAM where data is stored or result is to be stored.</a:t>
            </a:r>
          </a:p>
          <a:p>
            <a:r>
              <a:rPr lang="en-US" dirty="0" smtClean="0"/>
              <a:t>It is used to store 16 bit data.</a:t>
            </a:r>
          </a:p>
          <a:p>
            <a:pPr>
              <a:buNone/>
            </a:pPr>
            <a:endParaRPr lang="en-US" dirty="0" smtClean="0"/>
          </a:p>
          <a:p>
            <a:r>
              <a:rPr lang="en-US" dirty="0" smtClean="0"/>
              <a:t>Each register can be used as general purpose register to store 8 bit data and can also be used as memory location.</a:t>
            </a:r>
          </a:p>
          <a:p>
            <a:r>
              <a:rPr lang="en-US" dirty="0" smtClean="0"/>
              <a:t>DPTR does not have single internal address.</a:t>
            </a:r>
          </a:p>
          <a:p>
            <a:pPr>
              <a:buNone/>
            </a:pPr>
            <a:endParaRPr lang="en-US" dirty="0" smtClean="0"/>
          </a:p>
          <a:p>
            <a:r>
              <a:rPr lang="en-US" dirty="0" smtClean="0"/>
              <a:t>It functions as Base register in base relative addressing mode and in-direct jump.</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Stack pointer (SP</a:t>
            </a:r>
            <a:r>
              <a:rPr lang="en-US" b="1" dirty="0" smtClean="0"/>
              <a:t>):</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smtClean="0"/>
          </a:p>
          <a:p>
            <a:r>
              <a:rPr lang="en-US" dirty="0" smtClean="0"/>
              <a:t>It is 8-bit register. It is byte addressable.</a:t>
            </a:r>
          </a:p>
          <a:p>
            <a:pPr>
              <a:buNone/>
            </a:pPr>
            <a:r>
              <a:rPr lang="en-US" dirty="0" smtClean="0"/>
              <a:t> </a:t>
            </a:r>
          </a:p>
          <a:p>
            <a:r>
              <a:rPr lang="en-US" dirty="0" smtClean="0"/>
              <a:t>Its address is 81H.</a:t>
            </a:r>
          </a:p>
          <a:p>
            <a:pPr>
              <a:buNone/>
            </a:pPr>
            <a:r>
              <a:rPr lang="en-US" dirty="0" smtClean="0"/>
              <a:t> </a:t>
            </a:r>
            <a:endParaRPr lang="en-US" dirty="0" smtClean="0"/>
          </a:p>
          <a:p>
            <a:r>
              <a:rPr lang="en-US" dirty="0" smtClean="0"/>
              <a:t>It is used to hold the internal RAM memory location addresses which are used as stack memory.</a:t>
            </a:r>
          </a:p>
          <a:p>
            <a:r>
              <a:rPr lang="en-US" dirty="0" smtClean="0"/>
              <a:t>When </a:t>
            </a:r>
            <a:r>
              <a:rPr lang="en-US" dirty="0" smtClean="0"/>
              <a:t>the data is to be placed on stack by push instruction, the content of stack pointer is incremented by 1, and when data is retrieved from stack, content of stack of stack pointer is decremented by 1.</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Special function Registers(SFR):</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a:buNone/>
            </a:pPr>
            <a:endParaRPr lang="en-US" dirty="0" smtClean="0"/>
          </a:p>
          <a:p>
            <a:r>
              <a:rPr lang="en-US" dirty="0" smtClean="0"/>
              <a:t>The 8051 microcontroller has 11 SFR divided in 4 groups:</a:t>
            </a:r>
          </a:p>
          <a:p>
            <a:pPr>
              <a:buNone/>
            </a:pPr>
            <a:r>
              <a:rPr lang="en-US" dirty="0" smtClean="0"/>
              <a:t> </a:t>
            </a:r>
          </a:p>
          <a:p>
            <a:r>
              <a:rPr lang="en-US" b="1" dirty="0" smtClean="0"/>
              <a:t>Timer/Counter register</a:t>
            </a:r>
            <a:endParaRPr lang="en-US" dirty="0" smtClean="0"/>
          </a:p>
          <a:p>
            <a:endParaRPr lang="en-US" dirty="0" smtClean="0"/>
          </a:p>
          <a:p>
            <a:r>
              <a:rPr lang="en-US" dirty="0" smtClean="0"/>
              <a:t>8051 microcontroller has 2-16 bit Timer/counter registers called Timer-reg-T0 </a:t>
            </a:r>
            <a:r>
              <a:rPr lang="en-US" dirty="0" smtClean="0"/>
              <a:t>And Timer/counter </a:t>
            </a:r>
            <a:r>
              <a:rPr lang="en-US" dirty="0" smtClean="0"/>
              <a:t>Reg-T1.</a:t>
            </a:r>
          </a:p>
          <a:p>
            <a:endParaRPr lang="en-US" dirty="0" smtClean="0"/>
          </a:p>
          <a:p>
            <a:r>
              <a:rPr lang="en-US" dirty="0" smtClean="0"/>
              <a:t>Each register is 16 bit register divide into lower and higher byte register</a:t>
            </a:r>
          </a:p>
          <a:p>
            <a:pPr>
              <a:buNone/>
            </a:pPr>
            <a:endParaRPr lang="en-US" dirty="0" smtClean="0"/>
          </a:p>
          <a:p>
            <a:r>
              <a:rPr lang="en-US" dirty="0" smtClean="0"/>
              <a:t>These register are used to hold initial no. of count.</a:t>
            </a:r>
          </a:p>
          <a:p>
            <a:pPr>
              <a:buNone/>
            </a:pPr>
            <a:endParaRPr lang="en-US" dirty="0" smtClean="0"/>
          </a:p>
          <a:p>
            <a:r>
              <a:rPr lang="en-US" dirty="0" smtClean="0"/>
              <a:t>All of the 4 register are byte addressable.</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Timer control </a:t>
            </a:r>
            <a:r>
              <a:rPr lang="en-US" b="1" dirty="0" smtClean="0"/>
              <a:t>register</a:t>
            </a:r>
            <a:endParaRPr lang="en-US" dirty="0"/>
          </a:p>
        </p:txBody>
      </p:sp>
      <p:sp>
        <p:nvSpPr>
          <p:cNvPr id="3" name="Content Placeholder 2"/>
          <p:cNvSpPr>
            <a:spLocks noGrp="1"/>
          </p:cNvSpPr>
          <p:nvPr>
            <p:ph idx="1"/>
          </p:nvPr>
        </p:nvSpPr>
        <p:spPr/>
        <p:txBody>
          <a:bodyPr>
            <a:normAutofit fontScale="70000" lnSpcReduction="20000"/>
          </a:bodyPr>
          <a:lstStyle/>
          <a:p>
            <a:pPr>
              <a:buNone/>
            </a:pPr>
            <a:endParaRPr lang="en-US" dirty="0" smtClean="0"/>
          </a:p>
          <a:p>
            <a:r>
              <a:rPr lang="en-US" dirty="0" smtClean="0"/>
              <a:t>8051 microcontroller has two 8-bit timer control register i.e. TMOD and TCON register</a:t>
            </a:r>
            <a:r>
              <a:rPr lang="en-US" dirty="0" smtClean="0"/>
              <a:t>.</a:t>
            </a:r>
          </a:p>
          <a:p>
            <a:endParaRPr lang="en-US" dirty="0" smtClean="0"/>
          </a:p>
          <a:p>
            <a:pPr>
              <a:buNone/>
            </a:pPr>
            <a:r>
              <a:rPr lang="en-US" b="1" dirty="0" smtClean="0"/>
              <a:t>TMOD </a:t>
            </a:r>
            <a:r>
              <a:rPr lang="en-US" b="1" dirty="0" smtClean="0"/>
              <a:t>Register: </a:t>
            </a:r>
            <a:endParaRPr lang="en-US" b="1" dirty="0" smtClean="0"/>
          </a:p>
          <a:p>
            <a:r>
              <a:rPr lang="en-US" dirty="0" smtClean="0"/>
              <a:t>It </a:t>
            </a:r>
            <a:r>
              <a:rPr lang="en-US" dirty="0" smtClean="0"/>
              <a:t>is 8-bit register. Its address is 89H.</a:t>
            </a:r>
          </a:p>
          <a:p>
            <a:r>
              <a:rPr lang="en-US" dirty="0" smtClean="0"/>
              <a:t>It </a:t>
            </a:r>
            <a:r>
              <a:rPr lang="en-US" dirty="0" smtClean="0"/>
              <a:t>is byte addressable</a:t>
            </a:r>
            <a:r>
              <a:rPr lang="en-US" dirty="0" smtClean="0"/>
              <a:t>.</a:t>
            </a:r>
            <a:endParaRPr lang="en-US" dirty="0" smtClean="0"/>
          </a:p>
          <a:p>
            <a:r>
              <a:rPr lang="en-US" dirty="0" smtClean="0"/>
              <a:t>It used to select mode and control operation of time by writing control word.</a:t>
            </a:r>
          </a:p>
          <a:p>
            <a:pPr>
              <a:buNone/>
            </a:pPr>
            <a:endParaRPr lang="en-US" dirty="0" smtClean="0"/>
          </a:p>
          <a:p>
            <a:pPr>
              <a:buNone/>
            </a:pPr>
            <a:r>
              <a:rPr lang="en-US" b="1" dirty="0" smtClean="0"/>
              <a:t>TCON register:</a:t>
            </a:r>
            <a:endParaRPr lang="en-US" dirty="0" smtClean="0"/>
          </a:p>
          <a:p>
            <a:r>
              <a:rPr lang="en-US" dirty="0" smtClean="0"/>
              <a:t>It </a:t>
            </a:r>
            <a:r>
              <a:rPr lang="en-US" dirty="0" smtClean="0"/>
              <a:t>is 8-bit register. Its address is 88H. It is byte addressable.</a:t>
            </a:r>
          </a:p>
          <a:p>
            <a:r>
              <a:rPr lang="en-US" dirty="0" smtClean="0"/>
              <a:t>Its MSB 4- bit are used to control operation of timer/ counter and LSB 4-bit are used </a:t>
            </a:r>
            <a:r>
              <a:rPr lang="en-US" dirty="0" smtClean="0"/>
              <a:t>for external </a:t>
            </a:r>
            <a:r>
              <a:rPr lang="en-US" dirty="0" smtClean="0"/>
              <a:t>interrupt control.</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Serial data register</a:t>
            </a:r>
            <a:r>
              <a:rPr lang="en-US" b="1" dirty="0" smtClean="0"/>
              <a:t>:</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8051 micro controller has 2 serial data register viz. SBUF and SCON.</a:t>
            </a:r>
          </a:p>
          <a:p>
            <a:pPr>
              <a:buNone/>
            </a:pPr>
            <a:r>
              <a:rPr lang="en-US" dirty="0" smtClean="0"/>
              <a:t/>
            </a:r>
            <a:br>
              <a:rPr lang="en-US" dirty="0" smtClean="0"/>
            </a:br>
            <a:r>
              <a:rPr lang="en-US" b="1" dirty="0" smtClean="0"/>
              <a:t>Serial buffer register (SBUF):</a:t>
            </a:r>
            <a:endParaRPr lang="en-US" dirty="0" smtClean="0"/>
          </a:p>
          <a:p>
            <a:r>
              <a:rPr lang="en-US" dirty="0" smtClean="0"/>
              <a:t>It is 8-bit register.</a:t>
            </a:r>
          </a:p>
          <a:p>
            <a:r>
              <a:rPr lang="en-US" dirty="0" smtClean="0"/>
              <a:t>It is byte addressable .</a:t>
            </a:r>
          </a:p>
          <a:p>
            <a:r>
              <a:rPr lang="en-US" dirty="0" smtClean="0"/>
              <a:t>Its address is 99H.</a:t>
            </a:r>
          </a:p>
          <a:p>
            <a:r>
              <a:rPr lang="en-US" dirty="0" smtClean="0"/>
              <a:t>It is used to hold data which is to be transferred serially.</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Serial control register (SCON</a:t>
            </a:r>
            <a:r>
              <a:rPr lang="en-US" b="1" dirty="0" smtClean="0"/>
              <a:t>):</a:t>
            </a:r>
            <a:endParaRPr lang="en-US" dirty="0"/>
          </a:p>
        </p:txBody>
      </p:sp>
      <p:sp>
        <p:nvSpPr>
          <p:cNvPr id="3" name="Content Placeholder 2"/>
          <p:cNvSpPr>
            <a:spLocks noGrp="1"/>
          </p:cNvSpPr>
          <p:nvPr>
            <p:ph idx="1"/>
          </p:nvPr>
        </p:nvSpPr>
        <p:spPr/>
        <p:txBody>
          <a:bodyPr/>
          <a:lstStyle/>
          <a:p>
            <a:r>
              <a:rPr lang="en-US" dirty="0" smtClean="0"/>
              <a:t>It </a:t>
            </a:r>
            <a:r>
              <a:rPr lang="en-US" dirty="0" smtClean="0"/>
              <a:t>is 8-bit register.</a:t>
            </a:r>
          </a:p>
          <a:p>
            <a:r>
              <a:rPr lang="en-US" dirty="0" smtClean="0"/>
              <a:t>It is bit/byte addressable. Its address is 98H.</a:t>
            </a:r>
          </a:p>
          <a:p>
            <a:r>
              <a:rPr lang="en-US" dirty="0" smtClean="0"/>
              <a:t>The 8-bit loaded into this register controls the operation of serial communication.</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Interrupt register:</a:t>
            </a:r>
            <a:endParaRPr lang="en-US" dirty="0"/>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r>
              <a:rPr lang="en-US" dirty="0" smtClean="0"/>
              <a:t>8051 </a:t>
            </a:r>
            <a:r>
              <a:rPr lang="en-US" dirty="0" smtClean="0"/>
              <a:t>µ C has 2 8-bit interrupt register.</a:t>
            </a:r>
          </a:p>
          <a:p>
            <a:pPr>
              <a:buNone/>
            </a:pPr>
            <a:r>
              <a:rPr lang="en-US" b="1" dirty="0" smtClean="0"/>
              <a:t>Interrupt enable register (IE): </a:t>
            </a:r>
            <a:r>
              <a:rPr lang="en-US" dirty="0" smtClean="0"/>
              <a:t>It is 8-bit register.</a:t>
            </a:r>
          </a:p>
          <a:p>
            <a:r>
              <a:rPr lang="en-US" dirty="0" smtClean="0"/>
              <a:t>It is bit/byte addressable.</a:t>
            </a:r>
          </a:p>
          <a:p>
            <a:r>
              <a:rPr lang="en-US" dirty="0" smtClean="0"/>
              <a:t>Its address is A8H.</a:t>
            </a:r>
          </a:p>
          <a:p>
            <a:r>
              <a:rPr lang="en-US" dirty="0" smtClean="0"/>
              <a:t>It is used to enable and disable function of </a:t>
            </a:r>
            <a:r>
              <a:rPr lang="en-US" dirty="0" smtClean="0"/>
              <a:t>interrupt.</a:t>
            </a:r>
            <a:endParaRPr lang="en-US" dirty="0" smtClean="0"/>
          </a:p>
          <a:p>
            <a:pPr>
              <a:buNone/>
            </a:pPr>
            <a:r>
              <a:rPr lang="en-US" b="1" dirty="0" smtClean="0"/>
              <a:t>Interrupt </a:t>
            </a:r>
            <a:r>
              <a:rPr lang="en-US" b="1" dirty="0" smtClean="0"/>
              <a:t>priority register (IP):</a:t>
            </a:r>
            <a:endParaRPr lang="en-US" dirty="0" smtClean="0"/>
          </a:p>
          <a:p>
            <a:r>
              <a:rPr lang="en-US" dirty="0" smtClean="0"/>
              <a:t>It is 8-bit register.</a:t>
            </a:r>
          </a:p>
          <a:p>
            <a:r>
              <a:rPr lang="en-US" dirty="0" smtClean="0"/>
              <a:t>It is bit/byte addressable.</a:t>
            </a:r>
          </a:p>
          <a:p>
            <a:r>
              <a:rPr lang="en-US" dirty="0" smtClean="0"/>
              <a:t>Its address is B8H.</a:t>
            </a:r>
          </a:p>
          <a:p>
            <a:r>
              <a:rPr lang="en-US" dirty="0" smtClean="0"/>
              <a:t>It is used to select low or high level priority of each individual interrupts.</a:t>
            </a:r>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Power control register (PCON):</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It is 8-bit register</a:t>
            </a:r>
            <a:r>
              <a:rPr lang="en-US" dirty="0" smtClean="0"/>
              <a:t>.</a:t>
            </a:r>
            <a:endParaRPr lang="en-US" dirty="0" smtClean="0"/>
          </a:p>
          <a:p>
            <a:r>
              <a:rPr lang="en-US" dirty="0" smtClean="0"/>
              <a:t>It is byte addressable . Its address is 87H.</a:t>
            </a:r>
          </a:p>
          <a:p>
            <a:r>
              <a:rPr lang="en-US" dirty="0" smtClean="0"/>
              <a:t>Its bits are used to control mode of power saving circuit, either idle or power down mode and</a:t>
            </a:r>
          </a:p>
          <a:p>
            <a:r>
              <a:rPr lang="en-US" dirty="0" smtClean="0"/>
              <a:t>also one bit is used to modify baud rate of serial communication.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Status Word</a:t>
            </a:r>
            <a:endParaRPr lang="en-US" dirty="0"/>
          </a:p>
        </p:txBody>
      </p:sp>
      <p:graphicFrame>
        <p:nvGraphicFramePr>
          <p:cNvPr id="3074" name="Object 2"/>
          <p:cNvGraphicFramePr>
            <a:graphicFrameLocks noChangeAspect="1"/>
          </p:cNvGraphicFramePr>
          <p:nvPr>
            <p:ph idx="1"/>
          </p:nvPr>
        </p:nvGraphicFramePr>
        <p:xfrm>
          <a:off x="457200" y="2069736"/>
          <a:ext cx="8229600" cy="3586891"/>
        </p:xfrm>
        <a:graphic>
          <a:graphicData uri="http://schemas.openxmlformats.org/presentationml/2006/ole">
            <p:oleObj spid="_x0000_s3074" name="Image" r:id="rId3" imgW="14460995" imgH="6302859" progId="">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Microcontroller</a:t>
            </a:r>
            <a:endParaRPr lang="en-US" dirty="0"/>
          </a:p>
        </p:txBody>
      </p:sp>
      <p:sp>
        <p:nvSpPr>
          <p:cNvPr id="3" name="Content Placeholder 2"/>
          <p:cNvSpPr>
            <a:spLocks noGrp="1"/>
          </p:cNvSpPr>
          <p:nvPr>
            <p:ph idx="1"/>
          </p:nvPr>
        </p:nvSpPr>
        <p:spPr/>
        <p:txBody>
          <a:bodyPr/>
          <a:lstStyle/>
          <a:p>
            <a:r>
              <a:rPr lang="en-US" dirty="0" smtClean="0"/>
              <a:t>A microcontroller is a compact integrated circuit designed to govern a specific operation in an embedded system. A typical microcontroller includes a processor, memory and input/output (I/O) peripherals on a single chip.</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PSW</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It </a:t>
            </a:r>
            <a:r>
              <a:rPr lang="en-US" dirty="0" smtClean="0"/>
              <a:t>is 8 bit register.</a:t>
            </a:r>
          </a:p>
          <a:p>
            <a:pPr>
              <a:buNone/>
            </a:pPr>
            <a:r>
              <a:rPr lang="en-US" dirty="0" smtClean="0"/>
              <a:t> </a:t>
            </a:r>
          </a:p>
          <a:p>
            <a:r>
              <a:rPr lang="en-US" dirty="0" smtClean="0"/>
              <a:t>Its address is D0H and It is bit and byte accessible.</a:t>
            </a:r>
          </a:p>
          <a:p>
            <a:pPr>
              <a:buNone/>
            </a:pPr>
            <a:r>
              <a:rPr lang="en-US" dirty="0" smtClean="0"/>
              <a:t> </a:t>
            </a:r>
          </a:p>
          <a:p>
            <a:r>
              <a:rPr lang="en-US" dirty="0" smtClean="0"/>
              <a:t>It has 4 conditional flags or math flags which sets or resets according to condition of result.</a:t>
            </a:r>
          </a:p>
          <a:p>
            <a:pPr>
              <a:buNone/>
            </a:pPr>
            <a:r>
              <a:rPr lang="en-US" dirty="0" smtClean="0"/>
              <a:t/>
            </a:r>
            <a:br>
              <a:rPr lang="en-US" dirty="0" smtClean="0"/>
            </a:br>
            <a:r>
              <a:rPr lang="en-US" dirty="0" smtClean="0"/>
              <a:t>It has 3 control flags, by setting or resetting bit required operation or function can be achieved.</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FLAG</a:t>
            </a:r>
            <a:r>
              <a:rPr lang="en-US" b="1" dirty="0" smtClean="0"/>
              <a:t>:</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t>
            </a:r>
          </a:p>
          <a:p>
            <a:pPr>
              <a:buNone/>
            </a:pPr>
            <a:r>
              <a:rPr lang="en-US" b="1" dirty="0" smtClean="0"/>
              <a:t>Carry Flag(CY): </a:t>
            </a:r>
            <a:r>
              <a:rPr lang="en-US" dirty="0" smtClean="0"/>
              <a:t>During addition and subtraction any carry or borrow is generated then</a:t>
            </a:r>
          </a:p>
          <a:p>
            <a:pPr>
              <a:buNone/>
            </a:pPr>
            <a:r>
              <a:rPr lang="en-US" dirty="0" smtClean="0"/>
              <a:t> </a:t>
            </a:r>
          </a:p>
          <a:p>
            <a:r>
              <a:rPr lang="en-US" dirty="0" smtClean="0"/>
              <a:t>carry flag is set otherwise carry flag resets.</a:t>
            </a:r>
          </a:p>
          <a:p>
            <a:pPr>
              <a:buNone/>
            </a:pPr>
            <a:r>
              <a:rPr lang="en-US" dirty="0" smtClean="0"/>
              <a:t> </a:t>
            </a:r>
          </a:p>
          <a:p>
            <a:r>
              <a:rPr lang="en-US" dirty="0" smtClean="0"/>
              <a:t>It is used in arithmetic, logical, jump, rotate and Boolean operations.</a:t>
            </a:r>
          </a:p>
          <a:p>
            <a:pPr>
              <a:buNone/>
            </a:pPr>
            <a:r>
              <a:rPr lang="en-US" dirty="0" smtClean="0"/>
              <a:t> </a:t>
            </a:r>
          </a:p>
          <a:p>
            <a:pPr>
              <a:buNone/>
            </a:pPr>
            <a:r>
              <a:rPr lang="en-US" b="1" dirty="0" smtClean="0"/>
              <a:t>Auxiliary carry flag(AC): </a:t>
            </a:r>
            <a:r>
              <a:rPr lang="en-US" dirty="0" smtClean="0"/>
              <a:t>If during addition and subtraction any carry or borrow is generated from lower 4 bit to higher 4 bit then AC sets else it resets.</a:t>
            </a:r>
          </a:p>
          <a:p>
            <a:r>
              <a:rPr lang="en-US" dirty="0" smtClean="0"/>
              <a:t>It is used in BCD arithmetic operations.</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FLAG:</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Overflow flag(OV): </a:t>
            </a:r>
            <a:r>
              <a:rPr lang="en-US" dirty="0" smtClean="0"/>
              <a:t>If in signed arithmetic operations result exceeds more than 7 bit than</a:t>
            </a:r>
          </a:p>
          <a:p>
            <a:pPr>
              <a:buNone/>
            </a:pPr>
            <a:r>
              <a:rPr lang="en-US" dirty="0" smtClean="0"/>
              <a:t> </a:t>
            </a:r>
          </a:p>
          <a:p>
            <a:r>
              <a:rPr lang="en-US" dirty="0" smtClean="0"/>
              <a:t>OV flag sets else resets.</a:t>
            </a:r>
          </a:p>
          <a:p>
            <a:pPr>
              <a:buNone/>
            </a:pPr>
            <a:r>
              <a:rPr lang="en-US" dirty="0" smtClean="0"/>
              <a:t> </a:t>
            </a:r>
          </a:p>
          <a:p>
            <a:r>
              <a:rPr lang="en-US" dirty="0" smtClean="0"/>
              <a:t>It is used in signed arithmetic operations only.</a:t>
            </a:r>
          </a:p>
          <a:p>
            <a:pPr>
              <a:buNone/>
            </a:pPr>
            <a:r>
              <a:rPr lang="en-US" b="1" dirty="0" smtClean="0"/>
              <a:t>Parity flag(P): </a:t>
            </a:r>
            <a:r>
              <a:rPr lang="en-US" dirty="0" smtClean="0"/>
              <a:t>If in result, even no. Of ones "1" are present than it is called even parity and parity flag sets. In result odd no. Of ones "1"are present than it is called odd parity and parity flag resets.</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FLAG:</a:t>
            </a:r>
            <a:endParaRPr lang="en-US" dirty="0"/>
          </a:p>
        </p:txBody>
      </p:sp>
      <p:sp>
        <p:nvSpPr>
          <p:cNvPr id="3" name="Content Placeholder 2"/>
          <p:cNvSpPr>
            <a:spLocks noGrp="1"/>
          </p:cNvSpPr>
          <p:nvPr>
            <p:ph idx="1"/>
          </p:nvPr>
        </p:nvSpPr>
        <p:spPr/>
        <p:txBody>
          <a:bodyPr/>
          <a:lstStyle/>
          <a:p>
            <a:pPr>
              <a:buNone/>
            </a:pPr>
            <a:r>
              <a:rPr lang="en-US" b="1" dirty="0" smtClean="0"/>
              <a:t>CONTROL FLAGS:</a:t>
            </a:r>
            <a:endParaRPr lang="en-US" dirty="0" smtClean="0"/>
          </a:p>
          <a:p>
            <a:pPr>
              <a:buNone/>
            </a:pPr>
            <a:r>
              <a:rPr lang="en-US" dirty="0" smtClean="0"/>
              <a:t> </a:t>
            </a:r>
          </a:p>
          <a:p>
            <a:pPr>
              <a:buNone/>
            </a:pPr>
            <a:r>
              <a:rPr lang="en-US" b="1" dirty="0" smtClean="0"/>
              <a:t>FO: </a:t>
            </a:r>
            <a:r>
              <a:rPr lang="en-US" dirty="0" smtClean="0"/>
              <a:t>It is user defined flag. The user defines the function of this flag. The user can set test and clear this flag through software.</a:t>
            </a:r>
          </a:p>
          <a:p>
            <a:pPr>
              <a:buNone/>
            </a:pPr>
            <a:r>
              <a:rPr lang="en-US" b="1" dirty="0" smtClean="0"/>
              <a:t>RS1 and RS0: </a:t>
            </a:r>
            <a:r>
              <a:rPr lang="en-US" dirty="0" smtClean="0"/>
              <a:t>These flags are used to select bank of register by resetting those flags</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smtClean="0"/>
              <a:t>Internal Memory</a:t>
            </a:r>
            <a:endParaRPr lang="en-US" dirty="0"/>
          </a:p>
        </p:txBody>
      </p:sp>
      <p:pic>
        <p:nvPicPr>
          <p:cNvPr id="4098" name="Picture 2" descr="C:\Users\ELECTRONICS\Desktop\memory.jpg"/>
          <p:cNvPicPr>
            <a:picLocks noGrp="1" noChangeAspect="1" noChangeArrowheads="1"/>
          </p:cNvPicPr>
          <p:nvPr>
            <p:ph idx="1"/>
          </p:nvPr>
        </p:nvPicPr>
        <p:blipFill>
          <a:blip r:embed="rId2"/>
          <a:srcRect/>
          <a:stretch>
            <a:fillRect/>
          </a:stretch>
        </p:blipFill>
        <p:spPr bwMode="auto">
          <a:xfrm>
            <a:off x="457200" y="831188"/>
            <a:ext cx="8229600" cy="5424224"/>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Organization</a:t>
            </a: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dirty="0" smtClean="0"/>
              <a:t>The 8051 has two types of memory and these are </a:t>
            </a:r>
            <a:r>
              <a:rPr lang="en-US" b="1" dirty="0" smtClean="0"/>
              <a:t>Program Memory</a:t>
            </a:r>
            <a:r>
              <a:rPr lang="en-US" dirty="0" smtClean="0"/>
              <a:t> and </a:t>
            </a:r>
            <a:r>
              <a:rPr lang="en-US" b="1" dirty="0" smtClean="0"/>
              <a:t>Data Memory</a:t>
            </a:r>
            <a:r>
              <a:rPr lang="en-US" dirty="0" smtClean="0"/>
              <a:t>.</a:t>
            </a:r>
          </a:p>
          <a:p>
            <a:pPr fontAlgn="base">
              <a:buNone/>
            </a:pPr>
            <a:endParaRPr lang="en-US" dirty="0" smtClean="0"/>
          </a:p>
          <a:p>
            <a:pPr fontAlgn="base"/>
            <a:r>
              <a:rPr lang="en-US" dirty="0" smtClean="0"/>
              <a:t>Program Memory (ROM) is used to permanently save the program being executed, while Data Memory (RAM) is used for temporarily storing data and intermediate results created and used during the operation of the microcontroller.</a:t>
            </a:r>
          </a:p>
          <a:p>
            <a:pPr fontAlgn="base"/>
            <a:r>
              <a:rPr lang="en-US" dirty="0" smtClean="0"/>
              <a:t>Depending </a:t>
            </a:r>
            <a:r>
              <a:rPr lang="en-US" dirty="0" smtClean="0"/>
              <a:t>on the model in use 8051 microcontroller family in general have at most a few KB of ROM and 128 or 256 bytes of RAM is used.</a:t>
            </a:r>
          </a:p>
          <a:p>
            <a:pPr fontAlgn="base"/>
            <a:r>
              <a:rPr lang="en-US" dirty="0" smtClean="0"/>
              <a:t>All 8051 microcontrollers have a 16-bit addressing bus and are capable of addressing 64 </a:t>
            </a:r>
            <a:r>
              <a:rPr lang="en-US" dirty="0" err="1" smtClean="0"/>
              <a:t>kB</a:t>
            </a:r>
            <a:r>
              <a:rPr lang="en-US" dirty="0" smtClean="0"/>
              <a:t> memory</a:t>
            </a:r>
            <a:r>
              <a:rPr lang="en-US" dirty="0" smtClean="0"/>
              <a:t>.</a:t>
            </a: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8051 </a:t>
            </a:r>
            <a:r>
              <a:rPr lang="en-US" b="1" dirty="0" smtClean="0"/>
              <a:t>Instructions Set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endParaRPr lang="en-US" dirty="0" smtClean="0"/>
          </a:p>
          <a:p>
            <a:r>
              <a:rPr lang="en-US" dirty="0" smtClean="0"/>
              <a:t>The instructions of 8051 can be broadly classified under the following headings.</a:t>
            </a:r>
          </a:p>
          <a:p>
            <a:pPr>
              <a:buNone/>
            </a:pPr>
            <a:r>
              <a:rPr lang="en-US" dirty="0" smtClean="0"/>
              <a:t>• Data transfer instructions</a:t>
            </a:r>
          </a:p>
          <a:p>
            <a:pPr>
              <a:buNone/>
            </a:pPr>
            <a:r>
              <a:rPr lang="en-US" dirty="0" smtClean="0"/>
              <a:t>• Arithmetic instructions</a:t>
            </a:r>
          </a:p>
          <a:p>
            <a:pPr>
              <a:buNone/>
            </a:pPr>
            <a:r>
              <a:rPr lang="en-US" dirty="0" smtClean="0"/>
              <a:t>• Logical instructions</a:t>
            </a:r>
          </a:p>
          <a:p>
            <a:pPr>
              <a:buNone/>
            </a:pPr>
            <a:r>
              <a:rPr lang="en-US" dirty="0" smtClean="0"/>
              <a:t>• Branch instructions</a:t>
            </a:r>
          </a:p>
          <a:p>
            <a:pPr>
              <a:buNone/>
            </a:pPr>
            <a:r>
              <a:rPr lang="en-US" dirty="0" smtClean="0"/>
              <a:t>• Subroutine instructions</a:t>
            </a:r>
          </a:p>
          <a:p>
            <a:pPr>
              <a:buNone/>
            </a:pPr>
            <a:r>
              <a:rPr lang="en-US" dirty="0" smtClean="0"/>
              <a:t>• Bit manipulation instructions</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ADDRESSING </a:t>
            </a:r>
            <a:r>
              <a:rPr lang="en-US" b="1" dirty="0" smtClean="0"/>
              <a:t>MODES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a:t>
            </a:r>
            <a:r>
              <a:rPr lang="en-US" dirty="0" smtClean="0"/>
              <a:t>Various </a:t>
            </a:r>
            <a:r>
              <a:rPr lang="en-US" dirty="0" smtClean="0"/>
              <a:t>methods of accessing the data are called addressing modes. 8051</a:t>
            </a:r>
          </a:p>
          <a:p>
            <a:pPr>
              <a:buNone/>
            </a:pPr>
            <a:r>
              <a:rPr lang="en-US" dirty="0" smtClean="0"/>
              <a:t>addressing </a:t>
            </a:r>
            <a:r>
              <a:rPr lang="en-US" dirty="0" smtClean="0"/>
              <a:t>modes are classified as follows.</a:t>
            </a:r>
          </a:p>
          <a:p>
            <a:r>
              <a:rPr lang="en-US" dirty="0" smtClean="0"/>
              <a:t>Immediate </a:t>
            </a:r>
            <a:r>
              <a:rPr lang="en-US" dirty="0" err="1" smtClean="0"/>
              <a:t>AddressingMode</a:t>
            </a:r>
            <a:endParaRPr lang="en-US" dirty="0" smtClean="0"/>
          </a:p>
          <a:p>
            <a:r>
              <a:rPr lang="en-US" dirty="0" smtClean="0"/>
              <a:t>Register </a:t>
            </a:r>
            <a:r>
              <a:rPr lang="en-US" dirty="0" err="1" smtClean="0"/>
              <a:t>AddressingMode</a:t>
            </a:r>
            <a:endParaRPr lang="en-US" dirty="0" smtClean="0"/>
          </a:p>
          <a:p>
            <a:r>
              <a:rPr lang="en-US" dirty="0" smtClean="0"/>
              <a:t>Direct </a:t>
            </a:r>
            <a:r>
              <a:rPr lang="en-US" dirty="0" err="1" smtClean="0"/>
              <a:t>AddressingMode</a:t>
            </a:r>
            <a:endParaRPr lang="en-US" dirty="0" smtClean="0"/>
          </a:p>
          <a:p>
            <a:r>
              <a:rPr lang="en-US" dirty="0" smtClean="0"/>
              <a:t>Register </a:t>
            </a:r>
            <a:r>
              <a:rPr lang="en-US" dirty="0" err="1" smtClean="0"/>
              <a:t>IndirectAddressing</a:t>
            </a:r>
            <a:r>
              <a:rPr lang="en-US" dirty="0" smtClean="0"/>
              <a:t> Mode</a:t>
            </a:r>
          </a:p>
          <a:p>
            <a:r>
              <a:rPr lang="en-US" dirty="0" smtClean="0"/>
              <a:t>Indexed </a:t>
            </a:r>
            <a:r>
              <a:rPr lang="en-US" dirty="0" err="1" smtClean="0"/>
              <a:t>AddressingMode</a:t>
            </a:r>
            <a:endParaRPr lang="en-US" dirty="0" smtClean="0"/>
          </a:p>
          <a:p>
            <a:r>
              <a:rPr lang="en-US" dirty="0" smtClean="0"/>
              <a:t>Implied </a:t>
            </a:r>
            <a:r>
              <a:rPr lang="en-US" dirty="0" err="1" smtClean="0"/>
              <a:t>AddressingMode</a:t>
            </a:r>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971800"/>
            <a:ext cx="8229600" cy="1143000"/>
          </a:xfrm>
        </p:spPr>
        <p:txBody>
          <a:bodyPr/>
          <a:lstStyle/>
          <a:p>
            <a:r>
              <a:rPr lang="en-US" dirty="0" smtClean="0">
                <a:solidFill>
                  <a:srgbClr val="FF0000"/>
                </a:solidFill>
                <a:latin typeface="Algerian" pitchFamily="82" charset="0"/>
              </a:rPr>
              <a:t>Thank You</a:t>
            </a:r>
            <a:endParaRPr lang="en-US" dirty="0">
              <a:solidFill>
                <a:srgbClr val="FF0000"/>
              </a:solidFill>
              <a:latin typeface="Algerian" pitchFamily="8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8051 Pin Diagram</a:t>
            </a:r>
            <a:endParaRPr lang="en-US" dirty="0"/>
          </a:p>
        </p:txBody>
      </p:sp>
      <p:pic>
        <p:nvPicPr>
          <p:cNvPr id="2050" name="Picture 2" descr="C:\Users\ELECTRONICS\Desktop\8051_pin_diagram.jpg"/>
          <p:cNvPicPr>
            <a:picLocks noGrp="1" noChangeAspect="1" noChangeArrowheads="1"/>
          </p:cNvPicPr>
          <p:nvPr>
            <p:ph idx="1"/>
          </p:nvPr>
        </p:nvPicPr>
        <p:blipFill>
          <a:blip r:embed="rId2"/>
          <a:srcRect/>
          <a:stretch>
            <a:fillRect/>
          </a:stretch>
        </p:blipFill>
        <p:spPr bwMode="auto">
          <a:xfrm>
            <a:off x="990600" y="1600200"/>
            <a:ext cx="6629399" cy="452596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Pin diagram</a:t>
            </a:r>
            <a:endParaRPr lang="en-US" dirty="0"/>
          </a:p>
        </p:txBody>
      </p:sp>
      <p:sp>
        <p:nvSpPr>
          <p:cNvPr id="3" name="Content Placeholder 2"/>
          <p:cNvSpPr>
            <a:spLocks noGrp="1"/>
          </p:cNvSpPr>
          <p:nvPr>
            <p:ph idx="1"/>
          </p:nvPr>
        </p:nvSpPr>
        <p:spPr>
          <a:xfrm>
            <a:off x="457200" y="1447800"/>
            <a:ext cx="8229600" cy="4678363"/>
          </a:xfrm>
        </p:spPr>
        <p:txBody>
          <a:bodyPr>
            <a:noAutofit/>
          </a:bodyPr>
          <a:lstStyle/>
          <a:p>
            <a:r>
              <a:rPr lang="en-US" sz="1600" b="1" dirty="0" smtClean="0"/>
              <a:t>Pins 1 to 8</a:t>
            </a:r>
            <a:r>
              <a:rPr lang="en-US" sz="1600" dirty="0" smtClean="0"/>
              <a:t> − These pins are known as Port 1. This port doesn’t serve any other functions. It is internally pulled up, bi-directional I/O port.</a:t>
            </a:r>
          </a:p>
          <a:p>
            <a:r>
              <a:rPr lang="en-US" sz="1600" b="1" dirty="0" smtClean="0"/>
              <a:t>Pin 9</a:t>
            </a:r>
            <a:r>
              <a:rPr lang="en-US" sz="1600" dirty="0" smtClean="0"/>
              <a:t> − It is a RESET pin, which is used to reset the microcontroller to its initial values.</a:t>
            </a:r>
          </a:p>
          <a:p>
            <a:r>
              <a:rPr lang="en-US" sz="1600" b="1" dirty="0" smtClean="0"/>
              <a:t>Pins 10 to 17</a:t>
            </a:r>
            <a:r>
              <a:rPr lang="en-US" sz="1600" dirty="0" smtClean="0"/>
              <a:t> − These pins are known as Port 3. This port serves some functions like interrupts, timer input, control signals, serial communication signals </a:t>
            </a:r>
            <a:r>
              <a:rPr lang="en-US" sz="1600" dirty="0" err="1" smtClean="0"/>
              <a:t>RxD</a:t>
            </a:r>
            <a:r>
              <a:rPr lang="en-US" sz="1600" dirty="0" smtClean="0"/>
              <a:t> and </a:t>
            </a:r>
            <a:r>
              <a:rPr lang="en-US" sz="1600" dirty="0" err="1" smtClean="0"/>
              <a:t>TxD</a:t>
            </a:r>
            <a:r>
              <a:rPr lang="en-US" sz="1600" dirty="0" smtClean="0"/>
              <a:t>, etc.</a:t>
            </a:r>
          </a:p>
          <a:p>
            <a:r>
              <a:rPr lang="en-US" sz="1600" b="1" dirty="0" smtClean="0"/>
              <a:t>Pins 18 &amp; 19</a:t>
            </a:r>
            <a:r>
              <a:rPr lang="en-US" sz="1600" dirty="0" smtClean="0"/>
              <a:t> − These pins are used for interfacing an external crystal to get the system clock.</a:t>
            </a:r>
          </a:p>
          <a:p>
            <a:r>
              <a:rPr lang="en-US" sz="1600" b="1" dirty="0" smtClean="0"/>
              <a:t>Pin 20</a:t>
            </a:r>
            <a:r>
              <a:rPr lang="en-US" sz="1600" dirty="0" smtClean="0"/>
              <a:t> − This pin provides the power supply to the circuit.</a:t>
            </a:r>
          </a:p>
          <a:p>
            <a:r>
              <a:rPr lang="en-US" sz="1600" b="1" dirty="0" smtClean="0"/>
              <a:t>Pins 21 to 28</a:t>
            </a:r>
            <a:r>
              <a:rPr lang="en-US" sz="1600" dirty="0" smtClean="0"/>
              <a:t> − These pins are known as Port 2. It serves as I/O port. Higher order address bus signals are also multiplexed using this port.</a:t>
            </a:r>
          </a:p>
          <a:p>
            <a:r>
              <a:rPr lang="en-US" sz="1600" b="1" dirty="0" smtClean="0"/>
              <a:t>Pin 29</a:t>
            </a:r>
            <a:r>
              <a:rPr lang="en-US" sz="1600" dirty="0" smtClean="0"/>
              <a:t> − This is PSEN pin which stands for Program Store Enable. It is used to read a signal from the external program memory.</a:t>
            </a:r>
          </a:p>
          <a:p>
            <a:r>
              <a:rPr lang="en-US" sz="1600" b="1" dirty="0" smtClean="0"/>
              <a:t>Pin 30</a:t>
            </a:r>
            <a:r>
              <a:rPr lang="en-US" sz="1600" dirty="0" smtClean="0"/>
              <a:t> − This is EA pin which stands for External Access input. It is used to enable/disable the external memory interfacing.</a:t>
            </a:r>
          </a:p>
          <a:p>
            <a:r>
              <a:rPr lang="en-US" sz="1600" b="1" dirty="0" smtClean="0"/>
              <a:t>Pin 31</a:t>
            </a:r>
            <a:r>
              <a:rPr lang="en-US" sz="1600" dirty="0" smtClean="0"/>
              <a:t> − This is ALE pin which stands for Address Latch Enable. It is used to </a:t>
            </a:r>
            <a:r>
              <a:rPr lang="en-US" sz="1600" dirty="0" err="1" smtClean="0"/>
              <a:t>demultiplex</a:t>
            </a:r>
            <a:r>
              <a:rPr lang="en-US" sz="1600" dirty="0" smtClean="0"/>
              <a:t> the address-data signal of port.</a:t>
            </a:r>
          </a:p>
          <a:p>
            <a:r>
              <a:rPr lang="en-US" sz="1600" b="1" dirty="0" smtClean="0"/>
              <a:t>Pins 32 to 39</a:t>
            </a:r>
            <a:r>
              <a:rPr lang="en-US" sz="1600" dirty="0" smtClean="0"/>
              <a:t> − These pins are known as Port 0. It serves as I/O port. Lower order address and data bus signals are multiplexed using this port.</a:t>
            </a:r>
          </a:p>
          <a:p>
            <a:r>
              <a:rPr lang="en-US" sz="1600" b="1" dirty="0" smtClean="0"/>
              <a:t>Pin 40</a:t>
            </a:r>
            <a:r>
              <a:rPr lang="en-US" sz="1600" dirty="0" smtClean="0"/>
              <a:t> − This pin is used to provide power supply to the circuit.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8051 Architecture</a:t>
            </a:r>
            <a:endParaRPr lang="en-US" dirty="0"/>
          </a:p>
        </p:txBody>
      </p:sp>
      <p:graphicFrame>
        <p:nvGraphicFramePr>
          <p:cNvPr id="1026" name="Object 2"/>
          <p:cNvGraphicFramePr>
            <a:graphicFrameLocks noChangeAspect="1"/>
          </p:cNvGraphicFramePr>
          <p:nvPr>
            <p:ph idx="1"/>
          </p:nvPr>
        </p:nvGraphicFramePr>
        <p:xfrm>
          <a:off x="457200" y="1600200"/>
          <a:ext cx="8229600" cy="4525963"/>
        </p:xfrm>
        <a:graphic>
          <a:graphicData uri="http://schemas.openxmlformats.org/presentationml/2006/ole">
            <p:oleObj spid="_x0000_s1026" name="Image" r:id="rId3" imgW="11195199" imgH="11678080" progId="">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8051 Architecture</a:t>
            </a:r>
            <a:endParaRPr lang="en-US" dirty="0"/>
          </a:p>
        </p:txBody>
      </p:sp>
      <p:sp>
        <p:nvSpPr>
          <p:cNvPr id="3" name="Content Placeholder 2"/>
          <p:cNvSpPr>
            <a:spLocks noGrp="1"/>
          </p:cNvSpPr>
          <p:nvPr>
            <p:ph idx="1"/>
          </p:nvPr>
        </p:nvSpPr>
        <p:spPr/>
        <p:txBody>
          <a:bodyPr>
            <a:normAutofit fontScale="70000" lnSpcReduction="20000"/>
          </a:bodyPr>
          <a:lstStyle/>
          <a:p>
            <a:pPr>
              <a:buNone/>
            </a:pPr>
            <a:endParaRPr lang="en-US" dirty="0" smtClean="0"/>
          </a:p>
          <a:p>
            <a:r>
              <a:rPr lang="en-US" dirty="0" smtClean="0"/>
              <a:t>8051 micro controller is an 8 bit controller. Figure 1.1 shows the architecture diagram of 8051.</a:t>
            </a:r>
          </a:p>
          <a:p>
            <a:r>
              <a:rPr lang="en-US" dirty="0" smtClean="0"/>
              <a:t>The 8051 microcontroller has the following features:</a:t>
            </a:r>
          </a:p>
          <a:p>
            <a:r>
              <a:rPr lang="en-US" dirty="0" smtClean="0"/>
              <a:t>4 Kb of ROM.</a:t>
            </a:r>
          </a:p>
          <a:p>
            <a:r>
              <a:rPr lang="en-US" dirty="0" smtClean="0"/>
              <a:t>128b of RAM (including SFRs) satisfies the user’s basic needs.</a:t>
            </a:r>
          </a:p>
          <a:p>
            <a:r>
              <a:rPr lang="en-US" dirty="0" smtClean="0"/>
              <a:t>4 ports, each having 8 input/</a:t>
            </a:r>
            <a:r>
              <a:rPr lang="en-US" dirty="0" err="1" smtClean="0"/>
              <a:t>ouput</a:t>
            </a:r>
            <a:r>
              <a:rPr lang="en-US" dirty="0" smtClean="0"/>
              <a:t> lines, total of 32 input/output lines are present which are sufficient to make all necessary connections to peripheral environment.</a:t>
            </a:r>
          </a:p>
          <a:p>
            <a:r>
              <a:rPr lang="en-US" dirty="0" smtClean="0"/>
              <a:t>It has Accumulator, general purpose registers and special purpose registers and</a:t>
            </a:r>
          </a:p>
          <a:p>
            <a:r>
              <a:rPr lang="en-US" dirty="0" smtClean="0"/>
              <a:t>It has ALU which does all kind of arithmetic and logical operations.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ALU:</a:t>
            </a:r>
            <a:endParaRPr lang="en-US" dirty="0" smtClean="0"/>
          </a:p>
        </p:txBody>
      </p:sp>
      <p:sp>
        <p:nvSpPr>
          <p:cNvPr id="3" name="Content Placeholder 2"/>
          <p:cNvSpPr>
            <a:spLocks noGrp="1"/>
          </p:cNvSpPr>
          <p:nvPr>
            <p:ph idx="1"/>
          </p:nvPr>
        </p:nvSpPr>
        <p:spPr/>
        <p:txBody>
          <a:bodyPr>
            <a:normAutofit fontScale="70000" lnSpcReduction="20000"/>
          </a:bodyPr>
          <a:lstStyle/>
          <a:p>
            <a:pPr>
              <a:buNone/>
            </a:pPr>
            <a:r>
              <a:rPr lang="en-US" dirty="0" smtClean="0"/>
              <a:t> </a:t>
            </a:r>
          </a:p>
          <a:p>
            <a:pPr>
              <a:buNone/>
            </a:pPr>
            <a:r>
              <a:rPr lang="en-US" dirty="0" smtClean="0"/>
              <a:t>• It is 8 bit unit</a:t>
            </a:r>
          </a:p>
          <a:p>
            <a:pPr>
              <a:buNone/>
            </a:pPr>
            <a:r>
              <a:rPr lang="en-US" dirty="0" smtClean="0"/>
              <a:t> </a:t>
            </a:r>
          </a:p>
          <a:p>
            <a:pPr>
              <a:buNone/>
            </a:pPr>
            <a:r>
              <a:rPr lang="en-US" dirty="0" smtClean="0"/>
              <a:t>• It performs arithmetic operation as addition, subtraction, multiplication, division, increment and decrement.</a:t>
            </a:r>
          </a:p>
          <a:p>
            <a:pPr>
              <a:buNone/>
            </a:pPr>
            <a:r>
              <a:rPr lang="en-US" dirty="0" smtClean="0"/>
              <a:t>• It performs logical operations like AND, OR and EX-OR. It manipulates 8 bit and 16 bit data</a:t>
            </a:r>
          </a:p>
          <a:p>
            <a:pPr>
              <a:buNone/>
            </a:pPr>
            <a:r>
              <a:rPr lang="en-US" dirty="0" smtClean="0"/>
              <a:t>• It calculates address of jump locations in relative branch instruction.</a:t>
            </a:r>
          </a:p>
          <a:p>
            <a:pPr>
              <a:buNone/>
            </a:pPr>
            <a:r>
              <a:rPr lang="en-US" dirty="0" smtClean="0"/>
              <a:t> </a:t>
            </a:r>
          </a:p>
          <a:p>
            <a:pPr>
              <a:buNone/>
            </a:pPr>
            <a:r>
              <a:rPr lang="en-US" dirty="0" smtClean="0"/>
              <a:t>• It performs compare, rotate and compliment operations</a:t>
            </a:r>
          </a:p>
          <a:p>
            <a:pPr>
              <a:buNone/>
            </a:pPr>
            <a:r>
              <a:rPr lang="en-US" dirty="0" smtClean="0"/>
              <a:t> </a:t>
            </a:r>
          </a:p>
          <a:p>
            <a:pPr>
              <a:buNone/>
            </a:pPr>
            <a:r>
              <a:rPr lang="en-US" dirty="0" smtClean="0"/>
              <a:t>• 8051 micro controller contains 34 general purpose registers or working registers</a:t>
            </a:r>
          </a:p>
          <a:p>
            <a:pPr>
              <a:buNone/>
            </a:pP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Accumulator(A-</a:t>
            </a:r>
            <a:r>
              <a:rPr lang="en-US" b="1" dirty="0" err="1" smtClean="0"/>
              <a:t>reg</a:t>
            </a:r>
            <a:r>
              <a:rPr lang="en-US" b="1" dirty="0" smtClean="0"/>
              <a:t>):</a:t>
            </a:r>
            <a:endParaRPr lang="en-US" dirty="0" smtClean="0"/>
          </a:p>
        </p:txBody>
      </p:sp>
      <p:sp>
        <p:nvSpPr>
          <p:cNvPr id="3" name="Content Placeholder 2"/>
          <p:cNvSpPr>
            <a:spLocks noGrp="1"/>
          </p:cNvSpPr>
          <p:nvPr>
            <p:ph idx="1"/>
          </p:nvPr>
        </p:nvSpPr>
        <p:spPr>
          <a:xfrm>
            <a:off x="457200" y="1295400"/>
            <a:ext cx="8229600" cy="4830763"/>
          </a:xfrm>
        </p:spPr>
        <p:txBody>
          <a:bodyPr>
            <a:noAutofit/>
          </a:bodyPr>
          <a:lstStyle/>
          <a:p>
            <a:pPr>
              <a:buNone/>
            </a:pPr>
            <a:r>
              <a:rPr lang="en-US" sz="1800" dirty="0" smtClean="0"/>
              <a:t> </a:t>
            </a:r>
          </a:p>
          <a:p>
            <a:pPr>
              <a:buFont typeface="Wingdings" pitchFamily="2" charset="2"/>
              <a:buChar char="Ø"/>
            </a:pPr>
            <a:r>
              <a:rPr lang="en-US" sz="2400" dirty="0" smtClean="0"/>
              <a:t>It is 8 bit register</a:t>
            </a:r>
          </a:p>
          <a:p>
            <a:pPr>
              <a:buFont typeface="Wingdings" pitchFamily="2" charset="2"/>
              <a:buChar char="Ø"/>
            </a:pPr>
            <a:r>
              <a:rPr lang="en-US" sz="2400" dirty="0" smtClean="0"/>
              <a:t> </a:t>
            </a:r>
            <a:r>
              <a:rPr lang="en-US" sz="2400" dirty="0" smtClean="0"/>
              <a:t>It </a:t>
            </a:r>
            <a:r>
              <a:rPr lang="en-US" sz="2400" dirty="0" smtClean="0"/>
              <a:t>is bit and byte accessible</a:t>
            </a:r>
          </a:p>
          <a:p>
            <a:pPr>
              <a:buFont typeface="Wingdings" pitchFamily="2" charset="2"/>
              <a:buChar char="Ø"/>
            </a:pPr>
            <a:r>
              <a:rPr lang="en-US" sz="2400" dirty="0" smtClean="0"/>
              <a:t> </a:t>
            </a:r>
            <a:r>
              <a:rPr lang="en-US" sz="2400" dirty="0" smtClean="0"/>
              <a:t>Result </a:t>
            </a:r>
            <a:r>
              <a:rPr lang="en-US" sz="2400" dirty="0" smtClean="0"/>
              <a:t>of arithmetic &amp; logic operations performed by ALU is accumulated by this register.</a:t>
            </a:r>
          </a:p>
          <a:p>
            <a:pPr>
              <a:buFont typeface="Wingdings" pitchFamily="2" charset="2"/>
              <a:buChar char="Ø"/>
            </a:pPr>
            <a:r>
              <a:rPr lang="en-US" sz="2400" dirty="0" smtClean="0"/>
              <a:t>Therefore </a:t>
            </a:r>
            <a:r>
              <a:rPr lang="en-US" sz="2400" dirty="0" smtClean="0"/>
              <a:t>it is called accumulator register</a:t>
            </a:r>
          </a:p>
          <a:p>
            <a:pPr>
              <a:buFont typeface="Wingdings" pitchFamily="2" charset="2"/>
              <a:buChar char="Ø"/>
            </a:pPr>
            <a:r>
              <a:rPr lang="en-US" sz="2400" dirty="0" smtClean="0"/>
              <a:t> </a:t>
            </a:r>
            <a:r>
              <a:rPr lang="en-US" sz="2400" dirty="0" smtClean="0"/>
              <a:t>It </a:t>
            </a:r>
            <a:r>
              <a:rPr lang="en-US" sz="2400" dirty="0" smtClean="0"/>
              <a:t>is used to store 8 bit data and to hold one of operand of ALU units </a:t>
            </a:r>
            <a:r>
              <a:rPr lang="en-US" sz="2400" dirty="0" smtClean="0"/>
              <a:t>during arithmetical and </a:t>
            </a:r>
            <a:r>
              <a:rPr lang="en-US" sz="2400" dirty="0" smtClean="0"/>
              <a:t> </a:t>
            </a:r>
            <a:r>
              <a:rPr lang="en-US" sz="2400" dirty="0" smtClean="0"/>
              <a:t>logical </a:t>
            </a:r>
            <a:r>
              <a:rPr lang="en-US" sz="2400" dirty="0" smtClean="0"/>
              <a:t>operations</a:t>
            </a:r>
          </a:p>
          <a:p>
            <a:pPr>
              <a:buFont typeface="Wingdings" pitchFamily="2" charset="2"/>
              <a:buChar char="Ø"/>
            </a:pPr>
            <a:r>
              <a:rPr lang="en-US" sz="2400" dirty="0" smtClean="0"/>
              <a:t> </a:t>
            </a:r>
            <a:r>
              <a:rPr lang="en-US" sz="2400" dirty="0" smtClean="0"/>
              <a:t>Most </a:t>
            </a:r>
            <a:r>
              <a:rPr lang="en-US" sz="2400" dirty="0" smtClean="0"/>
              <a:t>of the instructions are carried out on accumulator data.</a:t>
            </a:r>
          </a:p>
          <a:p>
            <a:pPr>
              <a:buNone/>
            </a:pPr>
            <a:r>
              <a:rPr lang="en-US" sz="2400" dirty="0" smtClean="0"/>
              <a:t> </a:t>
            </a:r>
          </a:p>
          <a:p>
            <a:pPr>
              <a:buNone/>
            </a:pPr>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B-register</a:t>
            </a:r>
            <a:endParaRPr lang="en-US" dirty="0" smtClean="0"/>
          </a:p>
        </p:txBody>
      </p:sp>
      <p:sp>
        <p:nvSpPr>
          <p:cNvPr id="3" name="Content Placeholder 2"/>
          <p:cNvSpPr>
            <a:spLocks noGrp="1"/>
          </p:cNvSpPr>
          <p:nvPr>
            <p:ph idx="1"/>
          </p:nvPr>
        </p:nvSpPr>
        <p:spPr/>
        <p:txBody>
          <a:bodyPr>
            <a:normAutofit/>
          </a:bodyPr>
          <a:lstStyle/>
          <a:p>
            <a:pPr>
              <a:buNone/>
            </a:pPr>
            <a:r>
              <a:rPr lang="en-US" dirty="0" smtClean="0"/>
              <a:t> </a:t>
            </a:r>
          </a:p>
          <a:p>
            <a:r>
              <a:rPr lang="en-US" dirty="0" smtClean="0"/>
              <a:t>It is special 8 bit math register. It is bit and byte accessible.</a:t>
            </a:r>
          </a:p>
          <a:p>
            <a:pPr>
              <a:buNone/>
            </a:pPr>
            <a:r>
              <a:rPr lang="en-US" dirty="0" smtClean="0"/>
              <a:t> </a:t>
            </a:r>
          </a:p>
          <a:p>
            <a:r>
              <a:rPr lang="en-US" dirty="0" smtClean="0"/>
              <a:t>It is used in conjunction with A register as I/P operand for ALU. It is used as </a:t>
            </a:r>
            <a:r>
              <a:rPr lang="en-US" dirty="0" smtClean="0"/>
              <a:t>general purpose </a:t>
            </a:r>
            <a:r>
              <a:rPr lang="en-US" dirty="0" smtClean="0"/>
              <a:t>register to store 8 bit data.</a:t>
            </a:r>
          </a:p>
          <a:p>
            <a:pPr>
              <a:buNone/>
            </a:pPr>
            <a:r>
              <a:rPr lang="en-US"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630</Words>
  <Application>Microsoft Office PowerPoint</Application>
  <PresentationFormat>On-screen Show (4:3)</PresentationFormat>
  <Paragraphs>195</Paragraphs>
  <Slides>28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Office Theme</vt:lpstr>
      <vt:lpstr>Image</vt:lpstr>
      <vt:lpstr>8051 Microcontroller and Interfacing </vt:lpstr>
      <vt:lpstr>Microcontroller</vt:lpstr>
      <vt:lpstr>8051 Pin Diagram</vt:lpstr>
      <vt:lpstr>Pin diagram</vt:lpstr>
      <vt:lpstr>8051 Architecture</vt:lpstr>
      <vt:lpstr>8051 Architecture</vt:lpstr>
      <vt:lpstr>ALU:</vt:lpstr>
      <vt:lpstr>Accumulator(A-reg):</vt:lpstr>
      <vt:lpstr>B-register</vt:lpstr>
      <vt:lpstr>Program counter (PC):</vt:lpstr>
      <vt:lpstr>Data pointer register (DTPR):</vt:lpstr>
      <vt:lpstr>Stack pointer (SP):</vt:lpstr>
      <vt:lpstr>Special function Registers(SFR): </vt:lpstr>
      <vt:lpstr>Timer control register</vt:lpstr>
      <vt:lpstr>Serial data register:</vt:lpstr>
      <vt:lpstr>Serial control register (SCON):</vt:lpstr>
      <vt:lpstr>Interrupt register:</vt:lpstr>
      <vt:lpstr>Power control register (PCON): </vt:lpstr>
      <vt:lpstr>Program Status Word</vt:lpstr>
      <vt:lpstr>PSW </vt:lpstr>
      <vt:lpstr>FLAG:</vt:lpstr>
      <vt:lpstr>FLAG:</vt:lpstr>
      <vt:lpstr>FLAG:</vt:lpstr>
      <vt:lpstr>Internal Memory</vt:lpstr>
      <vt:lpstr>Memory Organization</vt:lpstr>
      <vt:lpstr>8051 Instructions Set </vt:lpstr>
      <vt:lpstr>ADDRESSING MODES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8051 Microcontroller and Interfacing </dc:title>
  <dc:creator>ELECTRONICS</dc:creator>
  <cp:lastModifiedBy>ELECTRONICS</cp:lastModifiedBy>
  <cp:revision>24</cp:revision>
  <dcterms:created xsi:type="dcterms:W3CDTF">2024-07-16T18:09:19Z</dcterms:created>
  <dcterms:modified xsi:type="dcterms:W3CDTF">2024-07-16T19:00:25Z</dcterms:modified>
</cp:coreProperties>
</file>