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7"/>
  </p:notesMasterIdLst>
  <p:sldIdLst>
    <p:sldId id="287" r:id="rId2"/>
    <p:sldId id="282" r:id="rId3"/>
    <p:sldId id="281" r:id="rId4"/>
    <p:sldId id="257" r:id="rId5"/>
    <p:sldId id="258" r:id="rId6"/>
    <p:sldId id="259" r:id="rId7"/>
    <p:sldId id="260" r:id="rId8"/>
    <p:sldId id="262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35" autoAdjust="0"/>
    <p:restoredTop sz="94676" autoAdjust="0"/>
  </p:normalViewPr>
  <p:slideViewPr>
    <p:cSldViewPr>
      <p:cViewPr varScale="1">
        <p:scale>
          <a:sx n="69" d="100"/>
          <a:sy n="69" d="100"/>
        </p:scale>
        <p:origin x="-13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43C00-35A0-4068-9E90-0915B48D2D25}" type="datetimeFigureOut">
              <a:rPr lang="en-IN" smtClean="0"/>
              <a:pPr/>
              <a:t>16-07-2024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34841-CD1A-4664-AC67-0F765484B2D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49424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latin typeface="Baskerville Old Face" pitchFamily="18" charset="0"/>
              </a:rPr>
              <a:t>8085 Microprocessor and Its Application</a:t>
            </a:r>
            <a:endParaRPr lang="en-US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895600"/>
            <a:ext cx="7772400" cy="31242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1903BD"/>
                </a:solidFill>
              </a:rPr>
              <a:t>Prepared By</a:t>
            </a:r>
          </a:p>
          <a:p>
            <a:pPr algn="ctr">
              <a:buNone/>
            </a:pPr>
            <a:r>
              <a:rPr lang="en-US" dirty="0" err="1" smtClean="0">
                <a:solidFill>
                  <a:srgbClr val="00B050"/>
                </a:solidFill>
                <a:latin typeface="Britannic Bold" pitchFamily="34" charset="0"/>
              </a:rPr>
              <a:t>Mr.K.Ganesan</a:t>
            </a:r>
            <a:r>
              <a:rPr lang="en-US" dirty="0" smtClean="0">
                <a:solidFill>
                  <a:srgbClr val="00B050"/>
                </a:solidFill>
                <a:latin typeface="Britannic Bold" pitchFamily="34" charset="0"/>
              </a:rPr>
              <a:t>,</a:t>
            </a:r>
          </a:p>
          <a:p>
            <a:pPr algn="ctr">
              <a:buNone/>
            </a:pPr>
            <a:r>
              <a:rPr lang="en-US" sz="2800" dirty="0" smtClean="0">
                <a:solidFill>
                  <a:srgbClr val="00B050"/>
                </a:solidFill>
                <a:latin typeface="Britannic Bold" pitchFamily="34" charset="0"/>
              </a:rPr>
              <a:t>Assistant Professor</a:t>
            </a:r>
          </a:p>
          <a:p>
            <a:pPr algn="ctr">
              <a:buNone/>
            </a:pPr>
            <a:r>
              <a:rPr lang="en-US" sz="2800" dirty="0" smtClean="0">
                <a:solidFill>
                  <a:srgbClr val="00B050"/>
                </a:solidFill>
                <a:latin typeface="Britannic Bold" pitchFamily="34" charset="0"/>
              </a:rPr>
              <a:t>Department of Electronics and Communication</a:t>
            </a:r>
          </a:p>
          <a:p>
            <a:pPr algn="ctr">
              <a:buNone/>
            </a:pPr>
            <a:r>
              <a:rPr lang="en-US" sz="2800" dirty="0" smtClean="0">
                <a:solidFill>
                  <a:srgbClr val="00B050"/>
                </a:solidFill>
                <a:latin typeface="Britannic Bold" pitchFamily="34" charset="0"/>
              </a:rPr>
              <a:t>Sri </a:t>
            </a:r>
            <a:r>
              <a:rPr lang="en-US" sz="2800" dirty="0" err="1" smtClean="0">
                <a:solidFill>
                  <a:srgbClr val="00B050"/>
                </a:solidFill>
                <a:latin typeface="Britannic Bold" pitchFamily="34" charset="0"/>
              </a:rPr>
              <a:t>Ganesh</a:t>
            </a:r>
            <a:r>
              <a:rPr lang="en-US" sz="2800" dirty="0" smtClean="0">
                <a:solidFill>
                  <a:srgbClr val="00B050"/>
                </a:solidFill>
                <a:latin typeface="Britannic Bold" pitchFamily="34" charset="0"/>
              </a:rPr>
              <a:t> College of Arts &amp; Science, </a:t>
            </a:r>
          </a:p>
          <a:p>
            <a:pPr algn="ctr">
              <a:buNone/>
            </a:pPr>
            <a:r>
              <a:rPr lang="en-US" sz="2800" dirty="0" smtClean="0">
                <a:solidFill>
                  <a:srgbClr val="00B050"/>
                </a:solidFill>
                <a:latin typeface="Britannic Bold" pitchFamily="34" charset="0"/>
              </a:rPr>
              <a:t>Salem - 636014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886" y="-23223"/>
            <a:ext cx="9078686" cy="6657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820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AAZU\Documents\8085\AL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5942" y="141514"/>
            <a:ext cx="8643257" cy="6731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695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7325" y="533400"/>
            <a:ext cx="8975725" cy="591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5483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Architecture 0f 8085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43000" y="1752600"/>
            <a:ext cx="3730625" cy="4389438"/>
          </a:xfrm>
          <a:prstGeom prst="rect">
            <a:avLst/>
          </a:prstGeom>
        </p:spPr>
        <p:txBody>
          <a:bodyPr/>
          <a:lstStyle/>
          <a:p>
            <a:pPr marL="457200" indent="-457200">
              <a:buFont typeface="Calibri" pitchFamily="34" charset="0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ALU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Timing and Control Unit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General Purpose Registers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Program Status word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Program Counter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Stack Pointer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Instruction Register and Decoder</a:t>
            </a:r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</p:txBody>
      </p:sp>
      <p:sp>
        <p:nvSpPr>
          <p:cNvPr id="40964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5029200" y="1524000"/>
            <a:ext cx="3730625" cy="438943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8. Interrupt Control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9.Serial I/O Control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10.Address Bus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11. Data Bus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736936782"/>
      </p:ext>
    </p:extLst>
  </p:cSld>
  <p:clrMapOvr>
    <a:masterClrMapping/>
  </p:clrMapOvr>
  <p:transition spd="slow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1" descr="C:\Documents and Settings\leblebic\Desktop\image3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762000" y="914400"/>
            <a:ext cx="7162800" cy="612298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905000" y="4572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PROGRAMMING MODEL OF 8085</a:t>
            </a:r>
            <a:endParaRPr lang="en-IN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41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457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REGISTERS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066800"/>
            <a:ext cx="8001000" cy="5562600"/>
          </a:xfrm>
        </p:spPr>
        <p:txBody>
          <a:bodyPr rtlCol="0"/>
          <a:lstStyle/>
          <a:p>
            <a:pPr marL="0" indent="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Registers are of 8-bit &amp; 16-bit size used for different purposes</a:t>
            </a:r>
          </a:p>
          <a:p>
            <a:pPr marL="457200" lvl="1" indent="0" algn="just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A- Accumulator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This is an special purpose register. All the ALU operations are performed with reference to the contents of Accumulator. </a:t>
            </a:r>
          </a:p>
          <a:p>
            <a:pPr marL="457200" lvl="1" indent="0" algn="just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B,C,D,E,H,L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General purpose registers. These registers can also used for 16-bit operations in pairs. The default                   pairs are BC, DE &amp; HL.</a:t>
            </a:r>
          </a:p>
          <a:p>
            <a:pPr marL="457200" lvl="1" indent="0" algn="just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fontAlgn="auto">
              <a:lnSpc>
                <a:spcPct val="80000"/>
              </a:lnSpc>
              <a:spcAft>
                <a:spcPts val="0"/>
              </a:spcAft>
              <a:buFont typeface="Arial" charset="0"/>
              <a:buChar char="–"/>
              <a:defRPr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874116"/>
      </p:ext>
    </p:extLst>
  </p:cSld>
  <p:clrMapOvr>
    <a:masterClrMapping/>
  </p:clrMapOvr>
  <p:transition spd="slow"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smtClean="0"/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lvl="1" indent="0" algn="just">
              <a:lnSpc>
                <a:spcPct val="80000"/>
              </a:lnSpc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 – Flag register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This register indicates the status of the ALU operation.</a:t>
            </a:r>
          </a:p>
          <a:p>
            <a:pPr lvl="1" algn="just">
              <a:lnSpc>
                <a:spcPct val="80000"/>
              </a:lnSpc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80000"/>
              </a:lnSpc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>
              <a:lnSpc>
                <a:spcPct val="80000"/>
              </a:lnSpc>
              <a:buNone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>
              <a:lnSpc>
                <a:spcPct val="80000"/>
              </a:lnSpc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PC – Program Counter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This is a 16-bit register used to address the memory location from where an instruction is going to be executed.</a:t>
            </a:r>
          </a:p>
          <a:p>
            <a:endParaRPr lang="en-US" dirty="0" smtClean="0"/>
          </a:p>
        </p:txBody>
      </p:sp>
      <p:pic>
        <p:nvPicPr>
          <p:cNvPr id="11268" name="Picture 2" descr="C:\Users\MAAZU\Documents\8085\fla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40970" y="2688771"/>
            <a:ext cx="6956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4598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457200" y="1371600"/>
            <a:ext cx="8382000" cy="284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1" algn="just">
              <a:lnSpc>
                <a:spcPct val="8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SP – Stack pointer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- This is a 16-bit register used to address the top of the stack memory  location.</a:t>
            </a:r>
          </a:p>
          <a:p>
            <a:pPr lvl="1" algn="just">
              <a:lnSpc>
                <a:spcPct val="80000"/>
              </a:lnSpc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8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Temporary register, W &amp; Z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– These registers are only used by 8085 and are not available for the programmer.</a:t>
            </a:r>
          </a:p>
        </p:txBody>
      </p:sp>
    </p:spTree>
    <p:extLst>
      <p:ext uri="{BB962C8B-B14F-4D97-AF65-F5344CB8AC3E}">
        <p14:creationId xmlns:p14="http://schemas.microsoft.com/office/powerpoint/2010/main" xmlns="" val="1159261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609600" y="457200"/>
            <a:ext cx="8305800" cy="617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ALU – Arithmetic &amp; Logic Unit 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ALU of 8085 performs 8-bit arithmetic &amp; logical operations. The operations are generally performed with Accumulator as one of the operands. The result is saved in accumulator register.</a:t>
            </a:r>
          </a:p>
          <a:p>
            <a:pPr lvl="1">
              <a:lnSpc>
                <a:spcPct val="80000"/>
              </a:lnSpc>
            </a:pP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Timing &amp; Control Unit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This unit works as the brain of the CPU and generates all the timing and control signals to perform all the internal &amp; external operations of the CPU.</a:t>
            </a:r>
          </a:p>
          <a:p>
            <a:pPr lvl="1">
              <a:lnSpc>
                <a:spcPct val="80000"/>
              </a:lnSpc>
            </a:pP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Instruction Decoder &amp; Machine Cycle Encoder Unit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This unit decodes the op-code stored in the Instruction Register (IR) and encodes it for the timing &amp; control unit to perform the execution of the instruction</a:t>
            </a:r>
            <a:r>
              <a:rPr lang="en-US" altLang="en-US" dirty="0"/>
              <a:t>. </a:t>
            </a:r>
          </a:p>
          <a:p>
            <a:pPr lvl="1">
              <a:lnSpc>
                <a:spcPct val="8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2338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>
            <a:spLocks noGrp="1" noChangeArrowheads="1"/>
          </p:cNvSpPr>
          <p:nvPr>
            <p:ph type="title"/>
          </p:nvPr>
        </p:nvSpPr>
        <p:spPr/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The 8085 Bus Structure</a:t>
            </a:r>
          </a:p>
        </p:txBody>
      </p:sp>
      <p:sp>
        <p:nvSpPr>
          <p:cNvPr id="14339" name="Text Box 9"/>
          <p:cNvSpPr>
            <a:spLocks noGrp="1" noChangeArrowheads="1"/>
          </p:cNvSpPr>
          <p:nvPr>
            <p:ph sz="quarter" idx="1"/>
          </p:nvPr>
        </p:nvSpPr>
        <p:spPr>
          <a:xfrm>
            <a:off x="1050925" y="1371600"/>
            <a:ext cx="7315200" cy="584200"/>
          </a:xfrm>
        </p:spPr>
        <p:txBody>
          <a:bodyPr>
            <a:spAutoFit/>
          </a:bodyPr>
          <a:lstStyle/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The 8-bit 8085 CPU (or MPU – Micro Processing Unit) communicates with the other units using a 16-bit address bus, an 8-bit data bus and a control bus</a:t>
            </a:r>
            <a:r>
              <a:rPr lang="en-US" sz="1400" smtClean="0"/>
              <a:t>.</a:t>
            </a:r>
          </a:p>
        </p:txBody>
      </p:sp>
      <p:pic>
        <p:nvPicPr>
          <p:cNvPr id="14340" name="Picture 12" descr="C:\Documents and Settings\leblebic\Desktop\image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613" y="1981200"/>
            <a:ext cx="81295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3494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</a:p>
          <a:p>
            <a:r>
              <a:rPr lang="en-US" dirty="0" smtClean="0"/>
              <a:t>Features </a:t>
            </a:r>
          </a:p>
          <a:p>
            <a:r>
              <a:rPr lang="en-US" dirty="0" smtClean="0"/>
              <a:t>Pin Configuration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Architecture 0f 8085</a:t>
            </a:r>
          </a:p>
          <a:p>
            <a:r>
              <a:rPr lang="en-US" dirty="0" smtClean="0"/>
              <a:t>The 8085 Bus Structure</a:t>
            </a:r>
          </a:p>
          <a:p>
            <a:r>
              <a:rPr lang="en-US" dirty="0" smtClean="0"/>
              <a:t>Instruction Set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/>
              <a:t>Addressing Modes</a:t>
            </a:r>
          </a:p>
          <a:p>
            <a:r>
              <a:rPr lang="en-US" dirty="0" smtClean="0"/>
              <a:t>Timing diagrams</a:t>
            </a:r>
          </a:p>
          <a:p>
            <a:r>
              <a:rPr lang="en-US" dirty="0" smtClean="0"/>
              <a:t>Reference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7010400" cy="1219200"/>
          </a:xfr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Over all structure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28800" y="914400"/>
            <a:ext cx="7315200" cy="411480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smtClean="0"/>
              <a:t> </a:t>
            </a:r>
          </a:p>
        </p:txBody>
      </p:sp>
      <p:grpSp>
        <p:nvGrpSpPr>
          <p:cNvPr id="15364" name="Group 66"/>
          <p:cNvGrpSpPr>
            <a:grpSpLocks/>
          </p:cNvGrpSpPr>
          <p:nvPr/>
        </p:nvGrpSpPr>
        <p:grpSpPr bwMode="auto">
          <a:xfrm>
            <a:off x="725488" y="2239963"/>
            <a:ext cx="7534275" cy="3678237"/>
            <a:chOff x="709" y="1149"/>
            <a:chExt cx="4362" cy="2408"/>
          </a:xfrm>
        </p:grpSpPr>
        <p:grpSp>
          <p:nvGrpSpPr>
            <p:cNvPr id="15365" name="Group 64"/>
            <p:cNvGrpSpPr>
              <a:grpSpLocks/>
            </p:cNvGrpSpPr>
            <p:nvPr/>
          </p:nvGrpSpPr>
          <p:grpSpPr bwMode="auto">
            <a:xfrm>
              <a:off x="709" y="1149"/>
              <a:ext cx="4362" cy="2408"/>
              <a:chOff x="709" y="1149"/>
              <a:chExt cx="4362" cy="2408"/>
            </a:xfrm>
          </p:grpSpPr>
          <p:grpSp>
            <p:nvGrpSpPr>
              <p:cNvPr id="15367" name="Group 56"/>
              <p:cNvGrpSpPr>
                <a:grpSpLocks/>
              </p:cNvGrpSpPr>
              <p:nvPr/>
            </p:nvGrpSpPr>
            <p:grpSpPr bwMode="auto">
              <a:xfrm>
                <a:off x="709" y="1149"/>
                <a:ext cx="4362" cy="2408"/>
                <a:chOff x="709" y="1149"/>
                <a:chExt cx="4362" cy="2408"/>
              </a:xfrm>
            </p:grpSpPr>
            <p:sp>
              <p:nvSpPr>
                <p:cNvPr id="15375" name="Rectangle 42"/>
                <p:cNvSpPr>
                  <a:spLocks noChangeArrowheads="1"/>
                </p:cNvSpPr>
                <p:nvPr/>
              </p:nvSpPr>
              <p:spPr bwMode="auto">
                <a:xfrm>
                  <a:off x="2710" y="2309"/>
                  <a:ext cx="935" cy="153"/>
                </a:xfrm>
                <a:prstGeom prst="rect">
                  <a:avLst/>
                </a:prstGeom>
                <a:solidFill>
                  <a:srgbClr val="CC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76" name="AutoShape 4"/>
                <p:cNvSpPr>
                  <a:spLocks noChangeArrowheads="1"/>
                </p:cNvSpPr>
                <p:nvPr/>
              </p:nvSpPr>
              <p:spPr bwMode="auto">
                <a:xfrm>
                  <a:off x="1925" y="2627"/>
                  <a:ext cx="2524" cy="328"/>
                </a:xfrm>
                <a:prstGeom prst="rightArrow">
                  <a:avLst>
                    <a:gd name="adj1" fmla="val 50000"/>
                    <a:gd name="adj2" fmla="val 63663"/>
                  </a:avLst>
                </a:prstGeom>
                <a:solidFill>
                  <a:srgbClr val="66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7" name="Rectangle 5"/>
                <p:cNvSpPr>
                  <a:spLocks noChangeArrowheads="1"/>
                </p:cNvSpPr>
                <p:nvPr/>
              </p:nvSpPr>
              <p:spPr bwMode="auto">
                <a:xfrm>
                  <a:off x="711" y="1476"/>
                  <a:ext cx="845" cy="1356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sz="1400">
                    <a:solidFill>
                      <a:srgbClr val="000000"/>
                    </a:solidFill>
                    <a:cs typeface="Traditional Arabic" pitchFamily="18" charset="-78"/>
                  </a:endParaRPr>
                </a:p>
                <a:p>
                  <a:pPr algn="ctr"/>
                  <a:endParaRPr lang="en-US" sz="1400">
                    <a:solidFill>
                      <a:srgbClr val="000000"/>
                    </a:solidFill>
                    <a:cs typeface="Traditional Arabic" pitchFamily="18" charset="-78"/>
                  </a:endParaRPr>
                </a:p>
                <a:p>
                  <a:pPr algn="ctr"/>
                  <a:r>
                    <a:rPr lang="en-US" sz="1400">
                      <a:solidFill>
                        <a:srgbClr val="000000"/>
                      </a:solidFill>
                      <a:cs typeface="Traditional Arabic" pitchFamily="18" charset="-78"/>
                    </a:rPr>
                    <a:t>    </a:t>
                  </a:r>
                </a:p>
                <a:p>
                  <a:pPr algn="ctr"/>
                  <a:r>
                    <a:rPr lang="en-US" sz="1400">
                      <a:solidFill>
                        <a:srgbClr val="000000"/>
                      </a:solidFill>
                      <a:cs typeface="Traditional Arabic" pitchFamily="18" charset="-78"/>
                    </a:rPr>
                    <a:t>          </a:t>
                  </a:r>
                  <a:endParaRPr lang="en-US" sz="1000">
                    <a:solidFill>
                      <a:srgbClr val="000000"/>
                    </a:solidFill>
                    <a:cs typeface="Traditional Arabic" pitchFamily="18" charset="-78"/>
                  </a:endParaRPr>
                </a:p>
              </p:txBody>
            </p:sp>
            <p:sp>
              <p:nvSpPr>
                <p:cNvPr id="15378" name="Rectangle 6"/>
                <p:cNvSpPr>
                  <a:spLocks noChangeArrowheads="1"/>
                </p:cNvSpPr>
                <p:nvPr/>
              </p:nvSpPr>
              <p:spPr bwMode="auto">
                <a:xfrm>
                  <a:off x="1556" y="1686"/>
                  <a:ext cx="2161" cy="158"/>
                </a:xfrm>
                <a:prstGeom prst="rect">
                  <a:avLst/>
                </a:prstGeom>
                <a:solidFill>
                  <a:srgbClr val="CCFFCC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>
                      <a:solidFill>
                        <a:srgbClr val="000000"/>
                      </a:solidFill>
                      <a:cs typeface="Times New Roman" pitchFamily="18" charset="0"/>
                    </a:rPr>
                    <a:t>A15-A8</a:t>
                  </a:r>
                </a:p>
              </p:txBody>
            </p:sp>
            <p:sp>
              <p:nvSpPr>
                <p:cNvPr id="15379" name="Rectangle 7"/>
                <p:cNvSpPr>
                  <a:spLocks noChangeArrowheads="1"/>
                </p:cNvSpPr>
                <p:nvPr/>
              </p:nvSpPr>
              <p:spPr bwMode="auto">
                <a:xfrm>
                  <a:off x="2247" y="2215"/>
                  <a:ext cx="461" cy="308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200">
                      <a:solidFill>
                        <a:srgbClr val="000000"/>
                      </a:solidFill>
                      <a:latin typeface="Arial" pitchFamily="34" charset="0"/>
                    </a:rPr>
                    <a:t>Latch</a:t>
                  </a:r>
                  <a:endParaRPr lang="en-US" sz="1000">
                    <a:solidFill>
                      <a:srgbClr val="000000"/>
                    </a:solidFill>
                    <a:cs typeface="Traditional Arabic" pitchFamily="18" charset="-78"/>
                  </a:endParaRPr>
                </a:p>
              </p:txBody>
            </p:sp>
            <p:sp>
              <p:nvSpPr>
                <p:cNvPr id="15380" name="AutoShape 8"/>
                <p:cNvSpPr>
                  <a:spLocks noChangeArrowheads="1"/>
                </p:cNvSpPr>
                <p:nvPr/>
              </p:nvSpPr>
              <p:spPr bwMode="auto">
                <a:xfrm>
                  <a:off x="1556" y="2154"/>
                  <a:ext cx="691" cy="431"/>
                </a:xfrm>
                <a:prstGeom prst="rightArrow">
                  <a:avLst>
                    <a:gd name="adj1" fmla="val 50000"/>
                    <a:gd name="adj2" fmla="val 40081"/>
                  </a:avLst>
                </a:prstGeom>
                <a:solidFill>
                  <a:srgbClr val="FFCC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200">
                      <a:solidFill>
                        <a:srgbClr val="000000"/>
                      </a:solidFill>
                      <a:latin typeface="Arial" pitchFamily="34" charset="0"/>
                    </a:rPr>
                    <a:t>AD7-AD0</a:t>
                  </a:r>
                  <a:endParaRPr lang="en-US">
                    <a:solidFill>
                      <a:srgbClr val="000000"/>
                    </a:solidFill>
                    <a:latin typeface="Times"/>
                    <a:ea typeface="Times"/>
                    <a:cs typeface="Times"/>
                  </a:endParaRPr>
                </a:p>
              </p:txBody>
            </p:sp>
            <p:sp>
              <p:nvSpPr>
                <p:cNvPr id="15381" name="AutoShape 9"/>
                <p:cNvSpPr>
                  <a:spLocks noChangeArrowheads="1"/>
                </p:cNvSpPr>
                <p:nvPr/>
              </p:nvSpPr>
              <p:spPr bwMode="auto">
                <a:xfrm>
                  <a:off x="3764" y="1149"/>
                  <a:ext cx="698" cy="328"/>
                </a:xfrm>
                <a:prstGeom prst="rightArrow">
                  <a:avLst>
                    <a:gd name="adj1" fmla="val 50000"/>
                    <a:gd name="adj2" fmla="val 53201"/>
                  </a:avLst>
                </a:prstGeom>
                <a:solidFill>
                  <a:srgbClr val="CCFFCC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82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719" y="2684"/>
                  <a:ext cx="430" cy="1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9pPr>
                </a:lstStyle>
                <a:p>
                  <a:pPr eaLnBrk="1" hangingPunct="1"/>
                  <a:r>
                    <a:rPr lang="en-US" sz="1400">
                      <a:solidFill>
                        <a:srgbClr val="000000"/>
                      </a:solidFill>
                      <a:latin typeface="Times New Roman" pitchFamily="18" charset="0"/>
                      <a:cs typeface="Traditional Arabic" pitchFamily="18" charset="-78"/>
                    </a:rPr>
                    <a:t>D</a:t>
                  </a:r>
                  <a:r>
                    <a:rPr lang="en-US" sz="1400" baseline="-25000">
                      <a:solidFill>
                        <a:srgbClr val="000000"/>
                      </a:solidFill>
                      <a:latin typeface="Times New Roman" pitchFamily="18" charset="0"/>
                      <a:cs typeface="Traditional Arabic" pitchFamily="18" charset="-78"/>
                    </a:rPr>
                    <a:t>7</a:t>
                  </a:r>
                  <a:r>
                    <a:rPr lang="en-US" sz="1400">
                      <a:solidFill>
                        <a:srgbClr val="000000"/>
                      </a:solidFill>
                      <a:latin typeface="Times New Roman" pitchFamily="18" charset="0"/>
                      <a:cs typeface="Traditional Arabic" pitchFamily="18" charset="-78"/>
                    </a:rPr>
                    <a:t>- D</a:t>
                  </a:r>
                  <a:r>
                    <a:rPr lang="en-US" sz="1400" baseline="-25000">
                      <a:solidFill>
                        <a:srgbClr val="000000"/>
                      </a:solidFill>
                      <a:latin typeface="Times New Roman" pitchFamily="18" charset="0"/>
                      <a:cs typeface="Traditional Arabic" pitchFamily="18" charset="-78"/>
                    </a:rPr>
                    <a:t>0</a:t>
                  </a:r>
                  <a:endParaRPr lang="en-US" sz="1000">
                    <a:solidFill>
                      <a:srgbClr val="000000"/>
                    </a:solidFill>
                    <a:latin typeface="Times New Roman" pitchFamily="18" charset="0"/>
                    <a:cs typeface="Traditional Arabic" pitchFamily="18" charset="-78"/>
                  </a:endParaRPr>
                </a:p>
              </p:txBody>
            </p:sp>
            <p:sp>
              <p:nvSpPr>
                <p:cNvPr id="15383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713" y="2274"/>
                  <a:ext cx="470" cy="2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9pPr>
                </a:lstStyle>
                <a:p>
                  <a:pPr algn="just" eaLnBrk="1" hangingPunct="1"/>
                  <a:r>
                    <a:rPr lang="en-US" sz="1400">
                      <a:solidFill>
                        <a:srgbClr val="000000"/>
                      </a:solidFill>
                      <a:latin typeface="Times New Roman" pitchFamily="18" charset="0"/>
                      <a:cs typeface="Traditional Arabic" pitchFamily="18" charset="-78"/>
                    </a:rPr>
                    <a:t>A</a:t>
                  </a:r>
                  <a:r>
                    <a:rPr lang="en-US" sz="1400" baseline="-25000">
                      <a:solidFill>
                        <a:srgbClr val="000000"/>
                      </a:solidFill>
                      <a:latin typeface="Times New Roman" pitchFamily="18" charset="0"/>
                      <a:cs typeface="Traditional Arabic" pitchFamily="18" charset="-78"/>
                    </a:rPr>
                    <a:t>7</a:t>
                  </a:r>
                  <a:r>
                    <a:rPr lang="en-US" sz="1400">
                      <a:solidFill>
                        <a:srgbClr val="000000"/>
                      </a:solidFill>
                      <a:latin typeface="Times New Roman" pitchFamily="18" charset="0"/>
                      <a:cs typeface="Traditional Arabic" pitchFamily="18" charset="-78"/>
                    </a:rPr>
                    <a:t>- A</a:t>
                  </a:r>
                  <a:r>
                    <a:rPr lang="en-US" sz="1400" baseline="-25000">
                      <a:solidFill>
                        <a:srgbClr val="000000"/>
                      </a:solidFill>
                      <a:latin typeface="Times New Roman" pitchFamily="18" charset="0"/>
                      <a:cs typeface="Traditional Arabic" pitchFamily="18" charset="-78"/>
                    </a:rPr>
                    <a:t>0</a:t>
                  </a:r>
                  <a:endParaRPr lang="en-US" sz="1000">
                    <a:solidFill>
                      <a:srgbClr val="000000"/>
                    </a:solidFill>
                    <a:latin typeface="Times New Roman" pitchFamily="18" charset="0"/>
                    <a:cs typeface="Traditional Arabic" pitchFamily="18" charset="-78"/>
                  </a:endParaRPr>
                </a:p>
              </p:txBody>
            </p:sp>
            <p:sp>
              <p:nvSpPr>
                <p:cNvPr id="15384" name="Rectangle 12"/>
                <p:cNvSpPr>
                  <a:spLocks noChangeArrowheads="1"/>
                </p:cNvSpPr>
                <p:nvPr/>
              </p:nvSpPr>
              <p:spPr bwMode="auto">
                <a:xfrm>
                  <a:off x="1767" y="2475"/>
                  <a:ext cx="160" cy="400"/>
                </a:xfrm>
                <a:prstGeom prst="rect">
                  <a:avLst/>
                </a:prstGeom>
                <a:solidFill>
                  <a:srgbClr val="66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85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5" y="2083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5386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1559" y="2083"/>
                  <a:ext cx="93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53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709" y="1474"/>
                  <a:ext cx="43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9pPr>
                </a:lstStyle>
                <a:p>
                  <a:pPr eaLnBrk="1" hangingPunct="1"/>
                  <a:r>
                    <a:rPr lang="en-US">
                      <a:solidFill>
                        <a:srgbClr val="000000"/>
                      </a:solidFill>
                      <a:latin typeface="Arial" pitchFamily="34" charset="0"/>
                    </a:rPr>
                    <a:t>8085</a:t>
                  </a:r>
                </a:p>
              </p:txBody>
            </p:sp>
            <p:sp>
              <p:nvSpPr>
                <p:cNvPr id="1538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285" y="2000"/>
                  <a:ext cx="297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9pPr>
                </a:lstStyle>
                <a:p>
                  <a:pPr eaLnBrk="1" hangingPunct="1"/>
                  <a:r>
                    <a:rPr lang="en-US" sz="1200">
                      <a:solidFill>
                        <a:srgbClr val="000000"/>
                      </a:solidFill>
                      <a:latin typeface="Arial" pitchFamily="34" charset="0"/>
                    </a:rPr>
                    <a:t>ALE</a:t>
                  </a:r>
                </a:p>
              </p:txBody>
            </p:sp>
            <p:graphicFrame>
              <p:nvGraphicFramePr>
                <p:cNvPr id="15389" name="Object 2"/>
                <p:cNvGraphicFramePr>
                  <a:graphicFrameLocks noChangeAspect="1"/>
                </p:cNvGraphicFramePr>
                <p:nvPr/>
              </p:nvGraphicFramePr>
              <p:xfrm>
                <a:off x="1629" y="2987"/>
                <a:ext cx="1465" cy="570"/>
              </p:xfrm>
              <a:graphic>
                <a:graphicData uri="http://schemas.openxmlformats.org/presentationml/2006/ole">
                  <p:oleObj spid="_x0000_s1040" name="Bitmap Image" r:id="rId4" imgW="1653333" imgH="609524" progId="PBrush">
                    <p:embed/>
                  </p:oleObj>
                </a:graphicData>
              </a:graphic>
            </p:graphicFrame>
            <p:sp>
              <p:nvSpPr>
                <p:cNvPr id="15390" name="Line 18"/>
                <p:cNvSpPr>
                  <a:spLocks noChangeShapeType="1"/>
                </p:cNvSpPr>
                <p:nvPr/>
              </p:nvSpPr>
              <p:spPr bwMode="auto">
                <a:xfrm>
                  <a:off x="1334" y="2834"/>
                  <a:ext cx="0" cy="32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5391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1328" y="3154"/>
                  <a:ext cx="307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5392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1110" y="3218"/>
                  <a:ext cx="53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5393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906" y="3436"/>
                  <a:ext cx="72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5394" name="Line 22"/>
                <p:cNvSpPr>
                  <a:spLocks noChangeShapeType="1"/>
                </p:cNvSpPr>
                <p:nvPr/>
              </p:nvSpPr>
              <p:spPr bwMode="auto">
                <a:xfrm>
                  <a:off x="912" y="2834"/>
                  <a:ext cx="0" cy="60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5395" name="Line 23"/>
                <p:cNvSpPr>
                  <a:spLocks noChangeShapeType="1"/>
                </p:cNvSpPr>
                <p:nvPr/>
              </p:nvSpPr>
              <p:spPr bwMode="auto">
                <a:xfrm>
                  <a:off x="1116" y="2834"/>
                  <a:ext cx="0" cy="38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539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190" y="2701"/>
                  <a:ext cx="289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9pPr>
                </a:lstStyle>
                <a:p>
                  <a:pPr eaLnBrk="1" hangingPunct="1"/>
                  <a:r>
                    <a:rPr lang="en-US" sz="1000">
                      <a:latin typeface="Arial" pitchFamily="34" charset="0"/>
                    </a:rPr>
                    <a:t>IO/M</a:t>
                  </a:r>
                </a:p>
              </p:txBody>
            </p:sp>
            <p:sp>
              <p:nvSpPr>
                <p:cNvPr id="1539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990" y="2703"/>
                  <a:ext cx="232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9pPr>
                </a:lstStyle>
                <a:p>
                  <a:pPr eaLnBrk="1" hangingPunct="1"/>
                  <a:r>
                    <a:rPr lang="en-US" sz="1000">
                      <a:latin typeface="Arial" pitchFamily="34" charset="0"/>
                    </a:rPr>
                    <a:t>RD</a:t>
                  </a:r>
                </a:p>
              </p:txBody>
            </p:sp>
            <p:sp>
              <p:nvSpPr>
                <p:cNvPr id="1539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784" y="2699"/>
                  <a:ext cx="249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9pPr>
                </a:lstStyle>
                <a:p>
                  <a:pPr eaLnBrk="1" hangingPunct="1"/>
                  <a:r>
                    <a:rPr lang="en-US" sz="1000">
                      <a:latin typeface="Arial" pitchFamily="34" charset="0"/>
                    </a:rPr>
                    <a:t>WR</a:t>
                  </a:r>
                </a:p>
              </p:txBody>
            </p:sp>
            <p:sp>
              <p:nvSpPr>
                <p:cNvPr id="15399" name="Line 27"/>
                <p:cNvSpPr>
                  <a:spLocks noChangeShapeType="1"/>
                </p:cNvSpPr>
                <p:nvPr/>
              </p:nvSpPr>
              <p:spPr bwMode="auto">
                <a:xfrm>
                  <a:off x="829" y="2712"/>
                  <a:ext cx="15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5400" name="Rectangle 28"/>
                <p:cNvSpPr>
                  <a:spLocks noChangeArrowheads="1"/>
                </p:cNvSpPr>
                <p:nvPr/>
              </p:nvSpPr>
              <p:spPr bwMode="auto">
                <a:xfrm>
                  <a:off x="4443" y="1624"/>
                  <a:ext cx="589" cy="1421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01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4515" y="2102"/>
                  <a:ext cx="463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/>
                  <a:r>
                    <a:rPr lang="en-US" sz="1200">
                      <a:latin typeface="Arial" pitchFamily="34" charset="0"/>
                    </a:rPr>
                    <a:t>1K Byte</a:t>
                  </a:r>
                </a:p>
                <a:p>
                  <a:pPr algn="ctr" eaLnBrk="1" hangingPunct="1"/>
                  <a:r>
                    <a:rPr lang="en-US" sz="1200">
                      <a:latin typeface="Arial" pitchFamily="34" charset="0"/>
                    </a:rPr>
                    <a:t>Memory</a:t>
                  </a:r>
                </a:p>
                <a:p>
                  <a:pPr algn="ctr" eaLnBrk="1" hangingPunct="1"/>
                  <a:r>
                    <a:rPr lang="en-US" sz="1200">
                      <a:latin typeface="Arial" pitchFamily="34" charset="0"/>
                    </a:rPr>
                    <a:t>Chip</a:t>
                  </a:r>
                </a:p>
              </p:txBody>
            </p:sp>
            <p:sp>
              <p:nvSpPr>
                <p:cNvPr id="15402" name="Line 30"/>
                <p:cNvSpPr>
                  <a:spLocks noChangeShapeType="1"/>
                </p:cNvSpPr>
                <p:nvPr/>
              </p:nvSpPr>
              <p:spPr bwMode="auto">
                <a:xfrm>
                  <a:off x="1027" y="2712"/>
                  <a:ext cx="15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5403" name="Line 31"/>
                <p:cNvSpPr>
                  <a:spLocks noChangeShapeType="1"/>
                </p:cNvSpPr>
                <p:nvPr/>
              </p:nvSpPr>
              <p:spPr bwMode="auto">
                <a:xfrm>
                  <a:off x="1355" y="2712"/>
                  <a:ext cx="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5404" name="Oval 32"/>
                <p:cNvSpPr>
                  <a:spLocks noChangeArrowheads="1"/>
                </p:cNvSpPr>
                <p:nvPr/>
              </p:nvSpPr>
              <p:spPr bwMode="auto">
                <a:xfrm>
                  <a:off x="4572" y="3045"/>
                  <a:ext cx="56" cy="5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05" name="Oval 33"/>
                <p:cNvSpPr>
                  <a:spLocks noChangeArrowheads="1"/>
                </p:cNvSpPr>
                <p:nvPr/>
              </p:nvSpPr>
              <p:spPr bwMode="auto">
                <a:xfrm>
                  <a:off x="4818" y="3045"/>
                  <a:ext cx="56" cy="5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06" name="Oval 34"/>
                <p:cNvSpPr>
                  <a:spLocks noChangeArrowheads="1"/>
                </p:cNvSpPr>
                <p:nvPr/>
              </p:nvSpPr>
              <p:spPr bwMode="auto">
                <a:xfrm>
                  <a:off x="4722" y="1570"/>
                  <a:ext cx="56" cy="5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07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4721" y="2921"/>
                  <a:ext cx="249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9pPr>
                </a:lstStyle>
                <a:p>
                  <a:pPr eaLnBrk="1" hangingPunct="1"/>
                  <a:r>
                    <a:rPr lang="en-US" sz="1000">
                      <a:latin typeface="Arial" pitchFamily="34" charset="0"/>
                    </a:rPr>
                    <a:t>WR</a:t>
                  </a:r>
                </a:p>
              </p:txBody>
            </p:sp>
            <p:sp>
              <p:nvSpPr>
                <p:cNvPr id="15408" name="Line 36"/>
                <p:cNvSpPr>
                  <a:spLocks noChangeShapeType="1"/>
                </p:cNvSpPr>
                <p:nvPr/>
              </p:nvSpPr>
              <p:spPr bwMode="auto">
                <a:xfrm>
                  <a:off x="4766" y="2934"/>
                  <a:ext cx="15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5409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4490" y="2925"/>
                  <a:ext cx="232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9pPr>
                </a:lstStyle>
                <a:p>
                  <a:pPr eaLnBrk="1" hangingPunct="1"/>
                  <a:r>
                    <a:rPr lang="en-US" sz="1000">
                      <a:latin typeface="Arial" pitchFamily="34" charset="0"/>
                    </a:rPr>
                    <a:t>RD</a:t>
                  </a:r>
                </a:p>
              </p:txBody>
            </p:sp>
            <p:sp>
              <p:nvSpPr>
                <p:cNvPr id="15410" name="Line 38"/>
                <p:cNvSpPr>
                  <a:spLocks noChangeShapeType="1"/>
                </p:cNvSpPr>
                <p:nvPr/>
              </p:nvSpPr>
              <p:spPr bwMode="auto">
                <a:xfrm>
                  <a:off x="4527" y="2934"/>
                  <a:ext cx="15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5411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4638" y="1648"/>
                  <a:ext cx="227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9pPr>
                </a:lstStyle>
                <a:p>
                  <a:pPr eaLnBrk="1" hangingPunct="1"/>
                  <a:r>
                    <a:rPr lang="en-US" sz="1000">
                      <a:latin typeface="Arial" pitchFamily="34" charset="0"/>
                    </a:rPr>
                    <a:t>CS</a:t>
                  </a:r>
                </a:p>
              </p:txBody>
            </p:sp>
            <p:sp>
              <p:nvSpPr>
                <p:cNvPr id="15412" name="Line 40"/>
                <p:cNvSpPr>
                  <a:spLocks noChangeShapeType="1"/>
                </p:cNvSpPr>
                <p:nvPr/>
              </p:nvSpPr>
              <p:spPr bwMode="auto">
                <a:xfrm>
                  <a:off x="4683" y="1661"/>
                  <a:ext cx="15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5413" name="AutoShape 41"/>
                <p:cNvSpPr>
                  <a:spLocks noChangeArrowheads="1"/>
                </p:cNvSpPr>
                <p:nvPr/>
              </p:nvSpPr>
              <p:spPr bwMode="auto">
                <a:xfrm>
                  <a:off x="3775" y="2032"/>
                  <a:ext cx="672" cy="334"/>
                </a:xfrm>
                <a:prstGeom prst="rightArrow">
                  <a:avLst>
                    <a:gd name="adj1" fmla="val 50000"/>
                    <a:gd name="adj2" fmla="val 50299"/>
                  </a:avLst>
                </a:prstGeom>
                <a:solidFill>
                  <a:srgbClr val="CC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14" name="Rectangle 43"/>
                <p:cNvSpPr>
                  <a:spLocks noChangeArrowheads="1"/>
                </p:cNvSpPr>
                <p:nvPr/>
              </p:nvSpPr>
              <p:spPr bwMode="auto">
                <a:xfrm>
                  <a:off x="3639" y="2225"/>
                  <a:ext cx="134" cy="237"/>
                </a:xfrm>
                <a:prstGeom prst="rect">
                  <a:avLst/>
                </a:prstGeom>
                <a:solidFill>
                  <a:srgbClr val="CC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15" name="Rectangle 44"/>
                <p:cNvSpPr>
                  <a:spLocks noChangeArrowheads="1"/>
                </p:cNvSpPr>
                <p:nvPr/>
              </p:nvSpPr>
              <p:spPr bwMode="auto">
                <a:xfrm>
                  <a:off x="3716" y="1809"/>
                  <a:ext cx="56" cy="371"/>
                </a:xfrm>
                <a:prstGeom prst="rect">
                  <a:avLst/>
                </a:prstGeom>
                <a:solidFill>
                  <a:srgbClr val="CC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16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3788" y="2095"/>
                  <a:ext cx="470" cy="2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9pPr>
                </a:lstStyle>
                <a:p>
                  <a:pPr algn="just" eaLnBrk="1" hangingPunct="1"/>
                  <a:r>
                    <a:rPr lang="en-US" sz="1400">
                      <a:solidFill>
                        <a:srgbClr val="000000"/>
                      </a:solidFill>
                      <a:latin typeface="Times New Roman" pitchFamily="18" charset="0"/>
                      <a:cs typeface="Traditional Arabic" pitchFamily="18" charset="-78"/>
                    </a:rPr>
                    <a:t>A</a:t>
                  </a:r>
                  <a:r>
                    <a:rPr lang="en-US" sz="1400" baseline="-25000">
                      <a:solidFill>
                        <a:srgbClr val="000000"/>
                      </a:solidFill>
                      <a:latin typeface="Times New Roman" pitchFamily="18" charset="0"/>
                      <a:cs typeface="Traditional Arabic" pitchFamily="18" charset="-78"/>
                    </a:rPr>
                    <a:t>9</a:t>
                  </a:r>
                  <a:r>
                    <a:rPr lang="en-US" sz="1400">
                      <a:solidFill>
                        <a:srgbClr val="000000"/>
                      </a:solidFill>
                      <a:latin typeface="Times New Roman" pitchFamily="18" charset="0"/>
                      <a:cs typeface="Traditional Arabic" pitchFamily="18" charset="-78"/>
                    </a:rPr>
                    <a:t>- A</a:t>
                  </a:r>
                  <a:r>
                    <a:rPr lang="en-US" sz="1400" baseline="-25000">
                      <a:solidFill>
                        <a:srgbClr val="000000"/>
                      </a:solidFill>
                      <a:latin typeface="Times New Roman" pitchFamily="18" charset="0"/>
                      <a:cs typeface="Traditional Arabic" pitchFamily="18" charset="-78"/>
                    </a:rPr>
                    <a:t>0</a:t>
                  </a:r>
                  <a:endParaRPr lang="en-US" sz="1000">
                    <a:solidFill>
                      <a:srgbClr val="000000"/>
                    </a:solidFill>
                    <a:latin typeface="Times New Roman" pitchFamily="18" charset="0"/>
                    <a:cs typeface="Traditional Arabic" pitchFamily="18" charset="-78"/>
                  </a:endParaRPr>
                </a:p>
              </p:txBody>
            </p:sp>
            <p:sp>
              <p:nvSpPr>
                <p:cNvPr id="15417" name="Rectangle 46"/>
                <p:cNvSpPr>
                  <a:spLocks noChangeArrowheads="1"/>
                </p:cNvSpPr>
                <p:nvPr/>
              </p:nvSpPr>
              <p:spPr bwMode="auto">
                <a:xfrm>
                  <a:off x="3644" y="1227"/>
                  <a:ext cx="128" cy="582"/>
                </a:xfrm>
                <a:prstGeom prst="rect">
                  <a:avLst/>
                </a:prstGeom>
                <a:solidFill>
                  <a:srgbClr val="CC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18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3846" y="1211"/>
                  <a:ext cx="534" cy="2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9pPr>
                </a:lstStyle>
                <a:p>
                  <a:pPr algn="just" eaLnBrk="1" hangingPunct="1"/>
                  <a:r>
                    <a:rPr lang="en-US" sz="1400">
                      <a:solidFill>
                        <a:srgbClr val="000000"/>
                      </a:solidFill>
                      <a:latin typeface="Times New Roman" pitchFamily="18" charset="0"/>
                      <a:cs typeface="Traditional Arabic" pitchFamily="18" charset="-78"/>
                    </a:rPr>
                    <a:t>A</a:t>
                  </a:r>
                  <a:r>
                    <a:rPr lang="en-US" sz="1400" baseline="-25000">
                      <a:solidFill>
                        <a:srgbClr val="000000"/>
                      </a:solidFill>
                      <a:latin typeface="Times New Roman" pitchFamily="18" charset="0"/>
                      <a:cs typeface="Traditional Arabic" pitchFamily="18" charset="-78"/>
                    </a:rPr>
                    <a:t>15</a:t>
                  </a:r>
                  <a:r>
                    <a:rPr lang="en-US" sz="1400">
                      <a:solidFill>
                        <a:srgbClr val="000000"/>
                      </a:solidFill>
                      <a:latin typeface="Times New Roman" pitchFamily="18" charset="0"/>
                      <a:cs typeface="Traditional Arabic" pitchFamily="18" charset="-78"/>
                    </a:rPr>
                    <a:t>- A</a:t>
                  </a:r>
                  <a:r>
                    <a:rPr lang="en-US" sz="1400" baseline="-25000">
                      <a:solidFill>
                        <a:srgbClr val="000000"/>
                      </a:solidFill>
                      <a:latin typeface="Times New Roman" pitchFamily="18" charset="0"/>
                      <a:cs typeface="Traditional Arabic" pitchFamily="18" charset="-78"/>
                    </a:rPr>
                    <a:t>10</a:t>
                  </a:r>
                  <a:endParaRPr lang="en-US" sz="1000">
                    <a:solidFill>
                      <a:srgbClr val="000000"/>
                    </a:solidFill>
                    <a:latin typeface="Times New Roman" pitchFamily="18" charset="0"/>
                    <a:cs typeface="Traditional Arabic" pitchFamily="18" charset="-78"/>
                  </a:endParaRPr>
                </a:p>
              </p:txBody>
            </p:sp>
            <p:sp>
              <p:nvSpPr>
                <p:cNvPr id="15419" name="Rectangle 48"/>
                <p:cNvSpPr>
                  <a:spLocks noChangeArrowheads="1"/>
                </p:cNvSpPr>
                <p:nvPr/>
              </p:nvSpPr>
              <p:spPr bwMode="auto">
                <a:xfrm>
                  <a:off x="4461" y="1176"/>
                  <a:ext cx="569" cy="269"/>
                </a:xfrm>
                <a:prstGeom prst="rect">
                  <a:avLst/>
                </a:prstGeom>
                <a:solidFill>
                  <a:srgbClr val="CCE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20" name="Line 49"/>
                <p:cNvSpPr>
                  <a:spLocks noChangeShapeType="1"/>
                </p:cNvSpPr>
                <p:nvPr/>
              </p:nvSpPr>
              <p:spPr bwMode="auto">
                <a:xfrm>
                  <a:off x="4746" y="1445"/>
                  <a:ext cx="0" cy="13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5421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4439" y="1189"/>
                  <a:ext cx="63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/>
                  <a:r>
                    <a:rPr lang="en-US" sz="1000">
                      <a:latin typeface="Arial" pitchFamily="34" charset="0"/>
                    </a:rPr>
                    <a:t>Chip Selection</a:t>
                  </a:r>
                </a:p>
                <a:p>
                  <a:pPr algn="ctr" eaLnBrk="1" hangingPunct="1"/>
                  <a:r>
                    <a:rPr lang="en-US" sz="1000">
                      <a:latin typeface="Arial" pitchFamily="34" charset="0"/>
                    </a:rPr>
                    <a:t>Circuit</a:t>
                  </a:r>
                </a:p>
              </p:txBody>
            </p:sp>
            <p:sp>
              <p:nvSpPr>
                <p:cNvPr id="15422" name="Line 51"/>
                <p:cNvSpPr>
                  <a:spLocks noChangeShapeType="1"/>
                </p:cNvSpPr>
                <p:nvPr/>
              </p:nvSpPr>
              <p:spPr bwMode="auto">
                <a:xfrm>
                  <a:off x="2627" y="3192"/>
                  <a:ext cx="197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5423" name="Line 52"/>
                <p:cNvSpPr>
                  <a:spLocks noChangeShapeType="1"/>
                </p:cNvSpPr>
                <p:nvPr/>
              </p:nvSpPr>
              <p:spPr bwMode="auto">
                <a:xfrm>
                  <a:off x="2621" y="3404"/>
                  <a:ext cx="222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5424" name="Line 53"/>
                <p:cNvSpPr>
                  <a:spLocks noChangeShapeType="1"/>
                </p:cNvSpPr>
                <p:nvPr/>
              </p:nvSpPr>
              <p:spPr bwMode="auto">
                <a:xfrm>
                  <a:off x="4605" y="3102"/>
                  <a:ext cx="0" cy="8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5425" name="Line 54"/>
                <p:cNvSpPr>
                  <a:spLocks noChangeShapeType="1"/>
                </p:cNvSpPr>
                <p:nvPr/>
              </p:nvSpPr>
              <p:spPr bwMode="auto">
                <a:xfrm>
                  <a:off x="4848" y="3102"/>
                  <a:ext cx="0" cy="31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5368" name="Line 57"/>
              <p:cNvSpPr>
                <a:spLocks noChangeShapeType="1"/>
              </p:cNvSpPr>
              <p:nvPr/>
            </p:nvSpPr>
            <p:spPr bwMode="auto">
              <a:xfrm>
                <a:off x="3643" y="1694"/>
                <a:ext cx="0" cy="125"/>
              </a:xfrm>
              <a:prstGeom prst="line">
                <a:avLst/>
              </a:prstGeom>
              <a:noFill/>
              <a:ln w="9525">
                <a:solidFill>
                  <a:srgbClr val="CCFF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369" name="Line 58"/>
              <p:cNvSpPr>
                <a:spLocks noChangeShapeType="1"/>
              </p:cNvSpPr>
              <p:nvPr/>
            </p:nvSpPr>
            <p:spPr bwMode="auto">
              <a:xfrm>
                <a:off x="3641" y="1810"/>
                <a:ext cx="125" cy="0"/>
              </a:xfrm>
              <a:prstGeom prst="line">
                <a:avLst/>
              </a:prstGeom>
              <a:noFill/>
              <a:ln w="9525">
                <a:solidFill>
                  <a:srgbClr val="CCFF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370" name="Line 59"/>
              <p:cNvSpPr>
                <a:spLocks noChangeShapeType="1"/>
              </p:cNvSpPr>
              <p:nvPr/>
            </p:nvSpPr>
            <p:spPr bwMode="auto">
              <a:xfrm>
                <a:off x="3721" y="1805"/>
                <a:ext cx="0" cy="33"/>
              </a:xfrm>
              <a:prstGeom prst="line">
                <a:avLst/>
              </a:prstGeom>
              <a:noFill/>
              <a:ln w="9525">
                <a:solidFill>
                  <a:srgbClr val="CCFF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371" name="Line 60"/>
              <p:cNvSpPr>
                <a:spLocks noChangeShapeType="1"/>
              </p:cNvSpPr>
              <p:nvPr/>
            </p:nvSpPr>
            <p:spPr bwMode="auto">
              <a:xfrm>
                <a:off x="3771" y="1240"/>
                <a:ext cx="0" cy="146"/>
              </a:xfrm>
              <a:prstGeom prst="line">
                <a:avLst/>
              </a:prstGeom>
              <a:noFill/>
              <a:ln w="9525">
                <a:solidFill>
                  <a:srgbClr val="CCFF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372" name="Line 61"/>
              <p:cNvSpPr>
                <a:spLocks noChangeShapeType="1"/>
              </p:cNvSpPr>
              <p:nvPr/>
            </p:nvSpPr>
            <p:spPr bwMode="auto">
              <a:xfrm flipV="1">
                <a:off x="3775" y="2117"/>
                <a:ext cx="1" cy="59"/>
              </a:xfrm>
              <a:prstGeom prst="line">
                <a:avLst/>
              </a:prstGeom>
              <a:noFill/>
              <a:ln w="19050">
                <a:solidFill>
                  <a:srgbClr val="CCFF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373" name="Line 62"/>
              <p:cNvSpPr>
                <a:spLocks noChangeShapeType="1"/>
              </p:cNvSpPr>
              <p:nvPr/>
            </p:nvSpPr>
            <p:spPr bwMode="auto">
              <a:xfrm>
                <a:off x="3773" y="2227"/>
                <a:ext cx="0" cy="53"/>
              </a:xfrm>
              <a:prstGeom prst="line">
                <a:avLst/>
              </a:prstGeom>
              <a:noFill/>
              <a:ln w="19050">
                <a:solidFill>
                  <a:srgbClr val="CCFF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374" name="Line 63"/>
              <p:cNvSpPr>
                <a:spLocks noChangeShapeType="1"/>
              </p:cNvSpPr>
              <p:nvPr/>
            </p:nvSpPr>
            <p:spPr bwMode="auto">
              <a:xfrm>
                <a:off x="3644" y="2317"/>
                <a:ext cx="0" cy="147"/>
              </a:xfrm>
              <a:prstGeom prst="line">
                <a:avLst/>
              </a:prstGeom>
              <a:noFill/>
              <a:ln w="9525">
                <a:solidFill>
                  <a:srgbClr val="CCFF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5366" name="Line 65"/>
            <p:cNvSpPr>
              <a:spLocks noChangeShapeType="1"/>
            </p:cNvSpPr>
            <p:nvPr/>
          </p:nvSpPr>
          <p:spPr bwMode="auto">
            <a:xfrm>
              <a:off x="1928" y="2717"/>
              <a:ext cx="0" cy="154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xmlns="" val="393468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6781800" cy="585788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cs typeface="Arial" pitchFamily="34" charset="0"/>
              </a:rPr>
              <a:t>MPU Communication and Bus Timing</a:t>
            </a:r>
          </a:p>
        </p:txBody>
      </p:sp>
      <p:pic>
        <p:nvPicPr>
          <p:cNvPr id="16387" name="Picture 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042988" y="873125"/>
            <a:ext cx="7092950" cy="5075238"/>
          </a:xfrm>
          <a:noFill/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81000" y="5943600"/>
            <a:ext cx="84613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990033"/>
                </a:solidFill>
                <a:latin typeface="Arial" pitchFamily="34" charset="0"/>
              </a:rPr>
              <a:t>Figure 3: Moving data form memory to MPU using instruction </a:t>
            </a:r>
            <a:r>
              <a:rPr lang="en-US" sz="2000" b="1" dirty="0">
                <a:solidFill>
                  <a:srgbClr val="990033"/>
                </a:solidFill>
                <a:latin typeface="Arial" pitchFamily="34" charset="0"/>
              </a:rPr>
              <a:t>MOV C, A</a:t>
            </a:r>
            <a:r>
              <a:rPr lang="en-US" sz="2000" dirty="0">
                <a:solidFill>
                  <a:srgbClr val="990033"/>
                </a:solidFill>
                <a:latin typeface="Arial" pitchFamily="34" charset="0"/>
              </a:rPr>
              <a:t> (code machine 4FH = 0100 1111)</a:t>
            </a:r>
          </a:p>
        </p:txBody>
      </p:sp>
    </p:spTree>
    <p:extLst>
      <p:ext uri="{BB962C8B-B14F-4D97-AF65-F5344CB8AC3E}">
        <p14:creationId xmlns:p14="http://schemas.microsoft.com/office/powerpoint/2010/main" xmlns="" val="251099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Set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34400" cy="4876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Broadly classified into two types: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Based on word size:</a:t>
            </a:r>
          </a:p>
          <a:p>
            <a:pPr lvl="2"/>
            <a:r>
              <a:rPr lang="en-US" dirty="0" smtClean="0"/>
              <a:t>One word- </a:t>
            </a:r>
            <a:r>
              <a:rPr lang="en-US" dirty="0"/>
              <a:t>O</a:t>
            </a:r>
            <a:r>
              <a:rPr lang="en-US" dirty="0" smtClean="0"/>
              <a:t>pcode only			 (CMA, ADD B)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wo word- Opcode ,an operand 		 (MVI A,32H)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hree word- Opcode, operand, operand            (LDA 4200, STA 4500)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Based on function:</a:t>
            </a:r>
          </a:p>
          <a:p>
            <a:pPr lvl="2"/>
            <a:r>
              <a:rPr lang="en-US" dirty="0" smtClean="0"/>
              <a:t>Data transfer group      		(MOV A,B; MVI A,32H;MOV C,4500)</a:t>
            </a:r>
          </a:p>
          <a:p>
            <a:pPr lvl="2"/>
            <a:r>
              <a:rPr lang="en-US" dirty="0" smtClean="0"/>
              <a:t>Arithmetic operations		(ADD B, SBI 32H,INC D, DEC B)</a:t>
            </a:r>
          </a:p>
          <a:p>
            <a:pPr lvl="2"/>
            <a:r>
              <a:rPr lang="en-US" dirty="0" smtClean="0"/>
              <a:t>Logical operations			(ANA B, ORI 05H, RLC, RAR)</a:t>
            </a:r>
          </a:p>
          <a:p>
            <a:pPr lvl="2"/>
            <a:r>
              <a:rPr lang="en-US" dirty="0" smtClean="0"/>
              <a:t>Branching operations	          	(JUMP, JMP, JNZ, JC, CALL, 									RETURN)</a:t>
            </a:r>
          </a:p>
          <a:p>
            <a:pPr lvl="2"/>
            <a:r>
              <a:rPr lang="en-US" dirty="0" smtClean="0"/>
              <a:t>Machine control instructions		(HLT, NOP,EI,DI,SIM,RIM)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1770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Modes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Immediate 		</a:t>
            </a:r>
            <a:r>
              <a:rPr lang="en-US" sz="2000" dirty="0" smtClean="0"/>
              <a:t>(</a:t>
            </a:r>
            <a:r>
              <a:rPr lang="en-US" sz="2000" dirty="0"/>
              <a:t>MOV </a:t>
            </a:r>
            <a:r>
              <a:rPr lang="en-US" sz="2000" dirty="0" smtClean="0"/>
              <a:t>A,B ;ADD B; SUB E;ANA C)</a:t>
            </a:r>
          </a:p>
          <a:p>
            <a:endParaRPr lang="en-US" dirty="0" smtClean="0"/>
          </a:p>
          <a:p>
            <a:r>
              <a:rPr lang="en-US" dirty="0" smtClean="0"/>
              <a:t>Register		</a:t>
            </a:r>
            <a:r>
              <a:rPr lang="en-US" sz="2000" dirty="0" smtClean="0"/>
              <a:t>(MVI A,05H;LXI B, 20AEH; ADI 05H;ORI 07H)</a:t>
            </a:r>
          </a:p>
          <a:p>
            <a:endParaRPr lang="en-US" dirty="0" smtClean="0"/>
          </a:p>
          <a:p>
            <a:r>
              <a:rPr lang="en-US" dirty="0" smtClean="0"/>
              <a:t>Direct		</a:t>
            </a:r>
            <a:r>
              <a:rPr lang="en-US" sz="2000" dirty="0" smtClean="0"/>
              <a:t>(LDA 4500H;STA 7500H;IN 09H;OUT 70H)</a:t>
            </a:r>
            <a:endParaRPr lang="en-US" sz="2000" dirty="0"/>
          </a:p>
          <a:p>
            <a:endParaRPr lang="en-US" dirty="0" smtClean="0"/>
          </a:p>
          <a:p>
            <a:r>
              <a:rPr lang="en-US" dirty="0" smtClean="0"/>
              <a:t>Indirect 		</a:t>
            </a:r>
            <a:r>
              <a:rPr lang="en-US" sz="2000" dirty="0" smtClean="0"/>
              <a:t>(MOV </a:t>
            </a:r>
            <a:r>
              <a:rPr lang="en-US" sz="2000" dirty="0"/>
              <a:t>A, </a:t>
            </a:r>
            <a:r>
              <a:rPr lang="en-US" sz="2000" dirty="0" smtClean="0"/>
              <a:t>M;MOV M,A;ADD M;ORA M)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Implied(implicit)	</a:t>
            </a:r>
            <a:r>
              <a:rPr lang="en-US" sz="2000" dirty="0" smtClean="0"/>
              <a:t>(HLT; NOP;RST;RET)</a:t>
            </a:r>
            <a:endParaRPr lang="en-US" sz="20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77030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diagrams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8085 microprocessor has 7 basic machine cycle. They are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1. Op-code Fetch cycle(4T or 6T).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Memory read cycle (3T)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3. Memory write cycle(3T)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4. I/O read cycle(3T)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5. I/O write cycle(3T)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6. Interrupt Acknowledge cycle(6T or 12T)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7. Bus idle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cycle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5040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 smtClean="0">
                <a:solidFill>
                  <a:srgbClr val="00B050"/>
                </a:solidFill>
                <a:latin typeface="Broadway" pitchFamily="82" charset="0"/>
              </a:rPr>
              <a:t>Thank You</a:t>
            </a:r>
            <a:endParaRPr lang="en-US" dirty="0">
              <a:solidFill>
                <a:srgbClr val="00B050"/>
              </a:solidFill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Microprocessor is a Central Processing Unit (CPU) etched on a single chip. A single Integrated Circuit (IC) has all the functional components of a CPU namely Arithmetic Logic Unit (ALU), Control Unit and registers. The 8085 microprocessor is an 8-bit processor that includes on its chip most of the logic circuitry for performing computing tasks and for communicating with peripherals.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8 bit microprocessor(</a:t>
            </a:r>
            <a:r>
              <a:rPr lang="en-IN" dirty="0"/>
              <a:t>8085 microprocessor can read or write or perform </a:t>
            </a:r>
            <a:r>
              <a:rPr lang="en-IN" dirty="0" smtClean="0"/>
              <a:t>arithmetic </a:t>
            </a:r>
            <a:r>
              <a:rPr lang="en-IN" dirty="0"/>
              <a:t>and logical operations on 8-bit data at time</a:t>
            </a:r>
            <a:r>
              <a:rPr lang="en-US" dirty="0" smtClean="0"/>
              <a:t>)</a:t>
            </a:r>
          </a:p>
          <a:p>
            <a:r>
              <a:rPr lang="en-IN" dirty="0"/>
              <a:t>It has 8 data lines and 16 address lines hence capacity is </a:t>
            </a:r>
            <a:r>
              <a:rPr lang="en-IN" dirty="0" smtClean="0"/>
              <a:t>216 </a:t>
            </a:r>
            <a:r>
              <a:rPr lang="en-IN" dirty="0"/>
              <a:t>= 64 </a:t>
            </a:r>
            <a:r>
              <a:rPr lang="en-IN" dirty="0" err="1"/>
              <a:t>kB</a:t>
            </a:r>
            <a:r>
              <a:rPr lang="en-IN" dirty="0"/>
              <a:t> of memory</a:t>
            </a:r>
            <a:endParaRPr lang="en-US" dirty="0" smtClean="0"/>
          </a:p>
          <a:p>
            <a:r>
              <a:rPr lang="en-IN" dirty="0" smtClean="0"/>
              <a:t>Cock </a:t>
            </a:r>
            <a:r>
              <a:rPr lang="en-IN" dirty="0"/>
              <a:t>frequency is 3 </a:t>
            </a:r>
            <a:r>
              <a:rPr lang="en-IN" dirty="0" smtClean="0"/>
              <a:t>MHz</a:t>
            </a:r>
          </a:p>
          <a:p>
            <a:r>
              <a:rPr lang="en-IN" dirty="0"/>
              <a:t>It requires +5V power supply</a:t>
            </a:r>
            <a:r>
              <a:rPr lang="en-IN" dirty="0" smtClean="0"/>
              <a:t>.</a:t>
            </a:r>
          </a:p>
          <a:p>
            <a:r>
              <a:rPr lang="en-IN" dirty="0"/>
              <a:t>It is a single chip NMOS device implemented with </a:t>
            </a:r>
            <a:r>
              <a:rPr lang="en-IN" dirty="0" smtClean="0"/>
              <a:t>6200 transistors.</a:t>
            </a:r>
          </a:p>
          <a:p>
            <a:r>
              <a:rPr lang="en-IN" dirty="0"/>
              <a:t>It provides 74 instructions with five addressing modes. </a:t>
            </a:r>
          </a:p>
          <a:p>
            <a:r>
              <a:rPr lang="en-IN" dirty="0" smtClean="0"/>
              <a:t>It </a:t>
            </a:r>
            <a:r>
              <a:rPr lang="en-IN" dirty="0"/>
              <a:t>provides 5 hardware interrupt and 8 software interrupts.</a:t>
            </a:r>
          </a:p>
        </p:txBody>
      </p:sp>
    </p:spTree>
    <p:extLst>
      <p:ext uri="{BB962C8B-B14F-4D97-AF65-F5344CB8AC3E}">
        <p14:creationId xmlns:p14="http://schemas.microsoft.com/office/powerpoint/2010/main" xmlns="" val="272476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 Configuration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40 pins classified into </a:t>
            </a:r>
          </a:p>
          <a:p>
            <a:pPr marL="0" indent="0">
              <a:buNone/>
            </a:pPr>
            <a:r>
              <a:rPr lang="en-US" dirty="0" smtClean="0"/>
              <a:t>6 groups: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Data bus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Address bus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Control &amp; status lines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Externally generated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Serial interface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Power supply &amp; clock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9170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Pin </a:t>
            </a:r>
            <a:r>
              <a:rPr lang="en-US" dirty="0" smtClean="0"/>
              <a:t>Configuration </a:t>
            </a:r>
            <a:r>
              <a:rPr lang="en-US" dirty="0" err="1" smtClean="0"/>
              <a:t>cont</a:t>
            </a:r>
            <a:r>
              <a:rPr lang="en-US" dirty="0" smtClean="0"/>
              <a:t>…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1) Address Bus </a:t>
            </a:r>
            <a:r>
              <a:rPr lang="en-IN" dirty="0"/>
              <a:t>(A15-A8 and AD7-AD0</a:t>
            </a:r>
            <a:r>
              <a:rPr lang="en-IN" dirty="0" smtClean="0"/>
              <a:t>):</a:t>
            </a:r>
          </a:p>
          <a:p>
            <a:pPr marL="0" indent="0">
              <a:buNone/>
            </a:pPr>
            <a:r>
              <a:rPr lang="en-IN" dirty="0" smtClean="0"/>
              <a:t>	The microprocessor </a:t>
            </a:r>
            <a:r>
              <a:rPr lang="en-IN" dirty="0"/>
              <a:t>8085 has 16 bit </a:t>
            </a:r>
            <a:r>
              <a:rPr lang="en-IN" dirty="0" smtClean="0"/>
              <a:t>address lines </a:t>
            </a:r>
            <a:r>
              <a:rPr lang="en-IN" dirty="0"/>
              <a:t>from A15-A8 and AD7-AD0. These lines are used to transfer 16 bit address of </a:t>
            </a:r>
            <a:r>
              <a:rPr lang="en-IN" dirty="0" smtClean="0"/>
              <a:t>memory </a:t>
            </a:r>
            <a:r>
              <a:rPr lang="en-IN" dirty="0"/>
              <a:t>as well as 8-bit address of I/O ports. </a:t>
            </a:r>
            <a:endParaRPr lang="en-IN" dirty="0" smtClean="0"/>
          </a:p>
          <a:p>
            <a:pPr marL="0" indent="0">
              <a:buNone/>
            </a:pPr>
            <a:r>
              <a:rPr lang="en-US" dirty="0" smtClean="0"/>
              <a:t>2) Data Bus: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dirty="0" smtClean="0"/>
              <a:t>The </a:t>
            </a:r>
            <a:r>
              <a:rPr lang="en-IN" dirty="0"/>
              <a:t>lower 8 lines (AD7-AD0) are often called as multiplexed data lines. </a:t>
            </a:r>
            <a:endParaRPr lang="en-IN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59897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CONTROL LINES</a:t>
            </a:r>
            <a:endParaRPr lang="en-IN" dirty="0" smtClean="0"/>
          </a:p>
          <a:p>
            <a:r>
              <a:rPr lang="en-IN" dirty="0" smtClean="0"/>
              <a:t>RD </a:t>
            </a:r>
            <a:r>
              <a:rPr lang="en-IN" dirty="0"/>
              <a:t>: Read:  This is active low signal which indicates that the  selected I/O or </a:t>
            </a:r>
            <a:r>
              <a:rPr lang="en-IN" dirty="0" smtClean="0"/>
              <a:t>memory </a:t>
            </a:r>
            <a:r>
              <a:rPr lang="en-IN" dirty="0"/>
              <a:t>device is to be read and also is available on the data bus. </a:t>
            </a:r>
          </a:p>
          <a:p>
            <a:r>
              <a:rPr lang="en-IN" dirty="0" smtClean="0"/>
              <a:t>WR </a:t>
            </a:r>
            <a:r>
              <a:rPr lang="en-IN" dirty="0"/>
              <a:t>: </a:t>
            </a:r>
            <a:r>
              <a:rPr lang="en-IN" dirty="0" smtClean="0"/>
              <a:t>Write: </a:t>
            </a:r>
            <a:r>
              <a:rPr lang="en-IN" dirty="0"/>
              <a:t>This is active low signal which indicates that the data on data bus </a:t>
            </a:r>
            <a:r>
              <a:rPr lang="en-IN" dirty="0" smtClean="0"/>
              <a:t>are </a:t>
            </a:r>
            <a:r>
              <a:rPr lang="en-IN" dirty="0"/>
              <a:t>to be written into a selected memory location</a:t>
            </a:r>
            <a:r>
              <a:rPr lang="en-IN" dirty="0" smtClean="0"/>
              <a:t>.</a:t>
            </a:r>
          </a:p>
          <a:p>
            <a:r>
              <a:rPr lang="en-IN" dirty="0"/>
              <a:t>IO/ M : (Input / Output / Memory): This is used to select either Input / Output </a:t>
            </a:r>
            <a:r>
              <a:rPr lang="en-IN" dirty="0" smtClean="0"/>
              <a:t>devices </a:t>
            </a:r>
            <a:r>
              <a:rPr lang="en-IN" dirty="0"/>
              <a:t>or memory operation. When it is high it indicates an I/O operation </a:t>
            </a:r>
            <a:r>
              <a:rPr lang="en-IN" dirty="0" smtClean="0"/>
              <a:t>and when </a:t>
            </a:r>
            <a:r>
              <a:rPr lang="en-IN" dirty="0"/>
              <a:t>it is low, it indicates a memory operation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r>
              <a:rPr lang="en-US" dirty="0"/>
              <a:t>STATUS LINES</a:t>
            </a:r>
          </a:p>
          <a:p>
            <a:r>
              <a:rPr lang="en-IN" dirty="0"/>
              <a:t>Status Pins (S1, S0): The microprocessor 8085 has two status pins as S1, S0 which is used to indicate the status of microprocessor or operation which is performed by microprocessor.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33084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SPECIAL SIGNAL</a:t>
            </a:r>
          </a:p>
          <a:p>
            <a:r>
              <a:rPr lang="en-IN" dirty="0"/>
              <a:t>ALE (Address Latch Enable):  The ALE signal is used to enable or disable the </a:t>
            </a:r>
            <a:r>
              <a:rPr lang="en-IN" dirty="0" smtClean="0"/>
              <a:t>external </a:t>
            </a:r>
            <a:r>
              <a:rPr lang="en-IN" dirty="0"/>
              <a:t>latch IC (74373/8212). </a:t>
            </a:r>
          </a:p>
          <a:p>
            <a:r>
              <a:rPr lang="en-IN" dirty="0"/>
              <a:t> The external latch IC is used for the </a:t>
            </a:r>
            <a:r>
              <a:rPr lang="en-IN" dirty="0" smtClean="0"/>
              <a:t>de-multiplexing </a:t>
            </a:r>
            <a:r>
              <a:rPr lang="en-IN" dirty="0"/>
              <a:t>of AD7-AD0 lines, i.e., it is </a:t>
            </a:r>
            <a:r>
              <a:rPr lang="en-IN" dirty="0" smtClean="0"/>
              <a:t>used </a:t>
            </a:r>
            <a:r>
              <a:rPr lang="en-IN" dirty="0"/>
              <a:t>to separate the address and data from AD7-AD0 lines.  </a:t>
            </a:r>
          </a:p>
          <a:p>
            <a:r>
              <a:rPr lang="en-IN" dirty="0"/>
              <a:t> If ALE = 1/0 then external latch IC is enabled / disabled respectively.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4501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025" y="201613"/>
            <a:ext cx="6189663" cy="94932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1216025" y="1266825"/>
            <a:ext cx="7235825" cy="5133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89916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1541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191</TotalTime>
  <Words>924</Words>
  <Application>Microsoft Office PowerPoint</Application>
  <PresentationFormat>On-screen Show (4:3)</PresentationFormat>
  <Paragraphs>149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Equity</vt:lpstr>
      <vt:lpstr>Bitmap Image</vt:lpstr>
      <vt:lpstr>8085 Microprocessor and Its Application</vt:lpstr>
      <vt:lpstr>Content </vt:lpstr>
      <vt:lpstr>Introduction  </vt:lpstr>
      <vt:lpstr>Features</vt:lpstr>
      <vt:lpstr>Pin Configuration</vt:lpstr>
      <vt:lpstr>Pin Configuration cont… </vt:lpstr>
      <vt:lpstr>Slide 7</vt:lpstr>
      <vt:lpstr>Slide 8</vt:lpstr>
      <vt:lpstr>Slide 9</vt:lpstr>
      <vt:lpstr>Slide 10</vt:lpstr>
      <vt:lpstr>Slide 11</vt:lpstr>
      <vt:lpstr>Slide 12</vt:lpstr>
      <vt:lpstr>Architecture 0f 8085 </vt:lpstr>
      <vt:lpstr>Slide 14</vt:lpstr>
      <vt:lpstr>REGISTERS</vt:lpstr>
      <vt:lpstr>Slide 16</vt:lpstr>
      <vt:lpstr>Slide 17</vt:lpstr>
      <vt:lpstr>Slide 18</vt:lpstr>
      <vt:lpstr>The 8085 Bus Structure</vt:lpstr>
      <vt:lpstr>Over all structure </vt:lpstr>
      <vt:lpstr>MPU Communication and Bus Timing</vt:lpstr>
      <vt:lpstr>Instruction Set</vt:lpstr>
      <vt:lpstr>Addressing Modes</vt:lpstr>
      <vt:lpstr>Timing diagrams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8085 microprocessor</dc:title>
  <dc:creator>sajid</dc:creator>
  <cp:lastModifiedBy>ELECTRONICS</cp:lastModifiedBy>
  <cp:revision>27</cp:revision>
  <dcterms:created xsi:type="dcterms:W3CDTF">2006-08-16T00:00:00Z</dcterms:created>
  <dcterms:modified xsi:type="dcterms:W3CDTF">2024-07-16T19:16:33Z</dcterms:modified>
</cp:coreProperties>
</file>