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7D7A290A-4BDF-46B1-96F7-DF8C11F5FCE4}" type="datetimeFigureOut">
              <a:rPr lang="en-US" smtClean="0"/>
              <a:t>15-Jul-24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11C1CFE-5B9C-4E2F-9C24-3CB1DBE61145}"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7A290A-4BDF-46B1-96F7-DF8C11F5FCE4}" type="datetimeFigureOut">
              <a:rPr lang="en-US" smtClean="0"/>
              <a:t>15-Jul-24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1C1CFE-5B9C-4E2F-9C24-3CB1DBE6114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7A290A-4BDF-46B1-96F7-DF8C11F5FCE4}" type="datetimeFigureOut">
              <a:rPr lang="en-US" smtClean="0"/>
              <a:t>15-Jul-24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1C1CFE-5B9C-4E2F-9C24-3CB1DBE6114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D7A290A-4BDF-46B1-96F7-DF8C11F5FCE4}" type="datetimeFigureOut">
              <a:rPr lang="en-US" smtClean="0"/>
              <a:t>15-Jul-24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1C1CFE-5B9C-4E2F-9C24-3CB1DBE61145}"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D7A290A-4BDF-46B1-96F7-DF8C11F5FCE4}" type="datetimeFigureOut">
              <a:rPr lang="en-US" smtClean="0"/>
              <a:t>15-Jul-24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11C1CFE-5B9C-4E2F-9C24-3CB1DBE6114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D7A290A-4BDF-46B1-96F7-DF8C11F5FCE4}" type="datetimeFigureOut">
              <a:rPr lang="en-US" smtClean="0"/>
              <a:t>15-Jul-24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1C1CFE-5B9C-4E2F-9C24-3CB1DBE61145}"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D7A290A-4BDF-46B1-96F7-DF8C11F5FCE4}" type="datetimeFigureOut">
              <a:rPr lang="en-US" smtClean="0"/>
              <a:t>15-Jul-24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1C1CFE-5B9C-4E2F-9C24-3CB1DBE61145}"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D7A290A-4BDF-46B1-96F7-DF8C11F5FCE4}" type="datetimeFigureOut">
              <a:rPr lang="en-US" smtClean="0"/>
              <a:t>15-Jul-24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1C1CFE-5B9C-4E2F-9C24-3CB1DBE6114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7A290A-4BDF-46B1-96F7-DF8C11F5FCE4}" type="datetimeFigureOut">
              <a:rPr lang="en-US" smtClean="0"/>
              <a:t>15-Jul-24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1C1CFE-5B9C-4E2F-9C24-3CB1DBE6114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D7A290A-4BDF-46B1-96F7-DF8C11F5FCE4}" type="datetimeFigureOut">
              <a:rPr lang="en-US" smtClean="0"/>
              <a:t>15-Jul-24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1C1CFE-5B9C-4E2F-9C24-3CB1DBE61145}"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D7A290A-4BDF-46B1-96F7-DF8C11F5FCE4}" type="datetimeFigureOut">
              <a:rPr lang="en-US" smtClean="0"/>
              <a:t>15-Jul-24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11C1CFE-5B9C-4E2F-9C24-3CB1DBE61145}"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7D7A290A-4BDF-46B1-96F7-DF8C11F5FCE4}" type="datetimeFigureOut">
              <a:rPr lang="en-US" smtClean="0"/>
              <a:t>15-Jul-24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11C1CFE-5B9C-4E2F-9C24-3CB1DBE6114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image.slideserve.com/1010215/psychological-approach-l.jpg"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image.slideserve.com/1010215/slide11-l.jpg" TargetMode="External"/><Relationship Id="rId2" Type="http://schemas.openxmlformats.org/officeDocument/2006/relationships/hyperlink" Target="https://image.slideserve.com/1010215/psychological-approach-l.jpg"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image.slideserve.com/1010215/mythological-archetypal-symbolic-l.jpg"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s://image.slideserve.com/1010215/slide13-l.jpg"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image.slideserve.com/1010215/feminist-approach-l.jpg"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image.slideserve.com/1010215/historical-biographical-approach-l.jpg"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image.slideserve.com/1010215/formalism-new-criticism-l.jpg"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s://image.slideserve.com/1010215/moral-philosophical-approach-l.jpg"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p:txBody>
      </p:sp>
      <p:sp>
        <p:nvSpPr>
          <p:cNvPr id="2" name="Title 1"/>
          <p:cNvSpPr>
            <a:spLocks noGrp="1"/>
          </p:cNvSpPr>
          <p:nvPr>
            <p:ph type="ctrTitle"/>
          </p:nvPr>
        </p:nvSpPr>
        <p:spPr>
          <a:xfrm>
            <a:off x="685800" y="914401"/>
            <a:ext cx="7772400" cy="2686050"/>
          </a:xfrm>
        </p:spPr>
        <p:txBody>
          <a:bodyPr>
            <a:normAutofit/>
          </a:bodyPr>
          <a:lstStyle/>
          <a:p>
            <a:r>
              <a:rPr lang="en-US" sz="3600" dirty="0" smtClean="0">
                <a:latin typeface="Times New Roman" pitchFamily="18" charset="0"/>
                <a:cs typeface="Times New Roman" pitchFamily="18" charset="0"/>
              </a:rPr>
              <a:t>SRI GANESH COLLEGE OF ARTS AND SCIENCE</a:t>
            </a:r>
            <a:endParaRPr lang="en-US" sz="3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609600"/>
            <a:ext cx="8077200" cy="5909310"/>
          </a:xfrm>
          <a:prstGeom prst="rect">
            <a:avLst/>
          </a:prstGeom>
        </p:spPr>
        <p:txBody>
          <a:bodyPr wrap="square">
            <a:spAutoFit/>
          </a:bodyPr>
          <a:lstStyle/>
          <a:p>
            <a:r>
              <a:rPr lang="en-US" dirty="0" smtClean="0">
                <a:solidFill>
                  <a:srgbClr val="FF33CC"/>
                </a:solidFill>
                <a:latin typeface="Times New Roman" pitchFamily="18" charset="0"/>
                <a:cs typeface="Times New Roman" pitchFamily="18" charset="0"/>
              </a:rPr>
              <a:t>Disadvantages:</a:t>
            </a:r>
          </a:p>
          <a:p>
            <a:pPr algn="just">
              <a:lnSpc>
                <a:spcPct val="200000"/>
              </a:lnSpc>
            </a:pPr>
            <a:r>
              <a:rPr lang="en-US" dirty="0" smtClean="0">
                <a:latin typeface="Times New Roman" pitchFamily="18" charset="0"/>
                <a:cs typeface="Times New Roman" pitchFamily="18" charset="0"/>
              </a:rPr>
              <a:t>	Detractors argue that such an approach can be too "judgmental."  Some believe literature should be judged primarily (if not solely) on its artistic merits, not its moral or philosophical content.</a:t>
            </a:r>
          </a:p>
          <a:p>
            <a:pPr algn="just">
              <a:lnSpc>
                <a:spcPct val="200000"/>
              </a:lnSpc>
            </a:pPr>
            <a:r>
              <a:rPr lang="en-US" b="1" dirty="0">
                <a:latin typeface="Times New Roman" pitchFamily="18" charset="0"/>
                <a:cs typeface="Times New Roman" pitchFamily="18" charset="0"/>
                <a:hlinkClick r:id="rId2" tooltip="psychological approach"/>
              </a:rPr>
              <a:t>Psychological Approach</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lnSpc>
                <a:spcPct val="200000"/>
              </a:lnSpc>
            </a:pPr>
            <a:r>
              <a:rPr lang="en-US" dirty="0"/>
              <a:t>	</a:t>
            </a:r>
            <a:r>
              <a:rPr lang="en-US" dirty="0" smtClean="0">
                <a:latin typeface="Times New Roman" pitchFamily="18" charset="0"/>
                <a:cs typeface="Times New Roman" pitchFamily="18" charset="0"/>
              </a:rPr>
              <a:t>Psychological </a:t>
            </a:r>
            <a:r>
              <a:rPr lang="en-US" dirty="0">
                <a:latin typeface="Times New Roman" pitchFamily="18" charset="0"/>
                <a:cs typeface="Times New Roman" pitchFamily="18" charset="0"/>
              </a:rPr>
              <a:t>critics view works through the lens of psychology. They look either at the psychological motivations of the characters or of the authors themselves, although the former is generally considered a more respectable approach. Most frequently, psychological critics apply Freudian psychology to works, but other approaches (such as a Jungian approach) also exist.</a:t>
            </a:r>
          </a:p>
          <a:p>
            <a:pPr algn="just">
              <a:lnSpc>
                <a:spcPct val="200000"/>
              </a:lnSpc>
            </a:pPr>
            <a:endParaRPr lang="en-US"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229600" cy="5909310"/>
          </a:xfrm>
          <a:prstGeom prst="rect">
            <a:avLst/>
          </a:prstGeom>
        </p:spPr>
        <p:txBody>
          <a:bodyPr wrap="square">
            <a:spAutoFit/>
          </a:bodyPr>
          <a:lstStyle/>
          <a:p>
            <a:pPr algn="just"/>
            <a:r>
              <a:rPr lang="en-US" b="1" dirty="0" smtClean="0">
                <a:latin typeface="Times New Roman" pitchFamily="18" charset="0"/>
                <a:cs typeface="Times New Roman" pitchFamily="18" charset="0"/>
                <a:hlinkClick r:id="rId2" tooltip="psychological approach"/>
              </a:rPr>
              <a:t>Psychological Approach</a:t>
            </a:r>
            <a:r>
              <a:rPr lang="en-US" dirty="0" smtClean="0">
                <a:latin typeface="Times New Roman" pitchFamily="18" charset="0"/>
                <a:cs typeface="Times New Roman" pitchFamily="18" charset="0"/>
              </a:rPr>
              <a:t> </a:t>
            </a:r>
          </a:p>
          <a:p>
            <a:pPr algn="just"/>
            <a:endParaRPr lang="en-US" b="1" u="sng" dirty="0" smtClean="0">
              <a:latin typeface="Times New Roman" pitchFamily="18" charset="0"/>
              <a:cs typeface="Times New Roman" pitchFamily="18" charset="0"/>
              <a:hlinkClick r:id="rId3" tooltip="slide11"/>
            </a:endParaRPr>
          </a:p>
          <a:p>
            <a:pPr algn="just"/>
            <a:r>
              <a:rPr lang="en-US" b="1" u="sng" dirty="0" smtClean="0">
                <a:latin typeface="Times New Roman" pitchFamily="18" charset="0"/>
                <a:cs typeface="Times New Roman" pitchFamily="18" charset="0"/>
                <a:hlinkClick r:id="rId3" tooltip="slide11"/>
              </a:rPr>
              <a:t>Advantages</a:t>
            </a:r>
            <a:r>
              <a:rPr lang="en-US" b="1" u="sng" dirty="0">
                <a:latin typeface="Times New Roman" pitchFamily="18" charset="0"/>
                <a:cs typeface="Times New Roman" pitchFamily="18" charset="0"/>
                <a:hlinkClick r:id="rId3" tooltip="slide11"/>
              </a:rPr>
              <a:t>:</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lnSpc>
                <a:spcPct val="150000"/>
              </a:lnSpc>
            </a:pPr>
            <a:r>
              <a:rPr lang="en-US" dirty="0" smtClean="0"/>
              <a:t>	</a:t>
            </a:r>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can be a useful tool for understanding some works, such as Henry James The Turning of the Screw, in which characters obviously have psychological issues. Like the biographical approach, knowing something about a writer's psychological make up can give us insight into his work</a:t>
            </a:r>
            <a:r>
              <a:rPr lang="en-US" dirty="0" smtClean="0">
                <a:latin typeface="Times New Roman" pitchFamily="18" charset="0"/>
                <a:cs typeface="Times New Roman" pitchFamily="18" charset="0"/>
              </a:rPr>
              <a:t>.</a:t>
            </a:r>
          </a:p>
          <a:p>
            <a:pPr algn="just">
              <a:lnSpc>
                <a:spcPct val="200000"/>
              </a:lnSpc>
            </a:pPr>
            <a:r>
              <a:rPr lang="en-US" dirty="0" smtClean="0">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Disadvantages</a:t>
            </a:r>
            <a:r>
              <a:rPr lang="en-US" dirty="0">
                <a:solidFill>
                  <a:srgbClr val="FF0000"/>
                </a:solidFill>
                <a:latin typeface="Times New Roman" pitchFamily="18" charset="0"/>
                <a:cs typeface="Times New Roman" pitchFamily="18" charset="0"/>
              </a:rPr>
              <a:t>: </a:t>
            </a:r>
            <a:endParaRPr lang="en-US" dirty="0" smtClean="0">
              <a:solidFill>
                <a:srgbClr val="FF0000"/>
              </a:solidFill>
              <a:latin typeface="Times New Roman" pitchFamily="18" charset="0"/>
              <a:cs typeface="Times New Roman" pitchFamily="18" charset="0"/>
            </a:endParaRPr>
          </a:p>
          <a:p>
            <a:pPr algn="just">
              <a:lnSpc>
                <a:spcPct val="200000"/>
              </a:lnSpc>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Psychological criticism can turn a work into little more than a psychological case study, neglecting to view it as a piece of art. Critics sometimes attempt to diagnose long dead authors based on their works, which is perhaps not the best evidence of their psychology.  Critics tend to see sex in everything, exaggerating this aspect of literature. Finally, some works do not lend themselves readily to this approach.</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762000"/>
            <a:ext cx="8229600" cy="4801314"/>
          </a:xfrm>
          <a:prstGeom prst="rect">
            <a:avLst/>
          </a:prstGeom>
        </p:spPr>
        <p:txBody>
          <a:bodyPr wrap="square">
            <a:spAutoFit/>
          </a:bodyPr>
          <a:lstStyle/>
          <a:p>
            <a:r>
              <a:rPr lang="en-US" b="1" u="sng" dirty="0">
                <a:solidFill>
                  <a:srgbClr val="FFFF00"/>
                </a:solidFill>
                <a:latin typeface="Times New Roman" pitchFamily="18" charset="0"/>
                <a:cs typeface="Times New Roman" pitchFamily="18" charset="0"/>
                <a:hlinkClick r:id="rId2" tooltip="mythological archetypal symbolic"/>
              </a:rPr>
              <a:t>Mythological/Archetypal/Symbolic</a:t>
            </a:r>
            <a:r>
              <a:rPr lang="en-US" dirty="0">
                <a:solidFill>
                  <a:srgbClr val="FFFF00"/>
                </a:solidFill>
                <a:latin typeface="Times New Roman" pitchFamily="18" charset="0"/>
                <a:cs typeface="Times New Roman" pitchFamily="18" charset="0"/>
              </a:rPr>
              <a:t> </a:t>
            </a:r>
            <a:endParaRPr lang="en-US" dirty="0" smtClean="0">
              <a:solidFill>
                <a:srgbClr val="FFFF00"/>
              </a:solidFill>
              <a:latin typeface="Times New Roman" pitchFamily="18" charset="0"/>
              <a:cs typeface="Times New Roman" pitchFamily="18" charset="0"/>
            </a:endParaRPr>
          </a:p>
          <a:p>
            <a:endParaRPr lang="en-US" dirty="0">
              <a:solidFill>
                <a:srgbClr val="FFFF00"/>
              </a:solidFill>
              <a:latin typeface="Times New Roman" pitchFamily="18" charset="0"/>
              <a:cs typeface="Times New Roman" pitchFamily="18" charset="0"/>
            </a:endParaRPr>
          </a:p>
          <a:p>
            <a:r>
              <a:rPr lang="en-US" dirty="0" smtClean="0">
                <a:solidFill>
                  <a:srgbClr val="FFFF00"/>
                </a:solidFill>
                <a:latin typeface="Times New Roman" pitchFamily="18" charset="0"/>
                <a:cs typeface="Times New Roman" pitchFamily="18" charset="0"/>
              </a:rPr>
              <a:t> </a:t>
            </a:r>
            <a:r>
              <a:rPr lang="en-US" dirty="0">
                <a:solidFill>
                  <a:srgbClr val="FFFF00"/>
                </a:solidFill>
                <a:latin typeface="Times New Roman" pitchFamily="18" charset="0"/>
                <a:cs typeface="Times New Roman" pitchFamily="18" charset="0"/>
              </a:rPr>
              <a:t>Definition</a:t>
            </a:r>
            <a:r>
              <a:rPr lang="en-US" dirty="0" smtClean="0">
                <a:solidFill>
                  <a:srgbClr val="FFFF00"/>
                </a:solidFill>
                <a:latin typeface="Times New Roman" pitchFamily="18" charset="0"/>
                <a:cs typeface="Times New Roman" pitchFamily="18" charset="0"/>
              </a:rPr>
              <a:t>:</a:t>
            </a:r>
          </a:p>
          <a:p>
            <a:pPr algn="just">
              <a:lnSpc>
                <a:spcPct val="200000"/>
              </a:lnSpc>
            </a:pPr>
            <a:r>
              <a:rPr lang="en-US" dirty="0" smtClean="0"/>
              <a:t> 	 </a:t>
            </a:r>
            <a:r>
              <a:rPr lang="en-US" dirty="0">
                <a:latin typeface="Times New Roman" pitchFamily="18" charset="0"/>
                <a:cs typeface="Times New Roman" pitchFamily="18" charset="0"/>
              </a:rPr>
              <a:t>A mythological / archetypal approach to literature assumes that there is a collection of symbols, images, characters, and motifs (i.e. archetypes) that evokes basically the same response in all people.   According to the psychologist Carl Jung, mankind possesses a "collective unconscious" that contains these archetypes and that is common to all of humanity.  Myth critics identify these archetypal patterns and discuss how they function in the works. They believe that these archetypes are the source of much of literature's power</a:t>
            </a:r>
            <a:r>
              <a:rPr lang="en-US" dirty="0"/>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0"/>
            <a:ext cx="8305800" cy="5770811"/>
          </a:xfrm>
          <a:prstGeom prst="rect">
            <a:avLst/>
          </a:prstGeom>
        </p:spPr>
        <p:txBody>
          <a:bodyPr wrap="square">
            <a:spAutoFit/>
          </a:bodyPr>
          <a:lstStyle/>
          <a:p>
            <a:pPr algn="just">
              <a:lnSpc>
                <a:spcPct val="200000"/>
              </a:lnSpc>
            </a:pPr>
            <a:r>
              <a:rPr lang="en-US" b="1" u="sng" dirty="0">
                <a:latin typeface="Times New Roman" pitchFamily="18" charset="0"/>
                <a:cs typeface="Times New Roman" pitchFamily="18" charset="0"/>
                <a:hlinkClick r:id="rId2" tooltip="slide13"/>
              </a:rPr>
              <a:t>archetypal women - the Good Mother, the Terrible Mother, and</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Soul Mate (such as the Virgin Mary) </a:t>
            </a:r>
            <a:endParaRPr lang="en-US" dirty="0" smtClean="0">
              <a:latin typeface="Times New Roman" pitchFamily="18" charset="0"/>
              <a:cs typeface="Times New Roman" pitchFamily="18" charset="0"/>
            </a:endParaRPr>
          </a:p>
          <a:p>
            <a:pPr algn="just">
              <a:lnSpc>
                <a:spcPct val="150000"/>
              </a:lnSpc>
            </a:pPr>
            <a:r>
              <a:rPr lang="en-US" dirty="0" smtClean="0">
                <a:latin typeface="Times New Roman" pitchFamily="18" charset="0"/>
                <a:cs typeface="Times New Roman" pitchFamily="18" charset="0"/>
              </a:rPr>
              <a:t>	• </a:t>
            </a:r>
            <a:r>
              <a:rPr lang="en-US" dirty="0">
                <a:latin typeface="Times New Roman" pitchFamily="18" charset="0"/>
                <a:cs typeface="Times New Roman" pitchFamily="18" charset="0"/>
              </a:rPr>
              <a:t>water - creation, birth-death-resurrection, purification, redemption, fertility, </a:t>
            </a:r>
            <a:r>
              <a:rPr lang="en-US" dirty="0" smtClean="0">
                <a:latin typeface="Times New Roman" pitchFamily="18" charset="0"/>
                <a:cs typeface="Times New Roman" pitchFamily="18" charset="0"/>
              </a:rPr>
              <a:t>growth </a:t>
            </a:r>
            <a:r>
              <a:rPr lang="en-US" dirty="0">
                <a:latin typeface="Times New Roman" pitchFamily="18" charset="0"/>
                <a:cs typeface="Times New Roman" pitchFamily="18" charset="0"/>
              </a:rPr>
              <a:t>garden - paradise (Eden), innocence, fertility </a:t>
            </a:r>
            <a:endParaRPr lang="en-US" dirty="0" smtClean="0">
              <a:latin typeface="Times New Roman" pitchFamily="18" charset="0"/>
              <a:cs typeface="Times New Roman" pitchFamily="18" charset="0"/>
            </a:endParaRPr>
          </a:p>
          <a:p>
            <a:pPr algn="just">
              <a:lnSpc>
                <a:spcPct val="150000"/>
              </a:lnSpc>
            </a:pPr>
            <a:r>
              <a:rPr lang="en-US" dirty="0" smtClean="0">
                <a:latin typeface="Times New Roman" pitchFamily="18" charset="0"/>
                <a:cs typeface="Times New Roman" pitchFamily="18" charset="0"/>
              </a:rPr>
              <a:t>	• </a:t>
            </a:r>
            <a:r>
              <a:rPr lang="en-US" dirty="0">
                <a:latin typeface="Times New Roman" pitchFamily="18" charset="0"/>
                <a:cs typeface="Times New Roman" pitchFamily="18" charset="0"/>
              </a:rPr>
              <a:t>desert - spiritual emptiness, death, hopelessness </a:t>
            </a:r>
            <a:endParaRPr lang="en-US" dirty="0" smtClean="0">
              <a:latin typeface="Times New Roman" pitchFamily="18" charset="0"/>
              <a:cs typeface="Times New Roman" pitchFamily="18" charset="0"/>
            </a:endParaRPr>
          </a:p>
          <a:p>
            <a:pPr algn="just">
              <a:lnSpc>
                <a:spcPct val="150000"/>
              </a:lnSpc>
            </a:pPr>
            <a:r>
              <a:rPr lang="en-US" dirty="0" smtClean="0">
                <a:latin typeface="Times New Roman" pitchFamily="18" charset="0"/>
                <a:cs typeface="Times New Roman" pitchFamily="18" charset="0"/>
              </a:rPr>
              <a:t>	• </a:t>
            </a:r>
            <a:r>
              <a:rPr lang="en-US" dirty="0">
                <a:latin typeface="Times New Roman" pitchFamily="18" charset="0"/>
                <a:cs typeface="Times New Roman" pitchFamily="18" charset="0"/>
              </a:rPr>
              <a:t>red - blood, sacrifice, passion, </a:t>
            </a:r>
            <a:r>
              <a:rPr lang="en-US" dirty="0" smtClean="0">
                <a:latin typeface="Times New Roman" pitchFamily="18" charset="0"/>
                <a:cs typeface="Times New Roman" pitchFamily="18" charset="0"/>
              </a:rPr>
              <a:t>disorder</a:t>
            </a:r>
          </a:p>
          <a:p>
            <a:pPr algn="just">
              <a:lnSpc>
                <a:spcPct val="150000"/>
              </a:lnSpc>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 green - growth, fertility </a:t>
            </a:r>
            <a:endParaRPr lang="en-US" dirty="0" smtClean="0">
              <a:latin typeface="Times New Roman" pitchFamily="18" charset="0"/>
              <a:cs typeface="Times New Roman" pitchFamily="18" charset="0"/>
            </a:endParaRPr>
          </a:p>
          <a:p>
            <a:pPr algn="just">
              <a:lnSpc>
                <a:spcPct val="150000"/>
              </a:lnSpc>
            </a:pPr>
            <a:r>
              <a:rPr lang="en-US" dirty="0" smtClean="0">
                <a:latin typeface="Times New Roman" pitchFamily="18" charset="0"/>
                <a:cs typeface="Times New Roman" pitchFamily="18" charset="0"/>
              </a:rPr>
              <a:t>	• </a:t>
            </a:r>
            <a:r>
              <a:rPr lang="en-US" dirty="0">
                <a:latin typeface="Times New Roman" pitchFamily="18" charset="0"/>
                <a:cs typeface="Times New Roman" pitchFamily="18" charset="0"/>
              </a:rPr>
              <a:t>black - chaos, death, evil </a:t>
            </a:r>
            <a:endParaRPr lang="en-US" dirty="0" smtClean="0">
              <a:latin typeface="Times New Roman" pitchFamily="18" charset="0"/>
              <a:cs typeface="Times New Roman" pitchFamily="18" charset="0"/>
            </a:endParaRPr>
          </a:p>
          <a:p>
            <a:pPr algn="just">
              <a:lnSpc>
                <a:spcPct val="150000"/>
              </a:lnSpc>
            </a:pPr>
            <a:r>
              <a:rPr lang="en-US" dirty="0" smtClean="0">
                <a:latin typeface="Times New Roman" pitchFamily="18" charset="0"/>
                <a:cs typeface="Times New Roman" pitchFamily="18" charset="0"/>
              </a:rPr>
              <a:t>	• </a:t>
            </a:r>
            <a:r>
              <a:rPr lang="en-US" dirty="0">
                <a:latin typeface="Times New Roman" pitchFamily="18" charset="0"/>
                <a:cs typeface="Times New Roman" pitchFamily="18" charset="0"/>
              </a:rPr>
              <a:t>serpent - evil, sensuality, mystery, wisdom, destruction • seven - perfection </a:t>
            </a:r>
            <a:endParaRPr lang="en-US" dirty="0" smtClean="0">
              <a:latin typeface="Times New Roman" pitchFamily="18" charset="0"/>
              <a:cs typeface="Times New Roman" pitchFamily="18" charset="0"/>
            </a:endParaRPr>
          </a:p>
          <a:p>
            <a:pPr algn="just">
              <a:lnSpc>
                <a:spcPct val="150000"/>
              </a:lnSpc>
            </a:pPr>
            <a:r>
              <a:rPr lang="en-US" dirty="0" smtClean="0">
                <a:latin typeface="Times New Roman" pitchFamily="18" charset="0"/>
                <a:cs typeface="Times New Roman" pitchFamily="18" charset="0"/>
              </a:rPr>
              <a:t>	• </a:t>
            </a:r>
            <a:r>
              <a:rPr lang="en-US" dirty="0">
                <a:latin typeface="Times New Roman" pitchFamily="18" charset="0"/>
                <a:cs typeface="Times New Roman" pitchFamily="18" charset="0"/>
              </a:rPr>
              <a:t>shadow, persona, and anima (see psychological criticism) </a:t>
            </a:r>
            <a:endParaRPr lang="en-US" dirty="0" smtClean="0">
              <a:latin typeface="Times New Roman" pitchFamily="18" charset="0"/>
              <a:cs typeface="Times New Roman" pitchFamily="18" charset="0"/>
            </a:endParaRPr>
          </a:p>
          <a:p>
            <a:pPr algn="just">
              <a:lnSpc>
                <a:spcPct val="150000"/>
              </a:lnSpc>
            </a:pPr>
            <a:r>
              <a:rPr lang="en-US" dirty="0" smtClean="0">
                <a:latin typeface="Times New Roman" pitchFamily="18" charset="0"/>
                <a:cs typeface="Times New Roman" pitchFamily="18" charset="0"/>
              </a:rPr>
              <a:t>	• </a:t>
            </a:r>
            <a:r>
              <a:rPr lang="en-US" dirty="0">
                <a:latin typeface="Times New Roman" pitchFamily="18" charset="0"/>
                <a:cs typeface="Times New Roman" pitchFamily="18" charset="0"/>
              </a:rPr>
              <a:t>hero archetype -  The hero is involved in a quest (in which he overcomes obstacles). He experiences initiation (involving a separation, transformation, and return), and finally he serves as a scapegoat, that is, he dies to atone.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457200"/>
            <a:ext cx="8305800" cy="5940088"/>
          </a:xfrm>
          <a:prstGeom prst="rect">
            <a:avLst/>
          </a:prstGeom>
        </p:spPr>
        <p:txBody>
          <a:bodyPr wrap="square">
            <a:spAutoFit/>
          </a:bodyPr>
          <a:lstStyle/>
          <a:p>
            <a:pPr algn="just">
              <a:lnSpc>
                <a:spcPct val="150000"/>
              </a:lnSpc>
            </a:pPr>
            <a:r>
              <a:rPr lang="en-US" sz="2000" b="1" u="sng" dirty="0">
                <a:latin typeface="Times New Roman" pitchFamily="18" charset="0"/>
                <a:cs typeface="Times New Roman" pitchFamily="18" charset="0"/>
                <a:hlinkClick r:id="rId2" tooltip="feminist approach"/>
              </a:rPr>
              <a:t>Feminist Approach</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a:lnSpc>
                <a:spcPct val="150000"/>
              </a:lnSpc>
            </a:pPr>
            <a:r>
              <a:rPr lang="en-US" sz="2000" dirty="0" smtClean="0">
                <a:solidFill>
                  <a:srgbClr val="FF0000"/>
                </a:solidFill>
                <a:latin typeface="Times New Roman" pitchFamily="18" charset="0"/>
                <a:cs typeface="Times New Roman" pitchFamily="18" charset="0"/>
              </a:rPr>
              <a:t>Definition</a:t>
            </a:r>
            <a:r>
              <a:rPr lang="en-US" sz="2000" dirty="0">
                <a:solidFill>
                  <a:srgbClr val="FF0000"/>
                </a:solidFill>
                <a:latin typeface="Times New Roman" pitchFamily="18" charset="0"/>
                <a:cs typeface="Times New Roman" pitchFamily="18" charset="0"/>
              </a:rPr>
              <a:t>: </a:t>
            </a:r>
            <a:endParaRPr lang="en-US" sz="2000" dirty="0" smtClean="0">
              <a:solidFill>
                <a:srgbClr val="FF0000"/>
              </a:solidFill>
              <a:latin typeface="Times New Roman" pitchFamily="18" charset="0"/>
              <a:cs typeface="Times New Roman" pitchFamily="18" charset="0"/>
            </a:endParaRPr>
          </a:p>
          <a:p>
            <a:pPr algn="just">
              <a:lnSpc>
                <a:spcPct val="200000"/>
              </a:lnSpc>
            </a:pPr>
            <a:r>
              <a:rPr lang="en-US" sz="2000" dirty="0" smtClean="0">
                <a:latin typeface="Times New Roman" pitchFamily="18" charset="0"/>
                <a:cs typeface="Times New Roman" pitchFamily="18" charset="0"/>
              </a:rPr>
              <a:t>	Feminist </a:t>
            </a:r>
            <a:r>
              <a:rPr lang="en-US" sz="2000" dirty="0">
                <a:latin typeface="Times New Roman" pitchFamily="18" charset="0"/>
                <a:cs typeface="Times New Roman" pitchFamily="18" charset="0"/>
              </a:rPr>
              <a:t>criticism is concerned with the impact of gender on writing and reading. It usually begins with a critique of patriarchal culture. It is concerned with the place of female writers in the cannon.  Finally, it includes a search for a feminine theory or approach to texts. Feminist criticism is political and often revisionist. Feminists often argue that male fears are portrayed through female characters. They may argue that gender determines everything, or just the opposite: that all gender differences are imposed by society, and gender determines nothing.</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57399" y="2967335"/>
            <a:ext cx="4800601" cy="923330"/>
          </a:xfrm>
          <a:prstGeom prst="rect">
            <a:avLst/>
          </a:prstGeom>
          <a:noFill/>
        </p:spPr>
        <p:txBody>
          <a:bodyPr wrap="square" lIns="91440" tIns="45720" rIns="91440" bIns="45720">
            <a:spAutoFit/>
          </a:bodyPr>
          <a:lstStyle/>
          <a:p>
            <a:pPr algn="ctr"/>
            <a:r>
              <a:rPr lang="en-US"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outerShdw blurRad="50800" dist="50800" dir="5400000" algn="ctr" rotWithShape="0">
                    <a:schemeClr val="accent1"/>
                  </a:outerShdw>
                </a:effectLst>
              </a:rPr>
              <a:t>Thank you</a:t>
            </a:r>
            <a:endParaRPr lang="en-US"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outerShdw blurRad="50800" dist="50800" dir="5400000" algn="ctr" rotWithShape="0">
                  <a:schemeClr val="accent1"/>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838200"/>
            <a:ext cx="8229600" cy="510540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C00000"/>
                </a:solidFill>
                <a:effectLst/>
                <a:uLnTx/>
                <a:uFillTx/>
                <a:latin typeface="Times New Roman" pitchFamily="18" charset="0"/>
                <a:ea typeface="+mj-ea"/>
                <a:cs typeface="Times New Roman" pitchFamily="18" charset="0"/>
              </a:rPr>
              <a:t>LITERARY CRITICISM</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32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a:p>
            <a:pPr marL="0" marR="0" lvl="0" indent="0" algn="just" defTabSz="914400" rtl="0" eaLnBrk="1" fontAlgn="auto" latinLnBrk="0" hangingPunct="1">
              <a:lnSpc>
                <a:spcPct val="15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t>
            </a:r>
            <a:r>
              <a:rPr kumimoji="0" lang="en-US" sz="20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Literary Criticism is the study, discussion, evaluation, and interpretation of literature. </a:t>
            </a:r>
          </a:p>
          <a:p>
            <a:pPr marL="0" marR="0" lvl="0" indent="0" algn="just" defTabSz="914400" rtl="0" eaLnBrk="1" fontAlgn="auto" latinLnBrk="0" hangingPunct="1">
              <a:lnSpc>
                <a:spcPct val="200000"/>
              </a:lnSpc>
              <a:spcBef>
                <a:spcPct val="0"/>
              </a:spcBef>
              <a:spcAft>
                <a:spcPts val="0"/>
              </a:spcAft>
              <a:buClrTx/>
              <a:buSzTx/>
              <a:buFontTx/>
              <a:buNone/>
              <a:tabLst/>
              <a:defRPr/>
            </a:pPr>
            <a:r>
              <a:rPr kumimoji="0" lang="en-US" sz="20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Modern literary criticism is often published in essay or book form. 	Academic literary critics teach in literature departments and publish in academic journals, and more popular critics publish their criticism in broadly circulating periodicals such as the New York Times Book Review, the New York Review of Books,  and  the London Review of Books.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0"/>
            <a:ext cx="8382000" cy="6247864"/>
          </a:xfrm>
          <a:prstGeom prst="rect">
            <a:avLst/>
          </a:prstGeom>
        </p:spPr>
        <p:txBody>
          <a:bodyPr wrap="square">
            <a:spAutoFit/>
          </a:bodyPr>
          <a:lstStyle/>
          <a:p>
            <a:pPr algn="just">
              <a:lnSpc>
                <a:spcPct val="200000"/>
              </a:lnSpc>
            </a:pPr>
            <a:r>
              <a:rPr lang="en-US"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Literary </a:t>
            </a:r>
            <a:r>
              <a:rPr lang="en-US" sz="2000" dirty="0">
                <a:latin typeface="Times New Roman" pitchFamily="18" charset="0"/>
                <a:cs typeface="Times New Roman" pitchFamily="18" charset="0"/>
              </a:rPr>
              <a:t>criticism is a view or opinion on what a particular written work means. </a:t>
            </a:r>
            <a:r>
              <a:rPr lang="en-US" sz="2000" dirty="0" smtClean="0">
                <a:latin typeface="Times New Roman" pitchFamily="18" charset="0"/>
                <a:cs typeface="Times New Roman" pitchFamily="18" charset="0"/>
              </a:rPr>
              <a:t>It </a:t>
            </a:r>
            <a:r>
              <a:rPr lang="en-US" sz="2000" dirty="0">
                <a:latin typeface="Times New Roman" pitchFamily="18" charset="0"/>
                <a:cs typeface="Times New Roman" pitchFamily="18" charset="0"/>
              </a:rPr>
              <a:t>is about the meanings that a reader finds in an author's literature.   </a:t>
            </a:r>
            <a:endParaRPr lang="en-US" sz="2000" dirty="0" smtClean="0">
              <a:latin typeface="Times New Roman" pitchFamily="18" charset="0"/>
              <a:cs typeface="Times New Roman" pitchFamily="18" charset="0"/>
            </a:endParaRPr>
          </a:p>
          <a:p>
            <a:pPr algn="just">
              <a:lnSpc>
                <a:spcPct val="200000"/>
              </a:lnSpc>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Literary criticism is an attempt to evaluate and understand the creative writing, the literature of an author. Literature includes plays, essays, novels, poetry, and short stories. </a:t>
            </a:r>
            <a:endParaRPr lang="en-US" sz="2000" dirty="0" smtClean="0">
              <a:latin typeface="Times New Roman" pitchFamily="18" charset="0"/>
              <a:cs typeface="Times New Roman" pitchFamily="18" charset="0"/>
            </a:endParaRPr>
          </a:p>
          <a:p>
            <a:pPr algn="just">
              <a:lnSpc>
                <a:spcPct val="200000"/>
              </a:lnSpc>
            </a:pPr>
            <a:r>
              <a:rPr lang="en-US" sz="2000" dirty="0" smtClean="0">
                <a:latin typeface="Times New Roman" pitchFamily="18" charset="0"/>
                <a:cs typeface="Times New Roman" pitchFamily="18" charset="0"/>
              </a:rPr>
              <a:t>	Literary </a:t>
            </a:r>
            <a:r>
              <a:rPr lang="en-US" sz="2000" dirty="0">
                <a:latin typeface="Times New Roman" pitchFamily="18" charset="0"/>
                <a:cs typeface="Times New Roman" pitchFamily="18" charset="0"/>
              </a:rPr>
              <a:t>criticism is a description, analysis, evaluation, or interpretation of a particular literary work or an author's writings as a whole. </a:t>
            </a:r>
            <a:endParaRPr lang="en-US" sz="2000" dirty="0" smtClean="0">
              <a:latin typeface="Times New Roman" pitchFamily="18" charset="0"/>
              <a:cs typeface="Times New Roman" pitchFamily="18" charset="0"/>
            </a:endParaRPr>
          </a:p>
          <a:p>
            <a:pPr algn="just">
              <a:lnSpc>
                <a:spcPct val="200000"/>
              </a:lnSpc>
            </a:pPr>
            <a:r>
              <a:rPr lang="en-US" sz="2000" dirty="0" smtClean="0">
                <a:latin typeface="Times New Roman" pitchFamily="18" charset="0"/>
                <a:cs typeface="Times New Roman" pitchFamily="18" charset="0"/>
              </a:rPr>
              <a:t>	Literary </a:t>
            </a:r>
            <a:r>
              <a:rPr lang="en-US" sz="2000" dirty="0">
                <a:latin typeface="Times New Roman" pitchFamily="18" charset="0"/>
                <a:cs typeface="Times New Roman" pitchFamily="18" charset="0"/>
              </a:rPr>
              <a:t>criticism is usually expressed in the form of a critical essay. In-depth book reviews are also sometimes viewed as literary criticism.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447800"/>
            <a:ext cx="7239000" cy="3908762"/>
          </a:xfrm>
          <a:prstGeom prst="rect">
            <a:avLst/>
          </a:prstGeom>
        </p:spPr>
        <p:txBody>
          <a:bodyPr wrap="square">
            <a:spAutoFit/>
          </a:bodyPr>
          <a:lstStyle/>
          <a:p>
            <a:pPr algn="ctr"/>
            <a:r>
              <a:rPr lang="en-US" sz="2400" dirty="0" smtClean="0">
                <a:latin typeface="Times New Roman" pitchFamily="18" charset="0"/>
                <a:cs typeface="Times New Roman" pitchFamily="18" charset="0"/>
              </a:rPr>
              <a:t> </a:t>
            </a:r>
            <a:r>
              <a:rPr lang="en-US" sz="2400" dirty="0" smtClean="0">
                <a:solidFill>
                  <a:srgbClr val="FF0000"/>
                </a:solidFill>
                <a:latin typeface="Times New Roman" pitchFamily="18" charset="0"/>
                <a:cs typeface="Times New Roman" pitchFamily="18" charset="0"/>
              </a:rPr>
              <a:t>WHAT ARE THE THREE TYPES OF PRIMARY PURPOSE.</a:t>
            </a:r>
          </a:p>
          <a:p>
            <a:pPr algn="just">
              <a:lnSpc>
                <a:spcPct val="250000"/>
              </a:lnSpc>
              <a:buFont typeface="Wingdings" pitchFamily="2" charset="2"/>
              <a:buChar char="Ø"/>
            </a:pPr>
            <a:r>
              <a:rPr lang="en-US" sz="2000" dirty="0" smtClean="0">
                <a:latin typeface="Times New Roman" pitchFamily="18" charset="0"/>
                <a:cs typeface="Times New Roman" pitchFamily="18" charset="0"/>
              </a:rPr>
              <a:t>Literary </a:t>
            </a:r>
            <a:r>
              <a:rPr lang="en-US" sz="2000" dirty="0">
                <a:latin typeface="Times New Roman" pitchFamily="18" charset="0"/>
                <a:cs typeface="Times New Roman" pitchFamily="18" charset="0"/>
              </a:rPr>
              <a:t>criticism has at least three primary purposes. </a:t>
            </a:r>
            <a:endParaRPr lang="en-US" sz="2000" dirty="0" smtClean="0">
              <a:latin typeface="Times New Roman" pitchFamily="18" charset="0"/>
              <a:cs typeface="Times New Roman" pitchFamily="18" charset="0"/>
            </a:endParaRPr>
          </a:p>
          <a:p>
            <a:pPr algn="just">
              <a:lnSpc>
                <a:spcPct val="250000"/>
              </a:lnSpc>
              <a:buFont typeface="Wingdings" pitchFamily="2" charset="2"/>
              <a:buChar char="Ø"/>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To help us resolve a difficulty in the reading.</a:t>
            </a:r>
          </a:p>
          <a:p>
            <a:pPr algn="just">
              <a:lnSpc>
                <a:spcPct val="250000"/>
              </a:lnSpc>
              <a:buFont typeface="Wingdings" pitchFamily="2" charset="2"/>
              <a:buChar char="Ø"/>
            </a:pP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To help us choose the better of two conflicting readings.</a:t>
            </a:r>
          </a:p>
          <a:p>
            <a:pPr algn="just">
              <a:lnSpc>
                <a:spcPct val="250000"/>
              </a:lnSpc>
              <a:buFont typeface="Wingdings" pitchFamily="2" charset="2"/>
              <a:buChar char="Ø"/>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To enable us to form judgments about literature.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295401"/>
            <a:ext cx="7924800" cy="2554545"/>
          </a:xfrm>
          <a:prstGeom prst="rect">
            <a:avLst/>
          </a:prstGeom>
        </p:spPr>
        <p:txBody>
          <a:bodyPr wrap="square">
            <a:spAutoFit/>
          </a:bodyPr>
          <a:lstStyle/>
          <a:p>
            <a:pPr algn="just">
              <a:lnSpc>
                <a:spcPct val="250000"/>
              </a:lnSpc>
            </a:pPr>
            <a:r>
              <a:rPr lang="en-US" sz="2000" b="1" dirty="0" smtClean="0">
                <a:solidFill>
                  <a:srgbClr val="00B050"/>
                </a:solidFill>
                <a:latin typeface="Times New Roman" pitchFamily="18" charset="0"/>
                <a:cs typeface="Times New Roman" pitchFamily="18" charset="0"/>
              </a:rPr>
              <a:t>             WHICH TYPE OF CRITICISM IS MOST PREVALENT </a:t>
            </a:r>
          </a:p>
          <a:p>
            <a:pPr algn="just">
              <a:lnSpc>
                <a:spcPct val="250000"/>
              </a:lnSpc>
            </a:pPr>
            <a:r>
              <a:rPr lang="en-US" sz="2000" b="1" dirty="0">
                <a:solidFill>
                  <a:srgbClr val="00B050"/>
                </a:solidFill>
                <a:latin typeface="Times New Roman" pitchFamily="18" charset="0"/>
                <a:cs typeface="Times New Roman" pitchFamily="18" charset="0"/>
              </a:rPr>
              <a:t> </a:t>
            </a:r>
            <a:r>
              <a:rPr lang="en-US" sz="2000" b="1" dirty="0" smtClean="0">
                <a:solidFill>
                  <a:srgbClr val="00B050"/>
                </a:solidFill>
                <a:latin typeface="Times New Roman" pitchFamily="18" charset="0"/>
                <a:cs typeface="Times New Roman" pitchFamily="18" charset="0"/>
              </a:rPr>
              <a:t>                                            TO YOUR NEEDS?</a:t>
            </a:r>
          </a:p>
          <a:p>
            <a:pPr algn="ctr">
              <a:lnSpc>
                <a:spcPct val="250000"/>
              </a:lnSpc>
            </a:pPr>
            <a:r>
              <a:rPr lang="en-US" sz="2400" dirty="0">
                <a:latin typeface="Times New Roman" pitchFamily="18" charset="0"/>
                <a:cs typeface="Times New Roman" pitchFamily="18" charset="0"/>
              </a:rPr>
              <a:t> </a:t>
            </a:r>
            <a:r>
              <a:rPr lang="en-US" dirty="0" smtClean="0"/>
              <a:t> </a:t>
            </a:r>
            <a:r>
              <a:rPr lang="en-US" sz="2000" dirty="0" smtClean="0">
                <a:solidFill>
                  <a:srgbClr val="C00000"/>
                </a:solidFill>
                <a:latin typeface="Times New Roman" pitchFamily="18" charset="0"/>
                <a:cs typeface="Times New Roman" pitchFamily="18" charset="0"/>
              </a:rPr>
              <a:t>HISTORICAL • BIOGRAPHICAL • FORMAL</a:t>
            </a:r>
            <a:endParaRPr lang="en-US" sz="2000" dirty="0">
              <a:solidFill>
                <a:srgbClr val="C00000"/>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685800"/>
            <a:ext cx="8077200" cy="6093976"/>
          </a:xfrm>
          <a:prstGeom prst="rect">
            <a:avLst/>
          </a:prstGeom>
        </p:spPr>
        <p:txBody>
          <a:bodyPr wrap="square">
            <a:spAutoFit/>
          </a:bodyPr>
          <a:lstStyle/>
          <a:p>
            <a:r>
              <a:rPr lang="en-US" b="1" u="sng" dirty="0" smtClean="0">
                <a:hlinkClick r:id="rId2" tooltip="historical biographical approach"/>
              </a:rPr>
              <a:t> </a:t>
            </a:r>
          </a:p>
          <a:p>
            <a:pPr algn="ctr"/>
            <a:r>
              <a:rPr lang="en-US" sz="2400" dirty="0" smtClean="0">
                <a:latin typeface="Times New Roman" pitchFamily="18" charset="0"/>
                <a:cs typeface="Times New Roman" pitchFamily="18" charset="0"/>
                <a:hlinkClick r:id="rId2" tooltip="historical biographical approach"/>
              </a:rPr>
              <a:t>Historical/Biographical Approach</a:t>
            </a:r>
            <a:endParaRPr lang="en-US" sz="2400" dirty="0" smtClean="0">
              <a:latin typeface="Times New Roman" pitchFamily="18" charset="0"/>
              <a:cs typeface="Times New Roman" pitchFamily="18" charset="0"/>
            </a:endParaRPr>
          </a:p>
          <a:p>
            <a:pPr algn="just">
              <a:lnSpc>
                <a:spcPct val="150000"/>
              </a:lnSpc>
            </a:pPr>
            <a:r>
              <a:rPr lang="en-US" dirty="0"/>
              <a:t> </a:t>
            </a:r>
            <a:r>
              <a:rPr lang="en-US" dirty="0" smtClean="0"/>
              <a:t> </a:t>
            </a:r>
            <a:r>
              <a:rPr lang="en-US" sz="2400" dirty="0">
                <a:solidFill>
                  <a:srgbClr val="0070C0"/>
                </a:solidFill>
              </a:rPr>
              <a:t>Definition</a:t>
            </a:r>
            <a:r>
              <a:rPr lang="en-US" sz="2400" dirty="0" smtClean="0">
                <a:solidFill>
                  <a:srgbClr val="0070C0"/>
                </a:solidFill>
              </a:rPr>
              <a:t>:</a:t>
            </a:r>
          </a:p>
          <a:p>
            <a:pPr algn="just">
              <a:lnSpc>
                <a:spcPct val="150000"/>
              </a:lnSpc>
            </a:pPr>
            <a:r>
              <a:rPr lang="en-US" sz="2400" dirty="0" smtClean="0"/>
              <a:t>  	</a:t>
            </a:r>
            <a:r>
              <a:rPr lang="en-US" sz="2000" dirty="0" smtClean="0">
                <a:solidFill>
                  <a:srgbClr val="00B0F0"/>
                </a:solidFill>
                <a:latin typeface="Times New Roman" pitchFamily="18" charset="0"/>
                <a:cs typeface="Times New Roman" pitchFamily="18" charset="0"/>
              </a:rPr>
              <a:t>Historical </a:t>
            </a:r>
            <a:r>
              <a:rPr lang="en-US" sz="2000" dirty="0">
                <a:solidFill>
                  <a:srgbClr val="00B0F0"/>
                </a:solidFill>
                <a:latin typeface="Times New Roman" pitchFamily="18" charset="0"/>
                <a:cs typeface="Times New Roman" pitchFamily="18" charset="0"/>
              </a:rPr>
              <a:t>/ Biographical </a:t>
            </a:r>
            <a:r>
              <a:rPr lang="en-US" sz="2000" dirty="0">
                <a:latin typeface="Times New Roman" pitchFamily="18" charset="0"/>
                <a:cs typeface="Times New Roman" pitchFamily="18" charset="0"/>
              </a:rPr>
              <a:t>critics see works as the reflection of an author's life and times (or of the characters' life and times). </a:t>
            </a:r>
            <a:endParaRPr lang="en-US" sz="2000" dirty="0" smtClean="0">
              <a:latin typeface="Times New Roman" pitchFamily="18" charset="0"/>
              <a:cs typeface="Times New Roman" pitchFamily="18" charset="0"/>
            </a:endParaRPr>
          </a:p>
          <a:p>
            <a:pPr algn="just">
              <a:lnSpc>
                <a:spcPct val="150000"/>
              </a:lnSpc>
            </a:pPr>
            <a:r>
              <a:rPr lang="en-US" sz="2000" dirty="0" smtClean="0">
                <a:latin typeface="Times New Roman" pitchFamily="18" charset="0"/>
                <a:cs typeface="Times New Roman" pitchFamily="18" charset="0"/>
              </a:rPr>
              <a:t>	They </a:t>
            </a:r>
            <a:r>
              <a:rPr lang="en-US" sz="2000" dirty="0">
                <a:latin typeface="Times New Roman" pitchFamily="18" charset="0"/>
                <a:cs typeface="Times New Roman" pitchFamily="18" charset="0"/>
              </a:rPr>
              <a:t>believe it is necessary to know about the author and the political, economical, and sociological context of his times in order to truly understand his works. </a:t>
            </a:r>
            <a:endParaRPr lang="en-US" sz="2000" dirty="0" smtClean="0">
              <a:latin typeface="Times New Roman" pitchFamily="18" charset="0"/>
              <a:cs typeface="Times New Roman" pitchFamily="18" charset="0"/>
            </a:endParaRPr>
          </a:p>
          <a:p>
            <a:pPr algn="just">
              <a:lnSpc>
                <a:spcPct val="150000"/>
              </a:lnSpc>
            </a:pPr>
            <a:r>
              <a:rPr lang="en-US" sz="2000" dirty="0" smtClean="0">
                <a:latin typeface="Times New Roman" pitchFamily="18" charset="0"/>
                <a:cs typeface="Times New Roman" pitchFamily="18" charset="0"/>
              </a:rPr>
              <a:t> </a:t>
            </a:r>
            <a:r>
              <a:rPr lang="en-US" sz="2000" dirty="0" smtClean="0">
                <a:solidFill>
                  <a:srgbClr val="92D050"/>
                </a:solidFill>
                <a:latin typeface="Times New Roman" pitchFamily="18" charset="0"/>
                <a:cs typeface="Times New Roman" pitchFamily="18" charset="0"/>
              </a:rPr>
              <a:t>ADVANTAGES: </a:t>
            </a:r>
          </a:p>
          <a:p>
            <a:pPr algn="just">
              <a:lnSpc>
                <a:spcPct val="150000"/>
              </a:lnSpc>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This </a:t>
            </a:r>
            <a:r>
              <a:rPr lang="en-US" sz="2000" dirty="0">
                <a:latin typeface="Times New Roman" pitchFamily="18" charset="0"/>
                <a:cs typeface="Times New Roman" pitchFamily="18" charset="0"/>
              </a:rPr>
              <a:t>approach works well for some works, which are obviously political in nature. It also is necessary to take a historical approach in order to place allusions in there proper classical, political, or biblical background. </a:t>
            </a:r>
            <a:endParaRPr lang="en-US" sz="2000" dirty="0" smtClean="0">
              <a:latin typeface="Times New Roman" pitchFamily="18" charset="0"/>
              <a:cs typeface="Times New Roman" pitchFamily="18" charset="0"/>
            </a:endParaRPr>
          </a:p>
          <a:p>
            <a:endParaRPr lang="en-US" dirty="0"/>
          </a:p>
          <a:p>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1295400"/>
            <a:ext cx="7239000" cy="3416320"/>
          </a:xfrm>
          <a:prstGeom prst="rect">
            <a:avLst/>
          </a:prstGeom>
        </p:spPr>
        <p:txBody>
          <a:bodyPr wrap="square">
            <a:spAutoFit/>
          </a:bodyPr>
          <a:lstStyle/>
          <a:p>
            <a:pPr algn="ctr">
              <a:lnSpc>
                <a:spcPct val="200000"/>
              </a:lnSpc>
            </a:pPr>
            <a:r>
              <a:rPr lang="en-US" dirty="0"/>
              <a:t> </a:t>
            </a:r>
            <a:r>
              <a:rPr lang="en-US" dirty="0" smtClean="0"/>
              <a:t> </a:t>
            </a:r>
            <a:r>
              <a:rPr lang="en-US" dirty="0" smtClean="0">
                <a:solidFill>
                  <a:srgbClr val="FF0000"/>
                </a:solidFill>
              </a:rPr>
              <a:t>DISADVANTAGES: </a:t>
            </a:r>
          </a:p>
          <a:p>
            <a:pPr algn="just">
              <a:lnSpc>
                <a:spcPct val="200000"/>
              </a:lnSpc>
            </a:pPr>
            <a:r>
              <a:rPr lang="en-US" dirty="0"/>
              <a:t>	</a:t>
            </a:r>
            <a:r>
              <a:rPr lang="en-US" dirty="0" smtClean="0"/>
              <a:t>New </a:t>
            </a:r>
            <a:r>
              <a:rPr lang="en-US" dirty="0"/>
              <a:t>Critics refer to the historical / biographical critic's belief that the meaning or value of a work may be determined by the author's intention as "the intentional fallacy."  They believe that this approach tends to reduce art to the level of biography and make it relative (to the times) rather than universal.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457201"/>
            <a:ext cx="8305800" cy="5632311"/>
          </a:xfrm>
          <a:prstGeom prst="rect">
            <a:avLst/>
          </a:prstGeom>
        </p:spPr>
        <p:txBody>
          <a:bodyPr wrap="square">
            <a:spAutoFit/>
          </a:bodyPr>
          <a:lstStyle/>
          <a:p>
            <a:pPr algn="ctr"/>
            <a:r>
              <a:rPr lang="en-US" b="1" dirty="0" smtClean="0">
                <a:solidFill>
                  <a:srgbClr val="002060"/>
                </a:solidFill>
                <a:hlinkClick r:id="rId2" tooltip="formalism new criticism"/>
              </a:rPr>
              <a:t>FORMALISM/NEW CRITICISM</a:t>
            </a:r>
            <a:r>
              <a:rPr lang="en-US" dirty="0" smtClean="0">
                <a:solidFill>
                  <a:srgbClr val="002060"/>
                </a:solidFill>
              </a:rPr>
              <a:t> </a:t>
            </a:r>
          </a:p>
          <a:p>
            <a:endParaRPr lang="en-US" dirty="0">
              <a:solidFill>
                <a:srgbClr val="002060"/>
              </a:solidFill>
            </a:endParaRPr>
          </a:p>
          <a:p>
            <a:pPr algn="just">
              <a:lnSpc>
                <a:spcPct val="200000"/>
              </a:lnSpc>
            </a:pPr>
            <a:r>
              <a:rPr lang="en-US" dirty="0" smtClean="0"/>
              <a:t>Definition</a:t>
            </a:r>
            <a:r>
              <a:rPr lang="en-US" dirty="0"/>
              <a:t>: </a:t>
            </a:r>
            <a:r>
              <a:rPr lang="en-US" dirty="0" smtClean="0"/>
              <a:t> </a:t>
            </a:r>
          </a:p>
          <a:p>
            <a:pPr algn="just">
              <a:lnSpc>
                <a:spcPct val="200000"/>
              </a:lnSpc>
            </a:pPr>
            <a:r>
              <a:rPr lang="en-US" dirty="0" smtClean="0"/>
              <a:t>	A </a:t>
            </a:r>
            <a:r>
              <a:rPr lang="en-US" dirty="0"/>
              <a:t>formalistic approach to literature, once called New Criticism, involves a close reading of the text. Formalistic critics believe that all information essential to the interpretation of a work must be found within the work itself; there is no need to bring in outside information about the history, politics, or society of the time, or about the author's life. Formalistic critics (presumably) do not view works through the lens of feminism, psychology, mythology, or any other such standpoint, and they are not interested in the work's affect on the reader. Formalistic critics spend much time analyzing irony, paradox, imagery, and metaphor. They are also interested in the work's setting, characters, symbols, and point of view.</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443841"/>
            <a:ext cx="7239000" cy="5139869"/>
          </a:xfrm>
          <a:prstGeom prst="rect">
            <a:avLst/>
          </a:prstGeom>
        </p:spPr>
        <p:txBody>
          <a:bodyPr wrap="square">
            <a:spAutoFit/>
          </a:bodyPr>
          <a:lstStyle/>
          <a:p>
            <a:pPr algn="ctr"/>
            <a:r>
              <a:rPr lang="en-US" b="1" dirty="0" smtClean="0">
                <a:latin typeface="Times New Roman" pitchFamily="18" charset="0"/>
                <a:cs typeface="Times New Roman" pitchFamily="18" charset="0"/>
                <a:hlinkClick r:id="rId2" tooltip="moral philosophical approach"/>
              </a:rPr>
              <a:t>MORAL/PHILOSOPHICAL APPROACH</a:t>
            </a:r>
            <a:r>
              <a:rPr lang="en-US" dirty="0" smtClean="0">
                <a:latin typeface="Times New Roman" pitchFamily="18" charset="0"/>
                <a:cs typeface="Times New Roman" pitchFamily="18" charset="0"/>
              </a:rPr>
              <a:t> </a:t>
            </a:r>
          </a:p>
          <a:p>
            <a:r>
              <a:rPr lang="en-US" dirty="0" smtClean="0"/>
              <a:t> </a:t>
            </a:r>
          </a:p>
          <a:p>
            <a:r>
              <a:rPr lang="en-US" sz="2000" dirty="0" smtClean="0">
                <a:latin typeface="Times New Roman" pitchFamily="18" charset="0"/>
                <a:cs typeface="Times New Roman" pitchFamily="18" charset="0"/>
              </a:rPr>
              <a:t>Definition</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a:lnSpc>
                <a:spcPct val="200000"/>
              </a:lnSpc>
            </a:pPr>
            <a:r>
              <a:rPr lang="en-US" dirty="0"/>
              <a:t>	</a:t>
            </a:r>
            <a:r>
              <a:rPr lang="en-US" dirty="0" smtClean="0"/>
              <a:t>• </a:t>
            </a:r>
            <a:r>
              <a:rPr lang="en-US" dirty="0"/>
              <a:t>Moral / philosophical critics believe that the larger purpose of literature is to teach morality and to probe philosophical issues. </a:t>
            </a:r>
            <a:endParaRPr lang="en-US" dirty="0" smtClean="0"/>
          </a:p>
          <a:p>
            <a:endParaRPr lang="en-US" dirty="0" smtClean="0"/>
          </a:p>
          <a:p>
            <a:r>
              <a:rPr lang="en-US" sz="2000" dirty="0" smtClean="0">
                <a:latin typeface="Times New Roman" pitchFamily="18" charset="0"/>
                <a:cs typeface="Times New Roman" pitchFamily="18" charset="0"/>
              </a:rPr>
              <a:t>Advantages</a:t>
            </a:r>
            <a:r>
              <a:rPr lang="en-US" sz="2000" dirty="0">
                <a:latin typeface="Times New Roman" pitchFamily="18" charset="0"/>
                <a:cs typeface="Times New Roman" pitchFamily="18" charset="0"/>
              </a:rPr>
              <a:t>:</a:t>
            </a:r>
            <a:r>
              <a:rPr lang="en-US" dirty="0"/>
              <a:t> </a:t>
            </a:r>
            <a:endParaRPr lang="en-US" dirty="0" smtClean="0"/>
          </a:p>
          <a:p>
            <a:pPr>
              <a:lnSpc>
                <a:spcPct val="200000"/>
              </a:lnSpc>
            </a:pPr>
            <a:r>
              <a:rPr lang="en-US" dirty="0"/>
              <a:t>	</a:t>
            </a:r>
            <a:r>
              <a:rPr lang="en-US" dirty="0" smtClean="0"/>
              <a:t>• </a:t>
            </a:r>
            <a:r>
              <a:rPr lang="en-US" dirty="0"/>
              <a:t>It does not view literature merely as "art" isolated from all moral implications; it recognizes that literature can affect readers, whether subtly or directly, and that the message of a work--and not just the decorous vehicle for that message--is important. </a:t>
            </a:r>
            <a:endParaRPr lang="en-US" dirty="0" smtClean="0"/>
          </a:p>
          <a:p>
            <a:r>
              <a:rPr lang="en-US" dirty="0"/>
              <a:t>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154</TotalTime>
  <Words>103</Words>
  <Application>Microsoft Office PowerPoint</Application>
  <PresentationFormat>On-screen Show (4:3)</PresentationFormat>
  <Paragraphs>65</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Equity</vt:lpstr>
      <vt:lpstr>SRI GANESH COLLEGE OF ARTS AND SCIENCE</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SRI GANESH COLLEGE OF ARTS AND SCIENCE</dc:title>
  <dc:creator>Fly</dc:creator>
  <cp:lastModifiedBy>Fly</cp:lastModifiedBy>
  <cp:revision>23</cp:revision>
  <dcterms:created xsi:type="dcterms:W3CDTF">2024-07-15T13:46:21Z</dcterms:created>
  <dcterms:modified xsi:type="dcterms:W3CDTF">2024-07-15T16:20:39Z</dcterms:modified>
</cp:coreProperties>
</file>