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9"/>
  </p:notesMasterIdLst>
  <p:sldIdLst>
    <p:sldId id="290" r:id="rId2"/>
    <p:sldId id="257" r:id="rId3"/>
    <p:sldId id="258" r:id="rId4"/>
    <p:sldId id="259" r:id="rId5"/>
    <p:sldId id="260" r:id="rId6"/>
    <p:sldId id="261" r:id="rId7"/>
    <p:sldId id="278" r:id="rId8"/>
    <p:sldId id="265" r:id="rId9"/>
    <p:sldId id="266" r:id="rId10"/>
    <p:sldId id="267" r:id="rId11"/>
    <p:sldId id="268" r:id="rId12"/>
    <p:sldId id="279" r:id="rId13"/>
    <p:sldId id="269" r:id="rId14"/>
    <p:sldId id="270" r:id="rId15"/>
    <p:sldId id="274" r:id="rId16"/>
    <p:sldId id="28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2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55A2-76D4-4C6D-85C3-F4E466F82040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C184-9CC5-4FA7-A0F4-EACE39D906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310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C184-9CC5-4FA7-A0F4-EACE39D906FE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4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1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16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3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2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543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9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3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50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9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50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5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30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37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63A31-9218-4F95-93F5-C001FCAAD62E}" type="datetimeFigureOut">
              <a:rPr lang="en-MY" smtClean="0"/>
              <a:t>11/7/2024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DE2C7-4298-4673-BE0A-7B2EA9941CD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804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5" Type="http://schemas.openxmlformats.org/officeDocument/2006/relationships/image" Target="../media/image53.GIF"/><Relationship Id="rId10" Type="http://schemas.openxmlformats.org/officeDocument/2006/relationships/image" Target="../media/image58.GIF"/><Relationship Id="rId4" Type="http://schemas.openxmlformats.org/officeDocument/2006/relationships/image" Target="../media/image52.GIF"/><Relationship Id="rId9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3789040"/>
            <a:ext cx="7092950" cy="89838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MY" altLang="en-US" sz="4000" b="1" dirty="0" smtClean="0">
                <a:latin typeface="Impact" panose="020B0806030902050204" pitchFamily="34" charset="0"/>
              </a:rPr>
              <a:t>PARTIAL FRACTION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788754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903215"/>
            <a:ext cx="9326217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Mathematics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155786" y="958466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25624" y="4793704"/>
            <a:ext cx="2362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T.SARANYA</a:t>
            </a:r>
          </a:p>
        </p:txBody>
      </p:sp>
    </p:spTree>
    <p:extLst>
      <p:ext uri="{BB962C8B-B14F-4D97-AF65-F5344CB8AC3E}">
        <p14:creationId xmlns:p14="http://schemas.microsoft.com/office/powerpoint/2010/main" val="949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2300" b="1" dirty="0" smtClean="0"/>
          </a:p>
          <a:p>
            <a:endParaRPr lang="en-US" sz="2300" b="1" dirty="0" smtClean="0"/>
          </a:p>
          <a:p>
            <a:r>
              <a:rPr lang="en-US" sz="2300" b="1" dirty="0" smtClean="0"/>
              <a:t>Try:</a:t>
            </a:r>
            <a:endParaRPr lang="en-US" sz="2300" b="1" dirty="0"/>
          </a:p>
          <a:p>
            <a:pPr marL="342900" indent="-342900"/>
            <a:endParaRPr lang="en-US" sz="2300" dirty="0"/>
          </a:p>
          <a:p>
            <a:pPr marL="342900" indent="-342900"/>
            <a:endParaRPr lang="en-US" sz="2300" dirty="0" smtClean="0">
              <a:cs typeface="Times New Roman" panose="02020603050405020304" pitchFamily="18" charset="0"/>
            </a:endParaRPr>
          </a:p>
          <a:p>
            <a:pPr marL="342900" indent="-342900"/>
            <a:endParaRPr lang="en-US" sz="2300" dirty="0" smtClean="0">
              <a:cs typeface="Times New Roman" panose="02020603050405020304" pitchFamily="18" charset="0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</a:rPr>
              <a:t>Express                                           in partial fractions.</a:t>
            </a:r>
          </a:p>
          <a:p>
            <a:pPr marL="342900" indent="-342900">
              <a:buAutoNum type="arabicPeriod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342900" indent="-342900"/>
            <a:endParaRPr lang="en-US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7664" y="2780928"/>
          <a:ext cx="2006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48158400" imgH="20421600" progId="Equation.3">
                  <p:embed/>
                </p:oleObj>
              </mc:Choice>
              <mc:Fallback>
                <p:oleObj name="Equation" r:id="rId3" imgW="48158400" imgH="20421600" progId="Equation.3">
                  <p:embed/>
                  <p:pic>
                    <p:nvPicPr>
                      <p:cNvPr id="0" name="Picture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780928"/>
                        <a:ext cx="2006600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1277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Answer: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763688" y="1916832"/>
          <a:ext cx="4394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05460800" imgH="20421600" progId="Equation.3">
                  <p:embed/>
                </p:oleObj>
              </mc:Choice>
              <mc:Fallback>
                <p:oleObj name="Equation" r:id="rId3" imgW="105460800" imgH="20421600" progId="Equation.3">
                  <p:embed/>
                  <p:pic>
                    <p:nvPicPr>
                      <p:cNvPr id="0" name="Picture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916832"/>
                        <a:ext cx="4394200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reak-time cartoons, break-time cartoon, break-time picture, break-time pictures, break-time image, break-time images, break-time illustration, break-time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320480" cy="5097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2" y="981075"/>
            <a:ext cx="7776219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00" b="1" dirty="0" smtClean="0"/>
              <a:t>Partial fraction with a quadratic factor:</a:t>
            </a:r>
            <a:endParaRPr lang="en-US" sz="2300" dirty="0"/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An expression in the of the form                                           , where</a:t>
            </a: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cs typeface="Times New Roman" panose="02020603050405020304" pitchFamily="18" charset="0"/>
              </a:rPr>
              <a:t> have the same sign, can be split into partial fractions of the form</a:t>
            </a: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cs typeface="Times New Roman" panose="02020603050405020304" pitchFamily="18" charset="0"/>
              </a:rPr>
              <a:t>Eg</a:t>
            </a:r>
            <a:r>
              <a:rPr lang="en-US" sz="2000" dirty="0" smtClean="0">
                <a:cs typeface="Times New Roman" panose="02020603050405020304" pitchFamily="18" charset="0"/>
              </a:rPr>
              <a:t>. 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55976" y="1628800"/>
          <a:ext cx="1855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52120800" imgH="20421600" progId="Equation.3">
                  <p:embed/>
                </p:oleObj>
              </mc:Choice>
              <mc:Fallback>
                <p:oleObj name="Equation" r:id="rId3" imgW="52120800" imgH="20421600" progId="Equation.3">
                  <p:embed/>
                  <p:pic>
                    <p:nvPicPr>
                      <p:cNvPr id="0" name="Picture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1628800"/>
                        <a:ext cx="1855788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563888" y="3140968"/>
          <a:ext cx="1800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49377600" imgH="19507200" progId="Equation.3">
                  <p:embed/>
                </p:oleObj>
              </mc:Choice>
              <mc:Fallback>
                <p:oleObj name="Equation" r:id="rId5" imgW="49377600" imgH="19507200" progId="Equation.3">
                  <p:embed/>
                  <p:pic>
                    <p:nvPicPr>
                      <p:cNvPr id="0" name="Picture 1024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3140968"/>
                        <a:ext cx="1800225" cy="7112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59632" y="4365104"/>
          <a:ext cx="416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7" imgW="99974400" imgH="19507200" progId="Equation.3">
                  <p:embed/>
                </p:oleObj>
              </mc:Choice>
              <mc:Fallback>
                <p:oleObj name="Equation" r:id="rId7" imgW="99974400" imgH="19507200" progId="Equation.3">
                  <p:embed/>
                  <p:pic>
                    <p:nvPicPr>
                      <p:cNvPr id="0" name="Picture 1024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4365104"/>
                        <a:ext cx="4165600" cy="812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20159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100" dirty="0" smtClean="0"/>
              <a:t>Express                                in partial fraction.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i="1" dirty="0" smtClean="0"/>
              <a:t>Solution:</a:t>
            </a:r>
            <a:r>
              <a:rPr lang="en-US" sz="2100" dirty="0" smtClean="0"/>
              <a:t> </a:t>
            </a:r>
            <a:endParaRPr lang="en-US" sz="21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835696" y="908720"/>
          <a:ext cx="1512168" cy="64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45720000" imgH="19507200" progId="Equation.3">
                  <p:embed/>
                </p:oleObj>
              </mc:Choice>
              <mc:Fallback>
                <p:oleObj name="Equation" r:id="rId3" imgW="45720000" imgH="19507200" progId="Equation.3">
                  <p:embed/>
                  <p:pic>
                    <p:nvPicPr>
                      <p:cNvPr id="0" name="Picture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908720"/>
                        <a:ext cx="1512168" cy="645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881313" y="4608513"/>
          <a:ext cx="1412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4267200" imgH="9144000" progId="Equation.3">
                  <p:embed/>
                </p:oleObj>
              </mc:Choice>
              <mc:Fallback>
                <p:oleObj name="Equation" r:id="rId5" imgW="4267200" imgH="9144000" progId="Equation.3">
                  <p:embed/>
                  <p:pic>
                    <p:nvPicPr>
                      <p:cNvPr id="0" name="Picture 112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1313" y="4608513"/>
                        <a:ext cx="141287" cy="303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55576" y="2420888"/>
          <a:ext cx="4392488" cy="136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7" imgW="136550400" imgH="42367200" progId="Equation.3">
                  <p:embed/>
                </p:oleObj>
              </mc:Choice>
              <mc:Fallback>
                <p:oleObj name="Equation" r:id="rId7" imgW="136550400" imgH="42367200" progId="Equation.3">
                  <p:embed/>
                  <p:pic>
                    <p:nvPicPr>
                      <p:cNvPr id="0" name="Picture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420888"/>
                        <a:ext cx="4392488" cy="13629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115616" y="4149080"/>
          <a:ext cx="35099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9" imgW="109118400" imgH="10058400" progId="Equation.3">
                  <p:embed/>
                </p:oleObj>
              </mc:Choice>
              <mc:Fallback>
                <p:oleObj name="Equation" r:id="rId9" imgW="109118400" imgH="10058400" progId="Equation.3">
                  <p:embed/>
                  <p:pic>
                    <p:nvPicPr>
                      <p:cNvPr id="0" name="Picture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616" y="4149080"/>
                        <a:ext cx="3509963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83568" y="4653136"/>
            <a:ext cx="124457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i="1" dirty="0" smtClean="0"/>
              <a:t>Let  </a:t>
            </a:r>
            <a:r>
              <a:rPr lang="en-US" sz="1900" dirty="0" smtClean="0"/>
              <a:t>x = -2, </a:t>
            </a:r>
          </a:p>
          <a:p>
            <a:r>
              <a:rPr lang="en-US" sz="1900" dirty="0" smtClean="0"/>
              <a:t>        x = 0, </a:t>
            </a:r>
          </a:p>
          <a:p>
            <a:r>
              <a:rPr lang="en-US" sz="1900" dirty="0" smtClean="0"/>
              <a:t>        x = 1, </a:t>
            </a:r>
            <a:endParaRPr lang="en-MY" sz="1900" dirty="0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907704" y="4725144"/>
          <a:ext cx="180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1" imgW="56083200" imgH="9753600" progId="Equation.3">
                  <p:embed/>
                </p:oleObj>
              </mc:Choice>
              <mc:Fallback>
                <p:oleObj name="Equation" r:id="rId11" imgW="56083200" imgH="9753600" progId="Equation.3">
                  <p:embed/>
                  <p:pic>
                    <p:nvPicPr>
                      <p:cNvPr id="0" name="Picture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4725144"/>
                        <a:ext cx="1803400" cy="312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907704" y="5013176"/>
          <a:ext cx="20399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3" imgW="63398400" imgH="9753600" progId="Equation.3">
                  <p:embed/>
                </p:oleObj>
              </mc:Choice>
              <mc:Fallback>
                <p:oleObj name="Equation" r:id="rId13" imgW="63398400" imgH="9753600" progId="Equation.3">
                  <p:embed/>
                  <p:pic>
                    <p:nvPicPr>
                      <p:cNvPr id="0" name="Picture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7704" y="5013176"/>
                        <a:ext cx="2039937" cy="312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1979712" y="5301208"/>
          <a:ext cx="2736304" cy="31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15" imgW="86868000" imgH="10058400" progId="Equation.3">
                  <p:embed/>
                </p:oleObj>
              </mc:Choice>
              <mc:Fallback>
                <p:oleObj name="Equation" r:id="rId15" imgW="86868000" imgH="10058400" progId="Equation.3">
                  <p:embed/>
                  <p:pic>
                    <p:nvPicPr>
                      <p:cNvPr id="0" name="Picture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9712" y="5301208"/>
                        <a:ext cx="2736304" cy="317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339752" y="5877272"/>
          <a:ext cx="4017813" cy="78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7" imgW="99974400" imgH="19507200" progId="Equation.3">
                  <p:embed/>
                </p:oleObj>
              </mc:Choice>
              <mc:Fallback>
                <p:oleObj name="Equation" r:id="rId17" imgW="99974400" imgH="19507200" progId="Equation.3">
                  <p:embed/>
                  <p:pic>
                    <p:nvPicPr>
                      <p:cNvPr id="0" name="Picture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39752" y="5877272"/>
                        <a:ext cx="4017813" cy="783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420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Improper fractions: </a:t>
            </a:r>
            <a:endParaRPr lang="en-US" sz="2300" b="1" dirty="0"/>
          </a:p>
          <a:p>
            <a:endParaRPr lang="en-US" sz="2300" dirty="0" smtClean="0"/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cs typeface="Times New Roman" panose="02020603050405020304" pitchFamily="18" charset="0"/>
              </a:rPr>
              <a:t>Eg</a:t>
            </a:r>
            <a:r>
              <a:rPr lang="en-US" b="1" dirty="0" smtClean="0">
                <a:cs typeface="Times New Roman" panose="02020603050405020304" pitchFamily="18" charset="0"/>
              </a:rPr>
              <a:t>.</a:t>
            </a: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cs typeface="Times New Roman" panose="02020603050405020304" pitchFamily="18" charset="0"/>
              </a:rPr>
              <a:t>Eg</a:t>
            </a:r>
            <a:r>
              <a:rPr lang="en-US" b="1" dirty="0" smtClean="0">
                <a:cs typeface="Times New Roman" panose="02020603050405020304" pitchFamily="18" charset="0"/>
              </a:rPr>
              <a:t>. 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115616" y="2132856"/>
          <a:ext cx="40068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111252000" imgH="20421600" progId="Equation.3">
                  <p:embed/>
                </p:oleObj>
              </mc:Choice>
              <mc:Fallback>
                <p:oleObj name="Equation" r:id="rId3" imgW="111252000" imgH="20421600" progId="Equation.3">
                  <p:embed/>
                  <p:pic>
                    <p:nvPicPr>
                      <p:cNvPr id="0" name="Picture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132856"/>
                        <a:ext cx="4006850" cy="735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3356992"/>
            <a:ext cx="475252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Degree of numerator &gt; degree of denominator: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628800"/>
            <a:ext cx="468052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Degree of numerator = Degree of denominator: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46188" y="3860800"/>
          <a:ext cx="233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56083200" imgH="18897600" progId="Equation.3">
                  <p:embed/>
                </p:oleObj>
              </mc:Choice>
              <mc:Fallback>
                <p:oleObj name="Equation" r:id="rId5" imgW="56083200" imgH="18897600" progId="Equation.3">
                  <p:embed/>
                  <p:pic>
                    <p:nvPicPr>
                      <p:cNvPr id="0" name="Picture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6188" y="3860800"/>
                        <a:ext cx="23368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5278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Try:</a:t>
            </a: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r>
              <a:rPr lang="en-US" sz="2200" dirty="0" smtClean="0">
                <a:cs typeface="Times New Roman" panose="02020603050405020304" pitchFamily="18" charset="0"/>
              </a:rPr>
              <a:t>Decompose the following rational function into partial fractions:</a:t>
            </a: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r>
              <a:rPr lang="en-US" sz="2200" dirty="0" smtClean="0">
                <a:cs typeface="Times New Roman" panose="02020603050405020304" pitchFamily="18" charset="0"/>
              </a:rPr>
              <a:t>Answer: </a:t>
            </a:r>
          </a:p>
          <a:p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b="1" dirty="0" smtClean="0">
              <a:cs typeface="Times New Roman" panose="02020603050405020304" pitchFamily="18" charset="0"/>
            </a:endParaRPr>
          </a:p>
          <a:p>
            <a:r>
              <a:rPr lang="en-US" b="1" dirty="0" smtClean="0"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2636912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19507200" imgH="18897600" progId="Equation.3">
                  <p:embed/>
                </p:oleObj>
              </mc:Choice>
              <mc:Fallback>
                <p:oleObj name="Equation" r:id="rId3" imgW="19507200" imgH="18897600" progId="Equation.3">
                  <p:embed/>
                  <p:pic>
                    <p:nvPicPr>
                      <p:cNvPr id="0" name="Picture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636912"/>
                        <a:ext cx="8128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83568" y="4581128"/>
          <a:ext cx="3835401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92049600" imgH="20421600" progId="Equation.3">
                  <p:embed/>
                </p:oleObj>
              </mc:Choice>
              <mc:Fallback>
                <p:oleObj name="Equation" r:id="rId5" imgW="92049600" imgH="20421600" progId="Equation.3">
                  <p:embed/>
                  <p:pic>
                    <p:nvPicPr>
                      <p:cNvPr id="0" name="Picture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4581128"/>
                        <a:ext cx="3835401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MY" sz="2400" b="1" dirty="0" smtClean="0"/>
              <a:t>Further information: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700808"/>
          <a:ext cx="7632848" cy="354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44"/>
                <a:gridCol w="5624204"/>
              </a:tblGrid>
              <a:tr h="708079">
                <a:tc>
                  <a:txBody>
                    <a:bodyPr/>
                    <a:lstStyle/>
                    <a:p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 in</a:t>
                      </a:r>
                    </a:p>
                    <a:p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denominator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 in partial</a:t>
                      </a:r>
                    </a:p>
                    <a:p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fraction decomposition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eq0006prt" descr="http://tutorial.math.lamar.edu/Classes/CalcII/PartialFractions_files/eq0006P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q0007prt" descr="http://tutorial.math.lamar.edu/Classes/CalcII/PartialFractions_files/eq0007P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q0008prt" descr="http://tutorial.math.lamar.edu/Classes/CalcII/PartialFractions_files/eq0008P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140968"/>
            <a:ext cx="1224136" cy="4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q0009prt" descr="http://tutorial.math.lamar.edu/Classes/CalcII/PartialFractions_files/eq0009P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140968"/>
            <a:ext cx="2952328" cy="62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q0011prt" descr="http://tutorial.math.lamar.edu/Classes/CalcII/PartialFractions_files/eq0011P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933056"/>
            <a:ext cx="13681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q0012prt" descr="http://tutorial.math.lamar.edu/Classes/CalcII/PartialFractions_files/eq0012P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861048"/>
            <a:ext cx="1152128" cy="5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q0013prt" descr="http://tutorial.math.lamar.edu/Classes/CalcII/PartialFractions_files/eq0013P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509120"/>
            <a:ext cx="1584176" cy="54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q0014prt" descr="http://tutorial.math.lamar.edu/Classes/CalcII/PartialFractions_files/eq0014P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50912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q0010prt" descr="http://tutorial.math.lamar.edu/Classes/CalcII/PartialFractions_files/eq0010P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429000"/>
            <a:ext cx="1152128" cy="1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q0010prt" descr="http://tutorial.math.lamar.edu/Classes/CalcII/PartialFractions_files/eq0010P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725144"/>
            <a:ext cx="1152128" cy="1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63688" y="5361151"/>
            <a:ext cx="6264696" cy="3600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1691680" y="3573016"/>
            <a:ext cx="6120680" cy="3600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Partial Fractions</a:t>
            </a:r>
            <a:endParaRPr lang="en-US" sz="2300" b="1" dirty="0"/>
          </a:p>
          <a:p>
            <a:r>
              <a:rPr lang="en-MY" dirty="0" smtClean="0"/>
              <a:t>The </a:t>
            </a:r>
            <a:r>
              <a:rPr lang="en-MY" b="1" dirty="0" smtClean="0"/>
              <a:t>partial fraction</a:t>
            </a:r>
            <a:r>
              <a:rPr lang="en-MY" dirty="0" smtClean="0"/>
              <a:t> decomposition or </a:t>
            </a:r>
            <a:r>
              <a:rPr lang="en-MY" b="1" dirty="0" smtClean="0"/>
              <a:t>partial fraction expansion</a:t>
            </a:r>
            <a:r>
              <a:rPr lang="en-MY" dirty="0" smtClean="0"/>
              <a:t> is used to reduce the degree of </a:t>
            </a:r>
            <a:r>
              <a:rPr lang="en-MY" i="1" dirty="0" smtClean="0"/>
              <a:t>either</a:t>
            </a:r>
            <a:r>
              <a:rPr lang="en-MY" dirty="0" smtClean="0"/>
              <a:t> the numerator or the denominator of a rational function/algebraic fraction.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dirty="0" smtClean="0"/>
              <a:t> </a:t>
            </a:r>
            <a:endParaRPr lang="en-MY" sz="2300" dirty="0"/>
          </a:p>
        </p:txBody>
      </p:sp>
      <p:sp>
        <p:nvSpPr>
          <p:cNvPr id="4" name="Rectangle 3"/>
          <p:cNvSpPr/>
          <p:nvPr/>
        </p:nvSpPr>
        <p:spPr>
          <a:xfrm>
            <a:off x="683568" y="270892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solidFill>
                  <a:srgbClr val="0033CC"/>
                </a:solidFill>
              </a:rPr>
              <a:t>Proper and Improper Fraction Revisited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21297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/>
              <a:t>The fraction is </a:t>
            </a:r>
            <a:r>
              <a:rPr lang="en-MY" sz="2000" b="1" dirty="0" smtClean="0">
                <a:solidFill>
                  <a:srgbClr val="FF0000"/>
                </a:solidFill>
              </a:rPr>
              <a:t>proper</a:t>
            </a:r>
            <a:r>
              <a:rPr lang="en-MY" sz="2000" dirty="0" smtClean="0"/>
              <a:t>, if </a:t>
            </a:r>
          </a:p>
          <a:p>
            <a:r>
              <a:rPr lang="en-MY" sz="2200" dirty="0" smtClean="0"/>
              <a:t>	</a:t>
            </a:r>
            <a:r>
              <a:rPr lang="en-MY" sz="2200" dirty="0" smtClean="0">
                <a:solidFill>
                  <a:srgbClr val="FF0000"/>
                </a:solidFill>
              </a:rPr>
              <a:t> </a:t>
            </a:r>
            <a:r>
              <a:rPr lang="en-MY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degree of the denominator &gt; degree of the numerator</a:t>
            </a:r>
          </a:p>
          <a:p>
            <a:endParaRPr lang="en-MY" sz="20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MY" sz="2000" dirty="0" err="1" smtClean="0"/>
              <a:t>Eg</a:t>
            </a:r>
            <a:r>
              <a:rPr lang="en-MY" sz="2200" dirty="0" smtClean="0"/>
              <a:t>.  </a:t>
            </a:r>
            <a:endParaRPr lang="en-MY" sz="2200" dirty="0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1403648" y="4077071"/>
          <a:ext cx="792088" cy="60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3469600" imgH="17983200" progId="Equation.3">
                  <p:embed/>
                </p:oleObj>
              </mc:Choice>
              <mc:Fallback>
                <p:oleObj name="Equation" r:id="rId3" imgW="23469600" imgH="17983200" progId="Equation.3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077071"/>
                        <a:ext cx="792088" cy="6071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27584" y="501317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/>
              <a:t>The fraction is </a:t>
            </a:r>
            <a:r>
              <a:rPr lang="en-MY" sz="2000" b="1" dirty="0" smtClean="0">
                <a:solidFill>
                  <a:srgbClr val="FF0000"/>
                </a:solidFill>
              </a:rPr>
              <a:t>improper</a:t>
            </a:r>
            <a:r>
              <a:rPr lang="en-MY" sz="2000" dirty="0" smtClean="0"/>
              <a:t>, if </a:t>
            </a:r>
          </a:p>
          <a:p>
            <a:r>
              <a:rPr lang="en-MY" sz="2000" dirty="0" smtClean="0"/>
              <a:t>	</a:t>
            </a:r>
            <a:r>
              <a:rPr lang="en-MY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degree of the denominator ≤ degree of the numerator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2915816" y="5805264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8288000" imgH="18897600" progId="Equation.3">
                  <p:embed/>
                </p:oleObj>
              </mc:Choice>
              <mc:Fallback>
                <p:oleObj name="Equation" r:id="rId5" imgW="18288000" imgH="18897600" progId="Equation.3">
                  <p:embed/>
                  <p:pic>
                    <p:nvPicPr>
                      <p:cNvPr id="0" name="Picture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5805264"/>
                        <a:ext cx="7620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331913" y="5805488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23774400" imgH="18897600" progId="Equation.3">
                  <p:embed/>
                </p:oleObj>
              </mc:Choice>
              <mc:Fallback>
                <p:oleObj name="Equation" r:id="rId7" imgW="23774400" imgH="18897600" progId="Equation.3">
                  <p:embed/>
                  <p:pic>
                    <p:nvPicPr>
                      <p:cNvPr id="0" name="Picture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913" y="5805488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27584" y="594928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err="1" smtClean="0"/>
              <a:t>Eg</a:t>
            </a:r>
            <a:r>
              <a:rPr lang="en-MY" dirty="0" smtClean="0"/>
              <a:t>. </a:t>
            </a:r>
            <a:endParaRPr lang="en-MY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868144" y="3212976"/>
            <a:ext cx="2592288" cy="7200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3563888" y="4005064"/>
            <a:ext cx="2088232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971600" y="3501008"/>
            <a:ext cx="2736304" cy="50405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ounded Rectangle 3"/>
          <p:cNvSpPr/>
          <p:nvPr/>
        </p:nvSpPr>
        <p:spPr>
          <a:xfrm>
            <a:off x="3275856" y="1628800"/>
            <a:ext cx="2520280" cy="4320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203848" y="1628800"/>
            <a:ext cx="2880319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Partial Fractions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 </a:t>
            </a:r>
            <a:endParaRPr lang="en-US" sz="2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1809028">
            <a:off x="3072626" y="2371105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4355976" y="2636912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 rot="19723430">
            <a:off x="5663484" y="2299357"/>
            <a:ext cx="360040" cy="976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1115616" y="357301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Simple denominators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4077072"/>
            <a:ext cx="18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Repeated factor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335699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with a quadratic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27650" grpId="0"/>
      <p:bldP spid="5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5032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Partial fraction with simple denominators:</a:t>
            </a:r>
            <a:endParaRPr lang="en-US" sz="2300" b="1" dirty="0"/>
          </a:p>
          <a:p>
            <a:endParaRPr lang="en-US" sz="2300" dirty="0"/>
          </a:p>
          <a:p>
            <a:r>
              <a:rPr lang="en-US" dirty="0" smtClean="0">
                <a:cs typeface="Times New Roman" panose="02020603050405020304" pitchFamily="18" charset="0"/>
              </a:rPr>
              <a:t>An expression in the form                                        can be split into partial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fractions of the form                                           .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Eg</a:t>
            </a:r>
            <a:r>
              <a:rPr lang="en-US" dirty="0" smtClean="0">
                <a:cs typeface="Times New Roman" panose="02020603050405020304" pitchFamily="18" charset="0"/>
              </a:rPr>
              <a:t>. Express                                     in partial fractions.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Let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19872" y="1556792"/>
          <a:ext cx="1736080" cy="69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48768000" imgH="19507200" progId="Equation.3">
                  <p:embed/>
                </p:oleObj>
              </mc:Choice>
              <mc:Fallback>
                <p:oleObj name="Equation" r:id="rId3" imgW="48768000" imgH="19507200" progId="Equation.3">
                  <p:embed/>
                  <p:pic>
                    <p:nvPicPr>
                      <p:cNvPr id="0" name="Picture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556792"/>
                        <a:ext cx="1736080" cy="694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47864" y="2420888"/>
          <a:ext cx="1656184" cy="71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45415200" imgH="19507200" progId="Equation.3">
                  <p:embed/>
                </p:oleObj>
              </mc:Choice>
              <mc:Fallback>
                <p:oleObj name="Equation" r:id="rId5" imgW="45415200" imgH="19507200" progId="Equation.3">
                  <p:embed/>
                  <p:pic>
                    <p:nvPicPr>
                      <p:cNvPr id="0" name="Picture 20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2420888"/>
                        <a:ext cx="1656184" cy="711381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7704" y="3429000"/>
          <a:ext cx="1656184" cy="72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44500800" imgH="19507200" progId="Equation.3">
                  <p:embed/>
                </p:oleObj>
              </mc:Choice>
              <mc:Fallback>
                <p:oleObj name="Equation" r:id="rId7" imgW="44500800" imgH="19507200" progId="Equation.3">
                  <p:embed/>
                  <p:pic>
                    <p:nvPicPr>
                      <p:cNvPr id="0" name="Picture 20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3429000"/>
                        <a:ext cx="1656184" cy="7259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259632" y="4365104"/>
          <a:ext cx="34480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92659200" imgH="19507200" progId="Equation.3">
                  <p:embed/>
                </p:oleObj>
              </mc:Choice>
              <mc:Fallback>
                <p:oleObj name="Equation" r:id="rId9" imgW="92659200" imgH="19507200" progId="Equation.3">
                  <p:embed/>
                  <p:pic>
                    <p:nvPicPr>
                      <p:cNvPr id="0" name="Picture 20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9632" y="4365104"/>
                        <a:ext cx="344805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827584" y="1702963"/>
          <a:ext cx="3096344" cy="6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92659200" imgH="19507200" progId="Equation.3">
                  <p:embed/>
                </p:oleObj>
              </mc:Choice>
              <mc:Fallback>
                <p:oleObj name="Equation" r:id="rId3" imgW="92659200" imgH="19507200" progId="Equation.3">
                  <p:embed/>
                  <p:pic>
                    <p:nvPicPr>
                      <p:cNvPr id="0" name="Picture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702963"/>
                        <a:ext cx="3096344" cy="65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827584" y="2636912"/>
          <a:ext cx="3816424" cy="65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13385600" imgH="19507200" progId="Equation.3">
                  <p:embed/>
                </p:oleObj>
              </mc:Choice>
              <mc:Fallback>
                <p:oleObj name="Equation" r:id="rId5" imgW="113385600" imgH="19507200" progId="Equation.3">
                  <p:embed/>
                  <p:pic>
                    <p:nvPicPr>
                      <p:cNvPr id="0" name="Picture 30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2636912"/>
                        <a:ext cx="3816424" cy="6576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547664" y="3645024"/>
          <a:ext cx="3244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87172800" imgH="8534400" progId="Equation.3">
                  <p:embed/>
                </p:oleObj>
              </mc:Choice>
              <mc:Fallback>
                <p:oleObj name="Equation" r:id="rId7" imgW="87172800" imgH="8534400" progId="Equation.3">
                  <p:embed/>
                  <p:pic>
                    <p:nvPicPr>
                      <p:cNvPr id="0" name="Picture 30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3645024"/>
                        <a:ext cx="324485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7584" y="4221088"/>
            <a:ext cx="30700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Let x=2,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Let x= 0,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So, the partial fractions are  </a:t>
            </a:r>
            <a:endParaRPr lang="en-MY" dirty="0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333625" y="4192588"/>
          <a:ext cx="2393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64312800" imgH="10058400" progId="Equation.3">
                  <p:embed/>
                </p:oleObj>
              </mc:Choice>
              <mc:Fallback>
                <p:oleObj name="Equation" r:id="rId9" imgW="64312800" imgH="10058400" progId="Equation.3">
                  <p:embed/>
                  <p:pic>
                    <p:nvPicPr>
                      <p:cNvPr id="0" name="Picture 30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3625" y="4192588"/>
                        <a:ext cx="2393950" cy="374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2123728" y="4725144"/>
          <a:ext cx="30527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1" imgW="81991200" imgH="10058400" progId="Equation.3">
                  <p:embed/>
                </p:oleObj>
              </mc:Choice>
              <mc:Fallback>
                <p:oleObj name="Equation" r:id="rId11" imgW="81991200" imgH="10058400" progId="Equation.3">
                  <p:embed/>
                  <p:pic>
                    <p:nvPicPr>
                      <p:cNvPr id="0" name="Picture 30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4725144"/>
                        <a:ext cx="3052763" cy="373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3923928" y="5373216"/>
          <a:ext cx="30972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3" imgW="92659200" imgH="19507200" progId="Equation.3">
                  <p:embed/>
                </p:oleObj>
              </mc:Choice>
              <mc:Fallback>
                <p:oleObj name="Equation" r:id="rId13" imgW="92659200" imgH="19507200" progId="Equation.3">
                  <p:embed/>
                  <p:pic>
                    <p:nvPicPr>
                      <p:cNvPr id="0" name="Picture 307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3928" y="5373216"/>
                        <a:ext cx="3097212" cy="652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2539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Try:</a:t>
            </a:r>
            <a:endParaRPr lang="en-US" sz="2300" b="1" dirty="0"/>
          </a:p>
          <a:p>
            <a:endParaRPr lang="en-US" sz="2300" dirty="0"/>
          </a:p>
          <a:p>
            <a:pPr>
              <a:buFont typeface="Symbol" panose="05050102010706020507" pitchFamily="18" charset="2"/>
              <a:buChar char=""/>
            </a:pP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AutoNum type="arabicPeriod"/>
            </a:pPr>
            <a:r>
              <a:rPr lang="en-US" dirty="0" smtClean="0"/>
              <a:t>Split                            into partial fractions.</a:t>
            </a:r>
          </a:p>
          <a:p>
            <a:pPr marL="342900" indent="-342900">
              <a:buFont typeface="Symbol" panose="05050102010706020507" pitchFamily="18" charset="2"/>
              <a:buAutoNum type="arabicPeriod"/>
            </a:pPr>
            <a:endParaRPr lang="en-US" dirty="0" smtClean="0"/>
          </a:p>
          <a:p>
            <a:pPr marL="342900" indent="-342900">
              <a:buFont typeface="Symbol" panose="05050102010706020507" pitchFamily="18" charset="2"/>
              <a:buAutoNum type="arabicPeriod"/>
            </a:pPr>
            <a:endParaRPr lang="en-US" dirty="0" smtClean="0"/>
          </a:p>
          <a:p>
            <a:pPr marL="342900" indent="-342900">
              <a:buFont typeface="Symbol" panose="05050102010706020507" pitchFamily="18" charset="2"/>
              <a:buAutoNum type="arabicPeriod"/>
            </a:pPr>
            <a:r>
              <a:rPr lang="en-US" dirty="0" smtClean="0"/>
              <a:t>Split                                                     into partial fractions.</a:t>
            </a: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63687" y="1700808"/>
          <a:ext cx="1117955" cy="73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7432000" imgH="17983200" progId="Equation.3">
                  <p:embed/>
                </p:oleObj>
              </mc:Choice>
              <mc:Fallback>
                <p:oleObj name="Equation" r:id="rId3" imgW="27432000" imgH="17983200" progId="Equation.3">
                  <p:embed/>
                  <p:pic>
                    <p:nvPicPr>
                      <p:cNvPr id="0" name="Picture 40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7" y="1700808"/>
                        <a:ext cx="1117955" cy="7328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63688" y="2564904"/>
          <a:ext cx="2448272" cy="74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64008000" imgH="19507200" progId="Equation.3">
                  <p:embed/>
                </p:oleObj>
              </mc:Choice>
              <mc:Fallback>
                <p:oleObj name="Equation" r:id="rId5" imgW="64008000" imgH="19507200" progId="Equation.3">
                  <p:embed/>
                  <p:pic>
                    <p:nvPicPr>
                      <p:cNvPr id="0" name="Picture 409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564904"/>
                        <a:ext cx="2448272" cy="7461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2923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Try:</a:t>
            </a:r>
            <a:endParaRPr lang="en-US" sz="2300" b="1" dirty="0"/>
          </a:p>
          <a:p>
            <a:endParaRPr lang="en-US" sz="2300" dirty="0" smtClean="0"/>
          </a:p>
          <a:p>
            <a:r>
              <a:rPr lang="en-US" sz="2300" dirty="0" smtClean="0"/>
              <a:t>Answers</a:t>
            </a:r>
          </a:p>
          <a:p>
            <a:endParaRPr lang="en-US" sz="2300" dirty="0" smtClean="0"/>
          </a:p>
          <a:p>
            <a:r>
              <a:rPr lang="en-US" sz="2300" dirty="0" smtClean="0"/>
              <a:t>1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2</a:t>
            </a:r>
            <a:endParaRPr lang="en-MY" sz="2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03648" y="2204864"/>
          <a:ext cx="26685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65532000" imgH="17983200" progId="Equation.3">
                  <p:embed/>
                </p:oleObj>
              </mc:Choice>
              <mc:Fallback>
                <p:oleObj name="Equation" r:id="rId3" imgW="65532000" imgH="17983200" progId="Equation.3">
                  <p:embed/>
                  <p:pic>
                    <p:nvPicPr>
                      <p:cNvPr id="0" name="Picture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204864"/>
                        <a:ext cx="2668588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03648" y="3284984"/>
          <a:ext cx="51165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33807200" imgH="19507200" progId="Equation.3">
                  <p:embed/>
                </p:oleObj>
              </mc:Choice>
              <mc:Fallback>
                <p:oleObj name="Equation" r:id="rId5" imgW="133807200" imgH="19507200" progId="Equation.3">
                  <p:embed/>
                  <p:pic>
                    <p:nvPicPr>
                      <p:cNvPr id="0" name="Picture 51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3284984"/>
                        <a:ext cx="5116513" cy="746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512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Partial fraction with a repeated factor:</a:t>
            </a:r>
          </a:p>
          <a:p>
            <a:endParaRPr lang="en-US" sz="2300" b="1" dirty="0" smtClean="0"/>
          </a:p>
          <a:p>
            <a:r>
              <a:rPr lang="en-US" sz="2400" dirty="0" smtClean="0">
                <a:cs typeface="Times New Roman" panose="02020603050405020304" pitchFamily="18" charset="0"/>
              </a:rPr>
              <a:t>An expression in the form                               can be split 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into partial fractions of the form 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cs typeface="Times New Roman" panose="02020603050405020304" pitchFamily="18" charset="0"/>
              </a:rPr>
              <a:t>Eg</a:t>
            </a:r>
            <a:r>
              <a:rPr lang="en-US" sz="2400" dirty="0" smtClean="0">
                <a:cs typeface="Times New Roman" panose="02020603050405020304" pitchFamily="18" charset="0"/>
              </a:rPr>
              <a:t>.                                                 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067944" y="1556792"/>
          <a:ext cx="1855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52120800" imgH="20421600" progId="Equation.3">
                  <p:embed/>
                </p:oleObj>
              </mc:Choice>
              <mc:Fallback>
                <p:oleObj name="Equation" r:id="rId3" imgW="52120800" imgH="20421600" progId="Equation.3">
                  <p:embed/>
                  <p:pic>
                    <p:nvPicPr>
                      <p:cNvPr id="0" name="Picture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1556792"/>
                        <a:ext cx="1855787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771800" y="3429000"/>
          <a:ext cx="28781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78943200" imgH="19507200" progId="Equation.3">
                  <p:embed/>
                </p:oleObj>
              </mc:Choice>
              <mc:Fallback>
                <p:oleObj name="Equation" r:id="rId5" imgW="78943200" imgH="19507200" progId="Equation.3">
                  <p:embed/>
                  <p:pic>
                    <p:nvPicPr>
                      <p:cNvPr id="0" name="Picture 614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3429000"/>
                        <a:ext cx="2878138" cy="7112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4797152"/>
          <a:ext cx="3479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7" imgW="83515200" imgH="20421600" progId="Equation.3">
                  <p:embed/>
                </p:oleObj>
              </mc:Choice>
              <mc:Fallback>
                <p:oleObj name="Equation" r:id="rId7" imgW="83515200" imgH="20421600" progId="Equation.3">
                  <p:embed/>
                  <p:pic>
                    <p:nvPicPr>
                      <p:cNvPr id="0" name="Picture 614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640" y="4797152"/>
                        <a:ext cx="3479800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981075"/>
            <a:ext cx="74168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dirty="0" smtClean="0"/>
              <a:t>Express                          in partial fractions.</a:t>
            </a:r>
          </a:p>
          <a:p>
            <a:endParaRPr lang="en-US" sz="2300" i="1" dirty="0" smtClean="0">
              <a:cs typeface="Times New Roman" panose="02020603050405020304" pitchFamily="18" charset="0"/>
            </a:endParaRPr>
          </a:p>
          <a:p>
            <a:r>
              <a:rPr lang="en-US" sz="23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Solution:</a:t>
            </a:r>
            <a:endParaRPr lang="en-US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MY" sz="23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907704" y="908720"/>
          <a:ext cx="133591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34442400" imgH="20421600" progId="Equation.3">
                  <p:embed/>
                </p:oleObj>
              </mc:Choice>
              <mc:Fallback>
                <p:oleObj name="Equation" r:id="rId3" imgW="34442400" imgH="20421600" progId="Equation.3">
                  <p:embed/>
                  <p:pic>
                    <p:nvPicPr>
                      <p:cNvPr id="0" name="Picture 71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1335910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55576" y="2132856"/>
          <a:ext cx="2880320" cy="69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84734400" imgH="20421600" progId="Equation.3">
                  <p:embed/>
                </p:oleObj>
              </mc:Choice>
              <mc:Fallback>
                <p:oleObj name="Equation" r:id="rId5" imgW="84734400" imgH="20421600" progId="Equation.3">
                  <p:embed/>
                  <p:pic>
                    <p:nvPicPr>
                      <p:cNvPr id="0" name="Picture 71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132856"/>
                        <a:ext cx="2880320" cy="6941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55576" y="2924944"/>
          <a:ext cx="4104456" cy="11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121920000" imgH="32918400" progId="Equation.3">
                  <p:embed/>
                </p:oleObj>
              </mc:Choice>
              <mc:Fallback>
                <p:oleObj name="Equation" r:id="rId7" imgW="121920000" imgH="32918400" progId="Equation.3">
                  <p:embed/>
                  <p:pic>
                    <p:nvPicPr>
                      <p:cNvPr id="0" name="Picture 717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924944"/>
                        <a:ext cx="4104456" cy="1104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4221088"/>
            <a:ext cx="15121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Let x=3,</a:t>
            </a:r>
          </a:p>
          <a:p>
            <a:r>
              <a:rPr lang="en-US" sz="2100" dirty="0" smtClean="0"/>
              <a:t>      x=0,     </a:t>
            </a:r>
          </a:p>
          <a:p>
            <a:r>
              <a:rPr lang="en-US" sz="2100" dirty="0" smtClean="0"/>
              <a:t>      x= 1, </a:t>
            </a:r>
            <a:r>
              <a:rPr lang="en-US" dirty="0" smtClean="0"/>
              <a:t>   </a:t>
            </a:r>
            <a:endParaRPr lang="en-MY" dirty="0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619672" y="4221088"/>
          <a:ext cx="2016224" cy="34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56997600" imgH="9753600" progId="Equation.3">
                  <p:embed/>
                </p:oleObj>
              </mc:Choice>
              <mc:Fallback>
                <p:oleObj name="Equation" r:id="rId9" imgW="56997600" imgH="9753600" progId="Equation.3">
                  <p:embed/>
                  <p:pic>
                    <p:nvPicPr>
                      <p:cNvPr id="0" name="Picture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672" y="4221088"/>
                        <a:ext cx="2016224" cy="3450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691680" y="4581128"/>
          <a:ext cx="1800200" cy="33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1" imgW="53035200" imgH="9753600" progId="Equation.3">
                  <p:embed/>
                </p:oleObj>
              </mc:Choice>
              <mc:Fallback>
                <p:oleObj name="Equation" r:id="rId11" imgW="53035200" imgH="9753600" progId="Equation.3">
                  <p:embed/>
                  <p:pic>
                    <p:nvPicPr>
                      <p:cNvPr id="0" name="Picture 71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1680" y="4581128"/>
                        <a:ext cx="1800200" cy="3309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619672" y="4941168"/>
          <a:ext cx="38179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3" imgW="106680000" imgH="10058400" progId="Equation.3">
                  <p:embed/>
                </p:oleObj>
              </mc:Choice>
              <mc:Fallback>
                <p:oleObj name="Equation" r:id="rId13" imgW="106680000" imgH="10058400" progId="Equation.3">
                  <p:embed/>
                  <p:pic>
                    <p:nvPicPr>
                      <p:cNvPr id="0" name="Picture 717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19672" y="4941168"/>
                        <a:ext cx="3817937" cy="358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699792" y="5589240"/>
          <a:ext cx="3479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5" imgW="83515200" imgH="20421600" progId="Equation.3">
                  <p:embed/>
                </p:oleObj>
              </mc:Choice>
              <mc:Fallback>
                <p:oleObj name="Equation" r:id="rId15" imgW="83515200" imgH="20421600" progId="Equation.3">
                  <p:embed/>
                  <p:pic>
                    <p:nvPicPr>
                      <p:cNvPr id="0" name="Picture 717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9792" y="5589240"/>
                        <a:ext cx="3479800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299</Words>
  <Application>Microsoft Office PowerPoint</Application>
  <PresentationFormat>On-screen Show (4:3)</PresentationFormat>
  <Paragraphs>148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Impact</vt:lpstr>
      <vt:lpstr>Symbol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kegzset</dc:creator>
  <cp:lastModifiedBy>System 2</cp:lastModifiedBy>
  <cp:revision>75</cp:revision>
  <dcterms:created xsi:type="dcterms:W3CDTF">2011-05-25T03:30:00Z</dcterms:created>
  <dcterms:modified xsi:type="dcterms:W3CDTF">2024-07-11T09:56:24Z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1033-10.2.0.6080</vt:lpwstr>
  </property>
</Properties>
</file>