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4" y="4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D1B6B-CA71-4359-B314-D1F4C5FE6AF0}" type="datetimeFigureOut">
              <a:rPr lang="en-IN" smtClean="0"/>
              <a:t>12-07-2024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FFCD9-4822-482A-A206-7B4EADA5F8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2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6E290-38E1-4A6A-A3BF-2814F5970F88}" type="datetimeFigureOut">
              <a:rPr lang="en-IN" smtClean="0"/>
              <a:t>12-07-2024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05E67-506E-4CF1-886F-F8BAC8E804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10379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7263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5685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212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2050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08958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050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08958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050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050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8824" y="22522"/>
            <a:ext cx="7263130" cy="621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2050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95986" y="1601836"/>
            <a:ext cx="5385434" cy="3385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08958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21.jpg"/><Relationship Id="rId7" Type="http://schemas.openxmlformats.org/officeDocument/2006/relationships/image" Target="../media/image25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jpg"/><Relationship Id="rId4" Type="http://schemas.openxmlformats.org/officeDocument/2006/relationships/image" Target="../media/image22.jp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/>
          </p:cNvSpPr>
          <p:nvPr/>
        </p:nvSpPr>
        <p:spPr>
          <a:xfrm>
            <a:off x="1025525" y="4038600"/>
            <a:ext cx="7092950" cy="919611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GB" sz="4400" dirty="0" smtClean="0">
                <a:latin typeface="Impact" panose="020B0806030902050204" pitchFamily="34" charset="0"/>
              </a:rPr>
              <a:t>ASTRO-PARTICLE PHYSICS</a:t>
            </a:r>
            <a:endParaRPr lang="en-IN" sz="4400" dirty="0">
              <a:latin typeface="Impact" panose="020B0806030902050204" pitchFamily="34" charset="0"/>
            </a:endParaRPr>
          </a:p>
        </p:txBody>
      </p:sp>
      <p:sp>
        <p:nvSpPr>
          <p:cNvPr id="9" name="object 3"/>
          <p:cNvSpPr txBox="1">
            <a:spLocks/>
          </p:cNvSpPr>
          <p:nvPr/>
        </p:nvSpPr>
        <p:spPr>
          <a:xfrm>
            <a:off x="2895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2088046" y="2903215"/>
            <a:ext cx="4967908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</a:t>
            </a:r>
            <a:r>
              <a:rPr lang="en-GB" sz="4000" spc="-5" dirty="0" smtClean="0">
                <a:solidFill>
                  <a:schemeClr val="accent2"/>
                </a:solidFill>
              </a:rPr>
              <a:t>Physics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2209800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Rounded Rectangle 11"/>
          <p:cNvSpPr/>
          <p:nvPr/>
        </p:nvSpPr>
        <p:spPr>
          <a:xfrm>
            <a:off x="76200" y="5370441"/>
            <a:ext cx="2819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K.NITHYA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1358" y="2937866"/>
            <a:ext cx="3732608" cy="351829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59648" y="0"/>
            <a:ext cx="3384351" cy="270569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687710" y="3588246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>
                <a:moveTo>
                  <a:pt x="0" y="0"/>
                </a:moveTo>
                <a:lnTo>
                  <a:pt x="333375" y="0"/>
                </a:lnTo>
              </a:path>
            </a:pathLst>
          </a:custGeom>
          <a:ln w="20835">
            <a:solidFill>
              <a:srgbClr val="706B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57750" y="3509366"/>
            <a:ext cx="125015" cy="264318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39578" y="3116460"/>
            <a:ext cx="125015" cy="2411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20445" y="6670476"/>
            <a:ext cx="1473398" cy="12501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52804" y="6527601"/>
            <a:ext cx="44648" cy="8929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7281" y="3375421"/>
            <a:ext cx="2187773" cy="35718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61358" y="3170039"/>
            <a:ext cx="178593" cy="9822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7281" y="3816312"/>
            <a:ext cx="3616523" cy="803671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012612" y="110082"/>
            <a:ext cx="4463415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263140" algn="l"/>
              </a:tabLst>
            </a:pPr>
            <a:r>
              <a:rPr sz="3050" spc="-60" dirty="0">
                <a:solidFill>
                  <a:srgbClr val="EB0000"/>
                </a:solidFill>
                <a:latin typeface="Arial MT"/>
                <a:cs typeface="Arial MT"/>
              </a:rPr>
              <a:t>Cosmological</a:t>
            </a:r>
            <a:r>
              <a:rPr sz="3050" dirty="0">
                <a:solidFill>
                  <a:srgbClr val="EB0000"/>
                </a:solidFill>
                <a:latin typeface="Arial MT"/>
                <a:cs typeface="Arial MT"/>
              </a:rPr>
              <a:t>	</a:t>
            </a:r>
            <a:r>
              <a:rPr sz="3050" spc="-65" dirty="0">
                <a:solidFill>
                  <a:srgbClr val="FF0F08"/>
                </a:solidFill>
                <a:latin typeface="Arial MT"/>
                <a:cs typeface="Arial MT"/>
              </a:rPr>
              <a:t>Observations</a:t>
            </a:r>
            <a:endParaRPr sz="3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698" y="850425"/>
            <a:ext cx="4411980" cy="189420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346710" algn="l"/>
              </a:tabLst>
            </a:pPr>
            <a:r>
              <a:rPr sz="2650" spc="-50" dirty="0">
                <a:solidFill>
                  <a:srgbClr val="0C9CD8"/>
                </a:solidFill>
                <a:latin typeface="Comic Sans MS"/>
                <a:cs typeface="Comic Sans MS"/>
              </a:rPr>
              <a:t>*</a:t>
            </a:r>
            <a:r>
              <a:rPr sz="2650" dirty="0">
                <a:solidFill>
                  <a:srgbClr val="0C9CD8"/>
                </a:solidFill>
                <a:latin typeface="Comic Sans MS"/>
                <a:cs typeface="Comic Sans MS"/>
              </a:rPr>
              <a:t>	</a:t>
            </a:r>
            <a:r>
              <a:rPr sz="2650" spc="-65" dirty="0">
                <a:solidFill>
                  <a:srgbClr val="E8E862"/>
                </a:solidFill>
                <a:latin typeface="Comic Sans MS"/>
                <a:cs typeface="Comic Sans MS"/>
              </a:rPr>
              <a:t>Dynömïcal</a:t>
            </a:r>
            <a:endParaRPr sz="2650" dirty="0">
              <a:latin typeface="Comic Sans MS"/>
              <a:cs typeface="Comic Sans MS"/>
            </a:endParaRPr>
          </a:p>
          <a:p>
            <a:pPr marL="746760" indent="-286385">
              <a:lnSpc>
                <a:spcPts val="2395"/>
              </a:lnSpc>
              <a:spcBef>
                <a:spcPts val="340"/>
              </a:spcBef>
              <a:buClr>
                <a:srgbClr val="A8A51F"/>
              </a:buClr>
              <a:buChar char="—"/>
              <a:tabLst>
                <a:tab pos="746760" algn="l"/>
              </a:tabLst>
            </a:pPr>
            <a:r>
              <a:rPr sz="2050" spc="-30" dirty="0">
                <a:latin typeface="Times New Roman"/>
                <a:cs typeface="Times New Roman"/>
              </a:rPr>
              <a:t>Newtonian</a:t>
            </a:r>
            <a:r>
              <a:rPr sz="2050" spc="-90" dirty="0">
                <a:latin typeface="Times New Roman"/>
                <a:cs typeface="Times New Roman"/>
              </a:rPr>
              <a:t> </a:t>
            </a:r>
            <a:r>
              <a:rPr sz="2050" spc="-20" dirty="0">
                <a:latin typeface="Times New Roman"/>
                <a:cs typeface="Times New Roman"/>
              </a:rPr>
              <a:t>physics</a:t>
            </a:r>
            <a:r>
              <a:rPr sz="2050" spc="-1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in</a:t>
            </a:r>
            <a:r>
              <a:rPr sz="2050" spc="-155" dirty="0">
                <a:latin typeface="Times New Roman"/>
                <a:cs typeface="Times New Roman"/>
              </a:rPr>
              <a:t> </a:t>
            </a:r>
            <a:r>
              <a:rPr sz="2050" spc="-10" dirty="0">
                <a:latin typeface="Times New Roman"/>
                <a:cs typeface="Times New Roman"/>
              </a:rPr>
              <a:t>Universe</a:t>
            </a:r>
            <a:endParaRPr sz="2050" dirty="0">
              <a:latin typeface="Times New Roman"/>
              <a:cs typeface="Times New Roman"/>
            </a:endParaRPr>
          </a:p>
          <a:p>
            <a:pPr marL="751205">
              <a:lnSpc>
                <a:spcPts val="2515"/>
              </a:lnSpc>
            </a:pPr>
            <a:r>
              <a:rPr lang="en-IN" sz="2150" spc="-85" dirty="0" smtClean="0">
                <a:latin typeface="Times New Roman"/>
                <a:cs typeface="Times New Roman"/>
              </a:rPr>
              <a:t>E</a:t>
            </a:r>
            <a:r>
              <a:rPr sz="2150" spc="-85" dirty="0" err="1" smtClean="0">
                <a:latin typeface="Times New Roman"/>
                <a:cs typeface="Times New Roman"/>
              </a:rPr>
              <a:t>xpa</a:t>
            </a:r>
            <a:r>
              <a:rPr lang="en-GB" sz="2150" spc="-85" dirty="0" smtClean="0">
                <a:latin typeface="Times New Roman"/>
                <a:cs typeface="Times New Roman"/>
              </a:rPr>
              <a:t>n</a:t>
            </a:r>
            <a:r>
              <a:rPr sz="2150" spc="-85" dirty="0" smtClean="0">
                <a:latin typeface="Times New Roman"/>
                <a:cs typeface="Times New Roman"/>
              </a:rPr>
              <a:t>ding</a:t>
            </a:r>
            <a:r>
              <a:rPr lang="en-GB" sz="2150" spc="-85" dirty="0" smtClean="0">
                <a:latin typeface="Times New Roman"/>
                <a:cs typeface="Times New Roman"/>
              </a:rPr>
              <a:t> </a:t>
            </a:r>
            <a:r>
              <a:rPr sz="2150" spc="-85" dirty="0" smtClean="0">
                <a:latin typeface="Times New Roman"/>
                <a:cs typeface="Times New Roman"/>
              </a:rPr>
              <a:t>at</a:t>
            </a:r>
            <a:r>
              <a:rPr sz="2150" spc="70" dirty="0" smtClean="0">
                <a:latin typeface="Times New Roman"/>
                <a:cs typeface="Times New Roman"/>
              </a:rPr>
              <a:t> </a:t>
            </a:r>
            <a:r>
              <a:rPr sz="2150" spc="-40" dirty="0">
                <a:latin typeface="Times New Roman"/>
                <a:cs typeface="Times New Roman"/>
              </a:rPr>
              <a:t>rate</a:t>
            </a:r>
            <a:r>
              <a:rPr sz="2150" spc="-30" dirty="0">
                <a:latin typeface="Times New Roman"/>
                <a:cs typeface="Times New Roman"/>
              </a:rPr>
              <a:t> </a:t>
            </a:r>
            <a:r>
              <a:rPr sz="2150" spc="-95" dirty="0">
                <a:latin typeface="Times New Roman"/>
                <a:cs typeface="Times New Roman"/>
              </a:rPr>
              <a:t>given</a:t>
            </a:r>
            <a:r>
              <a:rPr sz="2150" spc="-85" dirty="0">
                <a:latin typeface="Times New Roman"/>
                <a:cs typeface="Times New Roman"/>
              </a:rPr>
              <a:t> </a:t>
            </a:r>
            <a:r>
              <a:rPr sz="2150" spc="-50" dirty="0">
                <a:latin typeface="Times New Roman"/>
                <a:cs typeface="Times New Roman"/>
              </a:rPr>
              <a:t>by</a:t>
            </a:r>
            <a:r>
              <a:rPr sz="2150" spc="-175" dirty="0">
                <a:latin typeface="Times New Roman"/>
                <a:cs typeface="Times New Roman"/>
              </a:rPr>
              <a:t> </a:t>
            </a:r>
            <a:r>
              <a:rPr sz="2150" spc="-20" dirty="0">
                <a:latin typeface="Times New Roman"/>
                <a:cs typeface="Times New Roman"/>
              </a:rPr>
              <a:t>a(t)</a:t>
            </a:r>
            <a:endParaRPr sz="2150" dirty="0">
              <a:latin typeface="Times New Roman"/>
              <a:cs typeface="Times New Roman"/>
            </a:endParaRPr>
          </a:p>
          <a:p>
            <a:pPr marL="747395" indent="-298450">
              <a:lnSpc>
                <a:spcPct val="100000"/>
              </a:lnSpc>
              <a:spcBef>
                <a:spcPts val="235"/>
              </a:spcBef>
              <a:buClr>
                <a:srgbClr val="ACA823"/>
              </a:buClr>
              <a:buChar char="—"/>
              <a:tabLst>
                <a:tab pos="747395" algn="l"/>
              </a:tabLst>
            </a:pPr>
            <a:r>
              <a:rPr sz="2250" spc="-145" dirty="0">
                <a:latin typeface="Times New Roman"/>
                <a:cs typeface="Times New Roman"/>
              </a:rPr>
              <a:t>Measure</a:t>
            </a:r>
            <a:r>
              <a:rPr sz="2250" spc="-25" dirty="0">
                <a:latin typeface="Times New Roman"/>
                <a:cs typeface="Times New Roman"/>
              </a:rPr>
              <a:t> </a:t>
            </a:r>
            <a:r>
              <a:rPr sz="2250" spc="-220" dirty="0">
                <a:latin typeface="Times New Roman"/>
                <a:cs typeface="Times New Roman"/>
              </a:rPr>
              <a:t>CMB</a:t>
            </a:r>
            <a:r>
              <a:rPr sz="2250" spc="-20" dirty="0">
                <a:latin typeface="Times New Roman"/>
                <a:cs typeface="Times New Roman"/>
              </a:rPr>
              <a:t> </a:t>
            </a:r>
            <a:r>
              <a:rPr sz="2250" spc="-114" dirty="0">
                <a:latin typeface="Times New Roman"/>
                <a:cs typeface="Times New Roman"/>
              </a:rPr>
              <a:t>fluctuation</a:t>
            </a:r>
            <a:r>
              <a:rPr sz="2250" spc="80" dirty="0">
                <a:latin typeface="Times New Roman"/>
                <a:cs typeface="Times New Roman"/>
              </a:rPr>
              <a:t> </a:t>
            </a:r>
            <a:r>
              <a:rPr sz="2250" spc="-100" dirty="0">
                <a:latin typeface="Times New Roman"/>
                <a:cs typeface="Times New Roman"/>
              </a:rPr>
              <a:t>spectrum</a:t>
            </a:r>
            <a:endParaRPr sz="2250" dirty="0">
              <a:latin typeface="Times New Roman"/>
              <a:cs typeface="Times New Roman"/>
            </a:endParaRPr>
          </a:p>
          <a:p>
            <a:pPr marL="751205" indent="-298450">
              <a:lnSpc>
                <a:spcPct val="100000"/>
              </a:lnSpc>
              <a:spcBef>
                <a:spcPts val="185"/>
              </a:spcBef>
              <a:buClr>
                <a:srgbClr val="777700"/>
              </a:buClr>
              <a:buChar char="—"/>
              <a:tabLst>
                <a:tab pos="751205" algn="l"/>
              </a:tabLst>
            </a:pPr>
            <a:r>
              <a:rPr sz="2250" spc="-130" dirty="0" err="1">
                <a:latin typeface="Times New Roman"/>
                <a:cs typeface="Times New Roman"/>
              </a:rPr>
              <a:t>Ciusters</a:t>
            </a:r>
            <a:r>
              <a:rPr sz="2250" spc="40" dirty="0">
                <a:latin typeface="Times New Roman"/>
                <a:cs typeface="Times New Roman"/>
              </a:rPr>
              <a:t> </a:t>
            </a:r>
            <a:r>
              <a:rPr sz="2250" spc="-10" dirty="0" smtClean="0">
                <a:latin typeface="Times New Roman"/>
                <a:cs typeface="Times New Roman"/>
              </a:rPr>
              <a:t>of</a:t>
            </a:r>
            <a:r>
              <a:rPr lang="en-GB" sz="2250" spc="-10" dirty="0" smtClean="0">
                <a:latin typeface="Times New Roman"/>
                <a:cs typeface="Times New Roman"/>
              </a:rPr>
              <a:t> </a:t>
            </a:r>
            <a:r>
              <a:rPr sz="2250" spc="-10" dirty="0" smtClean="0">
                <a:latin typeface="Times New Roman"/>
                <a:cs typeface="Times New Roman"/>
              </a:rPr>
              <a:t>galaxies</a:t>
            </a:r>
            <a:endParaRPr sz="225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9263" y="2750045"/>
            <a:ext cx="2089785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dirty="0">
                <a:solidFill>
                  <a:srgbClr val="DB0390"/>
                </a:solidFill>
                <a:latin typeface="Times New Roman"/>
                <a:cs typeface="Times New Roman"/>
              </a:rPr>
              <a:t>Nuclear</a:t>
            </a:r>
            <a:r>
              <a:rPr sz="2500" spc="60" dirty="0">
                <a:solidFill>
                  <a:srgbClr val="DB0390"/>
                </a:solidFill>
                <a:latin typeface="Times New Roman"/>
                <a:cs typeface="Times New Roman"/>
              </a:rPr>
              <a:t> </a:t>
            </a:r>
            <a:r>
              <a:rPr sz="2500" spc="-10" dirty="0">
                <a:solidFill>
                  <a:srgbClr val="BF0395"/>
                </a:solidFill>
                <a:latin typeface="Times New Roman"/>
                <a:cs typeface="Times New Roman"/>
              </a:rPr>
              <a:t>Physies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87792" y="4573438"/>
            <a:ext cx="2172335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dirty="0">
                <a:solidFill>
                  <a:srgbClr val="34388E"/>
                </a:solidFill>
                <a:latin typeface="Cambria"/>
                <a:cs typeface="Cambria"/>
              </a:rPr>
              <a:t>X-rays</a:t>
            </a:r>
            <a:r>
              <a:rPr sz="2500" spc="-65" dirty="0">
                <a:solidFill>
                  <a:srgbClr val="34388E"/>
                </a:solidFill>
                <a:latin typeface="Cambria"/>
                <a:cs typeface="Cambria"/>
              </a:rPr>
              <a:t> </a:t>
            </a:r>
            <a:r>
              <a:rPr sz="2500" spc="-25" dirty="0">
                <a:solidFill>
                  <a:srgbClr val="4F440E"/>
                </a:solidFill>
                <a:latin typeface="Cambria"/>
                <a:cs typeface="Cambria"/>
              </a:rPr>
              <a:t>+Lensing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4658" y="5353050"/>
            <a:ext cx="2755265" cy="74930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94640" indent="-292100">
              <a:lnSpc>
                <a:spcPct val="100000"/>
              </a:lnSpc>
              <a:spcBef>
                <a:spcPts val="245"/>
              </a:spcBef>
              <a:buClr>
                <a:srgbClr val="777700"/>
              </a:buClr>
              <a:buSzPct val="97777"/>
              <a:buChar char="—"/>
              <a:tabLst>
                <a:tab pos="294640" algn="l"/>
              </a:tabLst>
            </a:pPr>
            <a:r>
              <a:rPr sz="2250" spc="-150" dirty="0">
                <a:latin typeface="Times New Roman"/>
                <a:cs typeface="Times New Roman"/>
              </a:rPr>
              <a:t>Growth</a:t>
            </a:r>
            <a:r>
              <a:rPr sz="2250" spc="20" dirty="0">
                <a:latin typeface="Times New Roman"/>
                <a:cs typeface="Times New Roman"/>
              </a:rPr>
              <a:t> </a:t>
            </a:r>
            <a:r>
              <a:rPr sz="2250" spc="-130" dirty="0">
                <a:latin typeface="Times New Roman"/>
                <a:cs typeface="Times New Roman"/>
              </a:rPr>
              <a:t>of</a:t>
            </a:r>
            <a:r>
              <a:rPr sz="2250" spc="-55" dirty="0">
                <a:latin typeface="Times New Roman"/>
                <a:cs typeface="Times New Roman"/>
              </a:rPr>
              <a:t> </a:t>
            </a:r>
            <a:r>
              <a:rPr sz="2250" spc="-10" dirty="0">
                <a:latin typeface="Times New Roman"/>
                <a:cs typeface="Times New Roman"/>
              </a:rPr>
              <a:t>structure</a:t>
            </a:r>
            <a:endParaRPr sz="2250">
              <a:latin typeface="Times New Roman"/>
              <a:cs typeface="Times New Roman"/>
            </a:endParaRPr>
          </a:p>
          <a:p>
            <a:pPr marL="695960" lvl="1" indent="-236854">
              <a:lnSpc>
                <a:spcPct val="100000"/>
              </a:lnSpc>
              <a:spcBef>
                <a:spcPts val="150"/>
              </a:spcBef>
              <a:buChar char="•"/>
              <a:tabLst>
                <a:tab pos="695960" algn="l"/>
              </a:tabLst>
            </a:pPr>
            <a:r>
              <a:rPr sz="2250" i="1" spc="-175" dirty="0">
                <a:latin typeface="Times New Roman"/>
                <a:cs typeface="Times New Roman"/>
              </a:rPr>
              <a:t>Compare</a:t>
            </a:r>
            <a:r>
              <a:rPr sz="2250" i="1" spc="50" dirty="0">
                <a:latin typeface="Times New Roman"/>
                <a:cs typeface="Times New Roman"/>
              </a:rPr>
              <a:t> </a:t>
            </a:r>
            <a:r>
              <a:rPr sz="2250" i="1" spc="-114" dirty="0">
                <a:latin typeface="Times New Roman"/>
                <a:cs typeface="Times New Roman"/>
              </a:rPr>
              <a:t>with</a:t>
            </a:r>
            <a:r>
              <a:rPr sz="2250" i="1" spc="-55" dirty="0">
                <a:latin typeface="Times New Roman"/>
                <a:cs typeface="Times New Roman"/>
              </a:rPr>
              <a:t> </a:t>
            </a:r>
            <a:r>
              <a:rPr sz="2250" i="1" spc="-75" dirty="0">
                <a:latin typeface="Times New Roman"/>
                <a:cs typeface="Times New Roman"/>
              </a:rPr>
              <a:t>C</a:t>
            </a:r>
            <a:r>
              <a:rPr sz="2250" spc="-75" dirty="0">
                <a:latin typeface="Times New Roman"/>
                <a:cs typeface="Times New Roman"/>
              </a:rPr>
              <a:t>3f</a:t>
            </a:r>
            <a:r>
              <a:rPr sz="2250" i="1" spc="-75" dirty="0">
                <a:latin typeface="Times New Roman"/>
                <a:cs typeface="Times New Roman"/>
              </a:rPr>
              <a:t>B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02893" y="5022899"/>
            <a:ext cx="241300" cy="182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00" spc="-25" dirty="0">
                <a:latin typeface="Comic Sans MS"/>
                <a:cs typeface="Comic Sans MS"/>
              </a:rPr>
              <a:t>100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59523" y="3007518"/>
            <a:ext cx="247015" cy="1892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25" dirty="0">
                <a:solidFill>
                  <a:srgbClr val="2F2F2F"/>
                </a:solidFill>
                <a:latin typeface="Times New Roman"/>
                <a:cs typeface="Times New Roman"/>
              </a:rPr>
              <a:t>1</a:t>
            </a:r>
            <a:r>
              <a:rPr sz="1050" spc="25" dirty="0">
                <a:latin typeface="Times New Roman"/>
                <a:cs typeface="Times New Roman"/>
              </a:rPr>
              <a:t>0*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53419" y="2892176"/>
            <a:ext cx="1753235" cy="3048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25"/>
              </a:spcBef>
            </a:pPr>
            <a:r>
              <a:rPr sz="900" spc="100" dirty="0">
                <a:latin typeface="Times New Roman"/>
                <a:cs typeface="Times New Roman"/>
              </a:rPr>
              <a:t>wasel</a:t>
            </a:r>
            <a:endParaRPr sz="900">
              <a:latin typeface="Times New Roman"/>
              <a:cs typeface="Times New Roman"/>
            </a:endParaRPr>
          </a:p>
          <a:p>
            <a:pPr marL="24130">
              <a:lnSpc>
                <a:spcPts val="1170"/>
              </a:lnSpc>
              <a:tabLst>
                <a:tab pos="1595755" algn="l"/>
              </a:tabLst>
            </a:pPr>
            <a:r>
              <a:rPr sz="1050" spc="-20" dirty="0">
                <a:latin typeface="Times New Roman"/>
                <a:cs typeface="Times New Roman"/>
              </a:rPr>
              <a:t>1000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5" dirty="0">
                <a:latin typeface="Times New Roman"/>
                <a:cs typeface="Times New Roman"/>
              </a:rPr>
              <a:t>10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77160" y="3239987"/>
            <a:ext cx="3518535" cy="3241675"/>
          </a:xfrm>
          <a:prstGeom prst="rect">
            <a:avLst/>
          </a:prstGeom>
          <a:ln w="8929">
            <a:solidFill>
              <a:srgbClr val="282828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05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</a:pPr>
            <a:r>
              <a:rPr sz="1050" dirty="0">
                <a:solidFill>
                  <a:srgbClr val="1F16AA"/>
                </a:solidFill>
                <a:latin typeface="Times New Roman"/>
                <a:cs typeface="Times New Roman"/>
              </a:rPr>
              <a:t>4</a:t>
            </a:r>
            <a:r>
              <a:rPr sz="1050" spc="430" dirty="0">
                <a:solidFill>
                  <a:srgbClr val="1F16AA"/>
                </a:solidFill>
                <a:latin typeface="Times New Roman"/>
                <a:cs typeface="Times New Roman"/>
              </a:rPr>
              <a:t> </a:t>
            </a:r>
            <a:r>
              <a:rPr sz="1050" spc="95" dirty="0">
                <a:solidFill>
                  <a:srgbClr val="210FBD"/>
                </a:solidFill>
                <a:latin typeface="Times New Roman"/>
                <a:cs typeface="Times New Roman"/>
              </a:rPr>
              <a:t>Chuter</a:t>
            </a:r>
            <a:r>
              <a:rPr sz="1050" spc="220" dirty="0">
                <a:solidFill>
                  <a:srgbClr val="210FBD"/>
                </a:solidFill>
                <a:latin typeface="Times New Roman"/>
                <a:cs typeface="Times New Roman"/>
              </a:rPr>
              <a:t> </a:t>
            </a:r>
            <a:r>
              <a:rPr sz="1050" spc="50" dirty="0">
                <a:solidFill>
                  <a:srgbClr val="1607AA"/>
                </a:solidFill>
                <a:latin typeface="Times New Roman"/>
                <a:cs typeface="Times New Roman"/>
              </a:rPr>
              <a:t>abiindsnce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27610" y="6469508"/>
            <a:ext cx="981710" cy="182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98830" algn="l"/>
              </a:tabLst>
            </a:pPr>
            <a:r>
              <a:rPr sz="1000" spc="50" dirty="0">
                <a:latin typeface="Times New Roman"/>
                <a:cs typeface="Times New Roman"/>
              </a:rPr>
              <a:t>9.01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35" dirty="0">
                <a:latin typeface="Times New Roman"/>
                <a:cs typeface="Times New Roman"/>
              </a:rPr>
              <a:t>O.</a:t>
            </a:r>
            <a:r>
              <a:rPr sz="1000" spc="-35" dirty="0">
                <a:solidFill>
                  <a:srgbClr val="6E6E6E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49749" y="6450905"/>
            <a:ext cx="3244850" cy="2044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105785" algn="l"/>
              </a:tabLst>
            </a:pPr>
            <a:r>
              <a:rPr sz="1100" spc="-10" dirty="0">
                <a:latin typeface="Consolas"/>
                <a:cs typeface="Consolas"/>
              </a:rPr>
              <a:t>0.001</a:t>
            </a:r>
            <a:r>
              <a:rPr sz="1100" dirty="0">
                <a:latin typeface="Consolas"/>
                <a:cs typeface="Consolas"/>
              </a:rPr>
              <a:t>	</a:t>
            </a:r>
            <a:r>
              <a:rPr sz="1150" spc="-114" dirty="0">
                <a:solidFill>
                  <a:srgbClr val="1A1A1A"/>
                </a:solidFill>
                <a:latin typeface="Consolas"/>
                <a:cs typeface="Consolas"/>
              </a:rPr>
              <a:t>ŒO</a:t>
            </a:r>
            <a:endParaRPr sz="115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16773" y="3161108"/>
            <a:ext cx="3420070" cy="325040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91445" y="214312"/>
            <a:ext cx="3143250" cy="4286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2829" y="827584"/>
            <a:ext cx="7646034" cy="21234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34645" indent="-321945">
              <a:lnSpc>
                <a:spcPct val="100000"/>
              </a:lnSpc>
              <a:spcBef>
                <a:spcPts val="459"/>
              </a:spcBef>
              <a:buClr>
                <a:srgbClr val="08A7E8"/>
              </a:buClr>
              <a:buChar char="*"/>
              <a:tabLst>
                <a:tab pos="334645" algn="l"/>
              </a:tabLst>
            </a:pPr>
            <a:r>
              <a:rPr sz="2900" dirty="0">
                <a:solidFill>
                  <a:srgbClr val="1603EB"/>
                </a:solidFill>
                <a:latin typeface="Arial MT"/>
                <a:cs typeface="Arial MT"/>
              </a:rPr>
              <a:t>Positive</a:t>
            </a:r>
            <a:r>
              <a:rPr sz="2900" spc="30" dirty="0">
                <a:solidFill>
                  <a:srgbClr val="1603EB"/>
                </a:solidFill>
                <a:latin typeface="Arial MT"/>
                <a:cs typeface="Arial MT"/>
              </a:rPr>
              <a:t> </a:t>
            </a:r>
            <a:r>
              <a:rPr sz="2900" spc="65" dirty="0">
                <a:solidFill>
                  <a:srgbClr val="1F0AED"/>
                </a:solidFill>
                <a:latin typeface="Arial MT"/>
                <a:cs typeface="Arial MT"/>
              </a:rPr>
              <a:t>perturbations</a:t>
            </a:r>
            <a:r>
              <a:rPr sz="2900" spc="155" dirty="0">
                <a:solidFill>
                  <a:srgbClr val="1F0AED"/>
                </a:solidFill>
                <a:latin typeface="Arial MT"/>
                <a:cs typeface="Arial MT"/>
              </a:rPr>
              <a:t> </a:t>
            </a:r>
            <a:r>
              <a:rPr sz="2900" spc="-20" dirty="0">
                <a:solidFill>
                  <a:srgbClr val="0300EF"/>
                </a:solidFill>
                <a:latin typeface="Arial MT"/>
                <a:cs typeface="Arial MT"/>
              </a:rPr>
              <a:t>grow</a:t>
            </a:r>
            <a:endParaRPr sz="2900">
              <a:latin typeface="Arial MT"/>
              <a:cs typeface="Arial MT"/>
            </a:endParaRPr>
          </a:p>
          <a:p>
            <a:pPr marL="754380">
              <a:lnSpc>
                <a:spcPct val="100000"/>
              </a:lnSpc>
              <a:spcBef>
                <a:spcPts val="275"/>
              </a:spcBef>
            </a:pPr>
            <a:r>
              <a:rPr sz="2450" spc="-25" dirty="0">
                <a:latin typeface="Times New Roman"/>
                <a:cs typeface="Times New Roman"/>
              </a:rPr>
              <a:t>Gravity</a:t>
            </a:r>
            <a:r>
              <a:rPr sz="2450" spc="-9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vs</a:t>
            </a:r>
            <a:r>
              <a:rPr sz="2450" spc="-9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expansion</a:t>
            </a:r>
            <a:endParaRPr sz="2450">
              <a:latin typeface="Times New Roman"/>
              <a:cs typeface="Times New Roman"/>
            </a:endParaRPr>
          </a:p>
          <a:p>
            <a:pPr marL="751205" marR="5080" indent="-3175">
              <a:lnSpc>
                <a:spcPts val="3160"/>
              </a:lnSpc>
              <a:spcBef>
                <a:spcPts val="145"/>
              </a:spcBef>
              <a:tabLst>
                <a:tab pos="3933190" algn="l"/>
              </a:tabLst>
            </a:pPr>
            <a:r>
              <a:rPr sz="2400" dirty="0">
                <a:latin typeface="Times New Roman"/>
                <a:cs typeface="Times New Roman"/>
              </a:rPr>
              <a:t>Initial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conditions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	0.001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CMB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observations Fluctuation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spectrum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“simple,”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scale-</a:t>
            </a: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form</a:t>
            </a:r>
            <a:endParaRPr sz="2400">
              <a:latin typeface="Times New Roman"/>
              <a:cs typeface="Times New Roman"/>
            </a:endParaRPr>
          </a:p>
          <a:p>
            <a:pPr marL="1149350" lvl="1" indent="-238760">
              <a:lnSpc>
                <a:spcPct val="100000"/>
              </a:lnSpc>
              <a:spcBef>
                <a:spcPts val="240"/>
              </a:spcBef>
              <a:buChar char="•"/>
              <a:tabLst>
                <a:tab pos="1149350" algn="l"/>
              </a:tabLst>
            </a:pPr>
            <a:r>
              <a:rPr sz="2300" i="1" dirty="0">
                <a:latin typeface="Times New Roman"/>
                <a:cs typeface="Times New Roman"/>
              </a:rPr>
              <a:t>Linear</a:t>
            </a:r>
            <a:r>
              <a:rPr sz="2300" i="1" spc="22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perturbations</a:t>
            </a:r>
            <a:r>
              <a:rPr sz="2300" i="1" spc="34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evolve</a:t>
            </a:r>
            <a:r>
              <a:rPr sz="2300" i="1" spc="21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with</a:t>
            </a:r>
            <a:r>
              <a:rPr sz="2300" i="1" spc="17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time</a:t>
            </a:r>
            <a:r>
              <a:rPr sz="2300" i="1" spc="13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according</a:t>
            </a:r>
            <a:r>
              <a:rPr sz="2300" i="1" spc="340" dirty="0">
                <a:latin typeface="Times New Roman"/>
                <a:cs typeface="Times New Roman"/>
              </a:rPr>
              <a:t> </a:t>
            </a:r>
            <a:r>
              <a:rPr sz="2300" i="1" spc="-25" dirty="0">
                <a:solidFill>
                  <a:srgbClr val="080808"/>
                </a:solidFill>
                <a:latin typeface="Times New Roman"/>
                <a:cs typeface="Times New Roman"/>
              </a:rPr>
              <a:t>to.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1146" y="3558926"/>
            <a:ext cx="51244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50" i="1" spc="-25" dirty="0">
                <a:latin typeface="Times New Roman"/>
                <a:cs typeface="Times New Roman"/>
              </a:rPr>
              <a:t>b</a:t>
            </a:r>
            <a:r>
              <a:rPr sz="3250" i="1" spc="-25" dirty="0">
                <a:solidFill>
                  <a:srgbClr val="1A1500"/>
                </a:solidFill>
                <a:latin typeface="Times New Roman"/>
                <a:cs typeface="Times New Roman"/>
              </a:rPr>
              <a:t>+</a:t>
            </a:r>
            <a:endParaRPr sz="32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06051" y="3271191"/>
            <a:ext cx="1544320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1424940" algn="l"/>
              </a:tabLst>
            </a:pPr>
            <a:r>
              <a:rPr sz="2850" u="heavy" spc="-10" dirty="0" smtClean="0">
                <a:uFill>
                  <a:solidFill>
                    <a:srgbClr val="232308"/>
                  </a:solidFill>
                </a:uFill>
                <a:latin typeface="Times New Roman"/>
                <a:cs typeface="Times New Roman"/>
              </a:rPr>
              <a:t>8cot[r</a:t>
            </a:r>
            <a:r>
              <a:rPr sz="2850" u="heavy" spc="-10" dirty="0">
                <a:uFill>
                  <a:solidFill>
                    <a:srgbClr val="232308"/>
                  </a:solidFill>
                </a:uFill>
                <a:latin typeface="Times New Roman"/>
                <a:cs typeface="Times New Roman"/>
              </a:rPr>
              <a:t>]</a:t>
            </a:r>
            <a:r>
              <a:rPr sz="2850" dirty="0">
                <a:latin typeface="Times New Roman"/>
                <a:cs typeface="Times New Roman"/>
              </a:rPr>
              <a:t>	</a:t>
            </a:r>
            <a:r>
              <a:rPr sz="4575" spc="-75" baseline="10018" dirty="0">
                <a:latin typeface="Times New Roman"/>
                <a:cs typeface="Times New Roman"/>
              </a:rPr>
              <a:t>.</a:t>
            </a:r>
            <a:endParaRPr sz="4575" baseline="10018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6697" y="3813919"/>
            <a:ext cx="223520" cy="4648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50" spc="75" dirty="0">
                <a:solidFill>
                  <a:srgbClr val="130C00"/>
                </a:solidFill>
                <a:latin typeface="Times New Roman"/>
                <a:cs typeface="Times New Roman"/>
              </a:rPr>
              <a:t>3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9753" y="3574801"/>
            <a:ext cx="873125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3050" i="1" spc="-300" dirty="0">
                <a:latin typeface="Times New Roman"/>
                <a:cs typeface="Times New Roman"/>
              </a:rPr>
              <a:t>*/'+</a:t>
            </a:r>
            <a:r>
              <a:rPr sz="3050" i="1" spc="110" dirty="0">
                <a:latin typeface="Times New Roman"/>
                <a:cs typeface="Times New Roman"/>
              </a:rPr>
              <a:t> </a:t>
            </a:r>
            <a:r>
              <a:rPr sz="4575" spc="-89" baseline="-30965" dirty="0">
                <a:solidFill>
                  <a:srgbClr val="050505"/>
                </a:solidFill>
                <a:latin typeface="Times New Roman"/>
                <a:cs typeface="Times New Roman"/>
              </a:rPr>
              <a:t>3</a:t>
            </a:r>
            <a:endParaRPr sz="4575" baseline="-3096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2395" y="3484760"/>
            <a:ext cx="1104265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4800" u="heavy" spc="-120" baseline="32118" dirty="0">
                <a:solidFill>
                  <a:srgbClr val="0F0800"/>
                </a:solidFill>
                <a:uFill>
                  <a:solidFill>
                    <a:srgbClr val="232308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4800" spc="-419" baseline="32118" dirty="0">
                <a:solidFill>
                  <a:srgbClr val="0F0800"/>
                </a:solidFill>
                <a:latin typeface="Times New Roman"/>
                <a:cs typeface="Times New Roman"/>
              </a:rPr>
              <a:t> </a:t>
            </a:r>
            <a:r>
              <a:rPr sz="2950" spc="-555" dirty="0">
                <a:latin typeface="Times New Roman"/>
                <a:cs typeface="Times New Roman"/>
              </a:rPr>
              <a:t>Q</a:t>
            </a:r>
            <a:r>
              <a:rPr sz="2950" spc="-95" dirty="0">
                <a:latin typeface="Times New Roman"/>
                <a:cs typeface="Times New Roman"/>
              </a:rPr>
              <a:t> </a:t>
            </a:r>
            <a:r>
              <a:rPr sz="2950" spc="-40" dirty="0">
                <a:solidFill>
                  <a:srgbClr val="241800"/>
                </a:solidFill>
                <a:latin typeface="Times New Roman"/>
                <a:cs typeface="Times New Roman"/>
              </a:rPr>
              <a:t>=</a:t>
            </a:r>
            <a:r>
              <a:rPr sz="2950" spc="-175" dirty="0">
                <a:solidFill>
                  <a:srgbClr val="241800"/>
                </a:solidFill>
                <a:latin typeface="Times New Roman"/>
                <a:cs typeface="Times New Roman"/>
              </a:rPr>
              <a:t> </a:t>
            </a:r>
            <a:r>
              <a:rPr sz="2950" spc="80" dirty="0">
                <a:latin typeface="Times New Roman"/>
                <a:cs typeface="Times New Roman"/>
              </a:rPr>
              <a:t>0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9488" y="4532014"/>
            <a:ext cx="541591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marR="570865" indent="-317500">
              <a:lnSpc>
                <a:spcPct val="108800"/>
              </a:lnSpc>
              <a:spcBef>
                <a:spcPts val="100"/>
              </a:spcBef>
              <a:buClr>
                <a:srgbClr val="504900"/>
              </a:buClr>
              <a:buSzPct val="97959"/>
              <a:buChar char="—"/>
              <a:tabLst>
                <a:tab pos="340995" algn="l"/>
                <a:tab pos="4681220" algn="l"/>
              </a:tabLst>
            </a:pPr>
            <a:r>
              <a:rPr sz="2450" spc="-20" dirty="0">
                <a:latin typeface="Times New Roman"/>
                <a:cs typeface="Times New Roman"/>
              </a:rPr>
              <a:t>Extend</a:t>
            </a:r>
            <a:r>
              <a:rPr sz="2450" spc="-3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into</a:t>
            </a:r>
            <a:r>
              <a:rPr sz="2450" spc="-140" dirty="0">
                <a:latin typeface="Times New Roman"/>
                <a:cs typeface="Times New Roman"/>
              </a:rPr>
              <a:t> </a:t>
            </a:r>
            <a:r>
              <a:rPr sz="2450" spc="-30" dirty="0">
                <a:latin typeface="Times New Roman"/>
                <a:cs typeface="Times New Roman"/>
              </a:rPr>
              <a:t>nonlinear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phase</a:t>
            </a:r>
            <a:r>
              <a:rPr sz="2450" spc="-12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using</a:t>
            </a:r>
            <a:r>
              <a:rPr sz="2450" dirty="0">
                <a:latin typeface="Times New Roman"/>
                <a:cs typeface="Times New Roman"/>
              </a:rPr>
              <a:t>	</a:t>
            </a:r>
            <a:r>
              <a:rPr sz="2450" spc="-630" dirty="0">
                <a:latin typeface="Times New Roman"/>
                <a:cs typeface="Times New Roman"/>
              </a:rPr>
              <a:t>,</a:t>
            </a:r>
            <a:r>
              <a:rPr sz="2450" spc="-65" dirty="0">
                <a:latin typeface="Times New Roman"/>
                <a:cs typeface="Times New Roman"/>
              </a:rPr>
              <a:t>«</a:t>
            </a:r>
            <a:r>
              <a:rPr sz="2450" spc="-350" dirty="0">
                <a:latin typeface="Times New Roman"/>
                <a:cs typeface="Times New Roman"/>
              </a:rPr>
              <a:t> 	</a:t>
            </a:r>
            <a:r>
              <a:rPr sz="2450" spc="-10" dirty="0">
                <a:latin typeface="Times New Roman"/>
                <a:cs typeface="Times New Roman"/>
              </a:rPr>
              <a:t>simulations</a:t>
            </a:r>
            <a:endParaRPr sz="2450">
              <a:latin typeface="Times New Roman"/>
              <a:cs typeface="Times New Roman"/>
            </a:endParaRPr>
          </a:p>
          <a:p>
            <a:pPr marL="327025" indent="-323850">
              <a:lnSpc>
                <a:spcPct val="100000"/>
              </a:lnSpc>
              <a:spcBef>
                <a:spcPts val="260"/>
              </a:spcBef>
              <a:buClr>
                <a:srgbClr val="797508"/>
              </a:buClr>
              <a:buChar char="—"/>
              <a:tabLst>
                <a:tab pos="327025" algn="l"/>
                <a:tab pos="5109210" algn="l"/>
              </a:tabLst>
            </a:pPr>
            <a:r>
              <a:rPr sz="2450" spc="-10" dirty="0">
                <a:latin typeface="Times New Roman"/>
                <a:cs typeface="Times New Roman"/>
              </a:rPr>
              <a:t>many</a:t>
            </a:r>
            <a:r>
              <a:rPr sz="2450" spc="-75" dirty="0">
                <a:latin typeface="Times New Roman"/>
                <a:cs typeface="Times New Roman"/>
              </a:rPr>
              <a:t> </a:t>
            </a:r>
            <a:r>
              <a:rPr sz="2450" spc="-40" dirty="0">
                <a:latin typeface="Times New Roman"/>
                <a:cs typeface="Times New Roman"/>
              </a:rPr>
              <a:t>uncertainties</a:t>
            </a:r>
            <a:r>
              <a:rPr sz="2450" spc="1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on</a:t>
            </a:r>
            <a:r>
              <a:rPr sz="2450" spc="-95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short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scales</a:t>
            </a:r>
            <a:r>
              <a:rPr sz="2450" dirty="0">
                <a:latin typeface="Times New Roman"/>
                <a:cs typeface="Times New Roman"/>
              </a:rPr>
              <a:t>	</a:t>
            </a:r>
            <a:r>
              <a:rPr sz="2400" baseline="-34722" dirty="0">
                <a:latin typeface="Times New Roman"/>
                <a:cs typeface="Times New Roman"/>
              </a:rPr>
              <a:t>o</a:t>
            </a:r>
            <a:r>
              <a:rPr sz="2400" spc="390" baseline="-34722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Times New Roman"/>
                <a:cs typeface="Times New Roman"/>
              </a:rPr>
              <a:t>,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20802" y="6367065"/>
            <a:ext cx="2134870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19760" algn="l"/>
                <a:tab pos="1226820" algn="l"/>
                <a:tab pos="1842770" algn="l"/>
              </a:tabLst>
            </a:pPr>
            <a:r>
              <a:rPr sz="1250" dirty="0">
                <a:latin typeface="Comic Sans MS"/>
                <a:cs typeface="Comic Sans MS"/>
              </a:rPr>
              <a:t>0.</a:t>
            </a:r>
            <a:r>
              <a:rPr sz="1250" spc="40" dirty="0">
                <a:latin typeface="Comic Sans MS"/>
                <a:cs typeface="Comic Sans MS"/>
              </a:rPr>
              <a:t> </a:t>
            </a:r>
            <a:r>
              <a:rPr sz="1250" spc="-50" dirty="0">
                <a:latin typeface="Comic Sans MS"/>
                <a:cs typeface="Comic Sans MS"/>
              </a:rPr>
              <a:t>3</a:t>
            </a:r>
            <a:r>
              <a:rPr sz="1250" dirty="0">
                <a:latin typeface="Comic Sans MS"/>
                <a:cs typeface="Comic Sans MS"/>
              </a:rPr>
              <a:t>	0.</a:t>
            </a:r>
            <a:r>
              <a:rPr sz="1250" spc="100" dirty="0">
                <a:latin typeface="Comic Sans MS"/>
                <a:cs typeface="Comic Sans MS"/>
              </a:rPr>
              <a:t> </a:t>
            </a:r>
            <a:r>
              <a:rPr sz="1250" spc="-60" dirty="0">
                <a:solidFill>
                  <a:srgbClr val="151515"/>
                </a:solidFill>
                <a:latin typeface="Comic Sans MS"/>
                <a:cs typeface="Comic Sans MS"/>
              </a:rPr>
              <a:t>4</a:t>
            </a:r>
            <a:r>
              <a:rPr sz="1250" dirty="0">
                <a:solidFill>
                  <a:srgbClr val="151515"/>
                </a:solidFill>
                <a:latin typeface="Comic Sans MS"/>
                <a:cs typeface="Comic Sans MS"/>
              </a:rPr>
              <a:t>	</a:t>
            </a:r>
            <a:r>
              <a:rPr sz="1250" dirty="0">
                <a:latin typeface="Comic Sans MS"/>
                <a:cs typeface="Comic Sans MS"/>
              </a:rPr>
              <a:t>0.</a:t>
            </a:r>
            <a:r>
              <a:rPr sz="1250" spc="135" dirty="0">
                <a:latin typeface="Comic Sans MS"/>
                <a:cs typeface="Comic Sans MS"/>
              </a:rPr>
              <a:t> </a:t>
            </a:r>
            <a:r>
              <a:rPr sz="1250" spc="-50" dirty="0">
                <a:latin typeface="Comic Sans MS"/>
                <a:cs typeface="Comic Sans MS"/>
              </a:rPr>
              <a:t>6</a:t>
            </a:r>
            <a:r>
              <a:rPr sz="1250" dirty="0">
                <a:latin typeface="Comic Sans MS"/>
                <a:cs typeface="Comic Sans MS"/>
              </a:rPr>
              <a:t>	0.</a:t>
            </a:r>
            <a:r>
              <a:rPr sz="1250" spc="55" dirty="0">
                <a:latin typeface="Comic Sans MS"/>
                <a:cs typeface="Comic Sans MS"/>
              </a:rPr>
              <a:t> </a:t>
            </a:r>
            <a:r>
              <a:rPr sz="1250" spc="-50" dirty="0">
                <a:latin typeface="Comic Sans MS"/>
                <a:cs typeface="Comic Sans MS"/>
              </a:rPr>
              <a:t>8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13476" y="6367065"/>
            <a:ext cx="125095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spc="-25" dirty="0">
                <a:latin typeface="Comic Sans MS"/>
                <a:cs typeface="Comic Sans MS"/>
              </a:rPr>
              <a:t>1.</a:t>
            </a:r>
            <a:endParaRPr sz="12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5781" y="2991445"/>
            <a:ext cx="8304608" cy="356294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1851" y="937616"/>
            <a:ext cx="187523" cy="66972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241851" y="1705570"/>
            <a:ext cx="2348865" cy="821690"/>
            <a:chOff x="6241851" y="1705570"/>
            <a:chExt cx="2348865" cy="82169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59710" y="1705570"/>
              <a:ext cx="491132" cy="1250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59710" y="1839516"/>
              <a:ext cx="169664" cy="9822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41851" y="1937741"/>
              <a:ext cx="2348508" cy="58935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97328" y="1857375"/>
              <a:ext cx="125015" cy="8036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11766" y="1768078"/>
              <a:ext cx="107156" cy="8929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38491" y="1799332"/>
              <a:ext cx="26789" cy="80367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654391" y="84533"/>
            <a:ext cx="377825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844675" algn="l"/>
              </a:tabLst>
            </a:pPr>
            <a:r>
              <a:rPr sz="3400" spc="-10" dirty="0">
                <a:solidFill>
                  <a:srgbClr val="FD0A07"/>
                </a:solidFill>
              </a:rPr>
              <a:t>Extreme</a:t>
            </a:r>
            <a:r>
              <a:rPr sz="3400" dirty="0">
                <a:solidFill>
                  <a:srgbClr val="FD0A07"/>
                </a:solidFill>
              </a:rPr>
              <a:t>	</a:t>
            </a:r>
            <a:r>
              <a:rPr sz="3400" spc="-155" dirty="0" err="1" smtClean="0">
                <a:solidFill>
                  <a:srgbClr val="FF0C08"/>
                </a:solidFill>
              </a:rPr>
              <a:t>Condi†io</a:t>
            </a:r>
            <a:r>
              <a:rPr lang="en-GB" sz="3400" spc="-155" dirty="0" smtClean="0">
                <a:solidFill>
                  <a:srgbClr val="FF0C08"/>
                </a:solidFill>
              </a:rPr>
              <a:t>n</a:t>
            </a:r>
            <a:r>
              <a:rPr sz="3400" spc="-155" dirty="0" smtClean="0">
                <a:solidFill>
                  <a:srgbClr val="FF0C08"/>
                </a:solidFill>
              </a:rPr>
              <a:t>s</a:t>
            </a:r>
            <a:endParaRPr sz="3400" dirty="0"/>
          </a:p>
        </p:txBody>
      </p:sp>
      <p:sp>
        <p:nvSpPr>
          <p:cNvPr id="12" name="object 12"/>
          <p:cNvSpPr txBox="1"/>
          <p:nvPr/>
        </p:nvSpPr>
        <p:spPr>
          <a:xfrm>
            <a:off x="64998" y="896391"/>
            <a:ext cx="4305300" cy="49022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67030" marR="614680" indent="-342265">
              <a:lnSpc>
                <a:spcPts val="2880"/>
              </a:lnSpc>
              <a:spcBef>
                <a:spcPts val="480"/>
              </a:spcBef>
              <a:tabLst>
                <a:tab pos="367665" algn="l"/>
              </a:tabLst>
            </a:pPr>
            <a:r>
              <a:rPr sz="2650" spc="-50" dirty="0">
                <a:solidFill>
                  <a:srgbClr val="01A0CD"/>
                </a:solidFill>
                <a:latin typeface="Comic Sans MS"/>
                <a:cs typeface="Comic Sans MS"/>
              </a:rPr>
              <a:t>*</a:t>
            </a:r>
            <a:r>
              <a:rPr sz="2650" dirty="0">
                <a:solidFill>
                  <a:srgbClr val="01A0CD"/>
                </a:solidFill>
                <a:latin typeface="Comic Sans MS"/>
                <a:cs typeface="Comic Sans MS"/>
              </a:rPr>
              <a:t>	</a:t>
            </a:r>
            <a:r>
              <a:rPr sz="2650" spc="-204" dirty="0">
                <a:solidFill>
                  <a:srgbClr val="1303AA"/>
                </a:solidFill>
                <a:latin typeface="Comic Sans MS"/>
                <a:cs typeface="Comic Sans MS"/>
              </a:rPr>
              <a:t>SGR</a:t>
            </a:r>
            <a:r>
              <a:rPr sz="2650" spc="10" dirty="0">
                <a:solidFill>
                  <a:srgbClr val="1303AA"/>
                </a:solidFill>
                <a:latin typeface="Comic Sans MS"/>
                <a:cs typeface="Comic Sans MS"/>
              </a:rPr>
              <a:t> </a:t>
            </a:r>
            <a:r>
              <a:rPr sz="2650" spc="-185" dirty="0">
                <a:solidFill>
                  <a:srgbClr val="0A00DA"/>
                </a:solidFill>
                <a:latin typeface="Comic Sans MS"/>
                <a:cs typeface="Comic Sans MS"/>
              </a:rPr>
              <a:t>1806-</a:t>
            </a:r>
            <a:r>
              <a:rPr sz="2650" spc="-35" dirty="0">
                <a:solidFill>
                  <a:srgbClr val="0A00DA"/>
                </a:solidFill>
                <a:latin typeface="Comic Sans MS"/>
                <a:cs typeface="Comic Sans MS"/>
              </a:rPr>
              <a:t>20</a:t>
            </a:r>
            <a:r>
              <a:rPr sz="2650" spc="-95" dirty="0">
                <a:solidFill>
                  <a:srgbClr val="0A00DA"/>
                </a:solidFill>
                <a:latin typeface="Comic Sans MS"/>
                <a:cs typeface="Comic Sans MS"/>
              </a:rPr>
              <a:t> </a:t>
            </a:r>
            <a:r>
              <a:rPr sz="2650" spc="-204" dirty="0">
                <a:solidFill>
                  <a:srgbClr val="0707F4"/>
                </a:solidFill>
                <a:latin typeface="Comic Sans MS"/>
                <a:cs typeface="Comic Sans MS"/>
              </a:rPr>
              <a:t>Magne†ar </a:t>
            </a:r>
            <a:r>
              <a:rPr sz="2650" spc="-135" dirty="0">
                <a:solidFill>
                  <a:srgbClr val="030ADF"/>
                </a:solidFill>
                <a:latin typeface="Comic Sans MS"/>
                <a:cs typeface="Comic Sans MS"/>
              </a:rPr>
              <a:t>Explosion</a:t>
            </a:r>
            <a:r>
              <a:rPr sz="2650" spc="15" dirty="0">
                <a:solidFill>
                  <a:srgbClr val="030ADF"/>
                </a:solidFill>
                <a:latin typeface="Comic Sans MS"/>
                <a:cs typeface="Comic Sans MS"/>
              </a:rPr>
              <a:t> </a:t>
            </a:r>
            <a:r>
              <a:rPr sz="2650" spc="-195" dirty="0">
                <a:solidFill>
                  <a:srgbClr val="150CC3"/>
                </a:solidFill>
                <a:latin typeface="Comic Sans MS"/>
                <a:cs typeface="Comic Sans MS"/>
              </a:rPr>
              <a:t>Dec</a:t>
            </a:r>
            <a:r>
              <a:rPr sz="2650" spc="-10" dirty="0">
                <a:solidFill>
                  <a:srgbClr val="150CC3"/>
                </a:solidFill>
                <a:latin typeface="Comic Sans MS"/>
                <a:cs typeface="Comic Sans MS"/>
              </a:rPr>
              <a:t> </a:t>
            </a:r>
            <a:r>
              <a:rPr sz="2650" spc="-170" dirty="0">
                <a:solidFill>
                  <a:srgbClr val="1101C1"/>
                </a:solidFill>
                <a:latin typeface="Comic Sans MS"/>
                <a:cs typeface="Comic Sans MS"/>
              </a:rPr>
              <a:t>27</a:t>
            </a:r>
            <a:r>
              <a:rPr sz="2650" spc="-55" dirty="0">
                <a:solidFill>
                  <a:srgbClr val="1101C1"/>
                </a:solidFill>
                <a:latin typeface="Comic Sans MS"/>
                <a:cs typeface="Comic Sans MS"/>
              </a:rPr>
              <a:t> </a:t>
            </a:r>
            <a:r>
              <a:rPr sz="2650" spc="-20" dirty="0">
                <a:solidFill>
                  <a:srgbClr val="1C0CCC"/>
                </a:solidFill>
                <a:latin typeface="Comic Sans MS"/>
                <a:cs typeface="Comic Sans MS"/>
              </a:rPr>
              <a:t>2004</a:t>
            </a:r>
            <a:endParaRPr sz="2650">
              <a:latin typeface="Comic Sans MS"/>
              <a:cs typeface="Comic Sans MS"/>
            </a:endParaRPr>
          </a:p>
          <a:p>
            <a:pPr marL="31750">
              <a:lnSpc>
                <a:spcPts val="2915"/>
              </a:lnSpc>
              <a:spcBef>
                <a:spcPts val="405"/>
              </a:spcBef>
              <a:tabLst>
                <a:tab pos="364490" algn="l"/>
              </a:tabLst>
            </a:pPr>
            <a:r>
              <a:rPr sz="2500" spc="-50" dirty="0">
                <a:solidFill>
                  <a:srgbClr val="0097D1"/>
                </a:solidFill>
                <a:latin typeface="Arial MT"/>
                <a:cs typeface="Arial MT"/>
              </a:rPr>
              <a:t>*</a:t>
            </a:r>
            <a:r>
              <a:rPr sz="2500" dirty="0">
                <a:solidFill>
                  <a:srgbClr val="0097D1"/>
                </a:solidFill>
                <a:latin typeface="Arial MT"/>
                <a:cs typeface="Arial MT"/>
              </a:rPr>
              <a:t>	</a:t>
            </a:r>
            <a:r>
              <a:rPr sz="2500" dirty="0">
                <a:solidFill>
                  <a:srgbClr val="1107C8"/>
                </a:solidFill>
                <a:latin typeface="Arial MT"/>
                <a:cs typeface="Arial MT"/>
              </a:rPr>
              <a:t>Highly</a:t>
            </a:r>
            <a:r>
              <a:rPr sz="2500" spc="-55" dirty="0">
                <a:solidFill>
                  <a:srgbClr val="1107C8"/>
                </a:solidFill>
                <a:latin typeface="Arial MT"/>
                <a:cs typeface="Arial MT"/>
              </a:rPr>
              <a:t> </a:t>
            </a:r>
            <a:r>
              <a:rPr sz="2500" spc="-60" dirty="0">
                <a:solidFill>
                  <a:srgbClr val="0003FF"/>
                </a:solidFill>
                <a:latin typeface="Arial MT"/>
                <a:cs typeface="Arial MT"/>
              </a:rPr>
              <a:t>Magne†ized</a:t>
            </a:r>
            <a:r>
              <a:rPr sz="2500" spc="70" dirty="0">
                <a:solidFill>
                  <a:srgbClr val="0003FF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1108F9"/>
                </a:solidFill>
                <a:latin typeface="Arial MT"/>
                <a:cs typeface="Arial MT"/>
              </a:rPr>
              <a:t>Neutron</a:t>
            </a:r>
            <a:endParaRPr sz="2500">
              <a:latin typeface="Arial MT"/>
              <a:cs typeface="Arial MT"/>
            </a:endParaRPr>
          </a:p>
          <a:p>
            <a:pPr marL="375285">
              <a:lnSpc>
                <a:spcPts val="2975"/>
              </a:lnSpc>
            </a:pPr>
            <a:r>
              <a:rPr sz="2550" spc="55" dirty="0">
                <a:solidFill>
                  <a:srgbClr val="1308D8"/>
                </a:solidFill>
                <a:latin typeface="Arial MT"/>
                <a:cs typeface="Arial MT"/>
              </a:rPr>
              <a:t>Star</a:t>
            </a:r>
            <a:r>
              <a:rPr sz="2550" spc="114" dirty="0">
                <a:solidFill>
                  <a:srgbClr val="1308D8"/>
                </a:solidFill>
                <a:latin typeface="Arial MT"/>
                <a:cs typeface="Arial MT"/>
              </a:rPr>
              <a:t> </a:t>
            </a:r>
            <a:r>
              <a:rPr sz="2550" dirty="0">
                <a:solidFill>
                  <a:srgbClr val="1807C6"/>
                </a:solidFill>
                <a:latin typeface="Arial MT"/>
                <a:cs typeface="Arial MT"/>
              </a:rPr>
              <a:t>in</a:t>
            </a:r>
            <a:r>
              <a:rPr sz="2550" spc="-145" dirty="0">
                <a:solidFill>
                  <a:srgbClr val="1807C6"/>
                </a:solidFill>
                <a:latin typeface="Arial MT"/>
                <a:cs typeface="Arial MT"/>
              </a:rPr>
              <a:t> </a:t>
            </a:r>
            <a:r>
              <a:rPr sz="2550" dirty="0">
                <a:solidFill>
                  <a:srgbClr val="1507DF"/>
                </a:solidFill>
                <a:latin typeface="Arial MT"/>
                <a:cs typeface="Arial MT"/>
              </a:rPr>
              <a:t>our</a:t>
            </a:r>
            <a:r>
              <a:rPr sz="2550" spc="50" dirty="0">
                <a:solidFill>
                  <a:srgbClr val="1507DF"/>
                </a:solidFill>
                <a:latin typeface="Arial MT"/>
                <a:cs typeface="Arial MT"/>
              </a:rPr>
              <a:t> </a:t>
            </a:r>
            <a:r>
              <a:rPr sz="2550" spc="-10" dirty="0">
                <a:solidFill>
                  <a:srgbClr val="0F07B1"/>
                </a:solidFill>
                <a:latin typeface="Arial MT"/>
                <a:cs typeface="Arial MT"/>
              </a:rPr>
              <a:t>Galaxy</a:t>
            </a:r>
            <a:endParaRPr sz="2550">
              <a:latin typeface="Arial MT"/>
              <a:cs typeface="Arial MT"/>
            </a:endParaRPr>
          </a:p>
          <a:p>
            <a:pPr marL="369570" marR="208915" indent="-344170">
              <a:lnSpc>
                <a:spcPct val="96500"/>
              </a:lnSpc>
              <a:spcBef>
                <a:spcPts val="580"/>
              </a:spcBef>
              <a:tabLst>
                <a:tab pos="362585" algn="l"/>
              </a:tabLst>
            </a:pPr>
            <a:r>
              <a:rPr sz="2500" spc="-50" dirty="0">
                <a:solidFill>
                  <a:srgbClr val="0F85DA"/>
                </a:solidFill>
                <a:latin typeface="Comic Sans MS"/>
                <a:cs typeface="Comic Sans MS"/>
              </a:rPr>
              <a:t>*</a:t>
            </a:r>
            <a:r>
              <a:rPr sz="2500" dirty="0">
                <a:solidFill>
                  <a:srgbClr val="0F85DA"/>
                </a:solidFill>
                <a:latin typeface="Comic Sans MS"/>
                <a:cs typeface="Comic Sans MS"/>
              </a:rPr>
              <a:t>	</a:t>
            </a:r>
            <a:r>
              <a:rPr sz="2500" spc="-60" dirty="0">
                <a:solidFill>
                  <a:srgbClr val="0C07D3"/>
                </a:solidFill>
                <a:latin typeface="Comic Sans MS"/>
                <a:cs typeface="Comic Sans MS"/>
              </a:rPr>
              <a:t>Released</a:t>
            </a:r>
            <a:r>
              <a:rPr sz="2500" spc="-110" dirty="0">
                <a:solidFill>
                  <a:srgbClr val="0C07D3"/>
                </a:solidFill>
                <a:latin typeface="Comic Sans MS"/>
                <a:cs typeface="Comic Sans MS"/>
              </a:rPr>
              <a:t> </a:t>
            </a:r>
            <a:r>
              <a:rPr sz="2500" spc="-25" dirty="0">
                <a:solidFill>
                  <a:srgbClr val="16159C"/>
                </a:solidFill>
                <a:latin typeface="Comic Sans MS"/>
                <a:cs typeface="Comic Sans MS"/>
              </a:rPr>
              <a:t>large</a:t>
            </a:r>
            <a:r>
              <a:rPr sz="2500" spc="-55" dirty="0">
                <a:solidFill>
                  <a:srgbClr val="16159C"/>
                </a:solidFill>
                <a:latin typeface="Comic Sans MS"/>
                <a:cs typeface="Comic Sans MS"/>
              </a:rPr>
              <a:t> </a:t>
            </a:r>
            <a:r>
              <a:rPr sz="3750" spc="-30" baseline="-3333" dirty="0">
                <a:solidFill>
                  <a:srgbClr val="1805C8"/>
                </a:solidFill>
                <a:latin typeface="Comic Sans MS"/>
                <a:cs typeface="Comic Sans MS"/>
              </a:rPr>
              <a:t>f</a:t>
            </a:r>
            <a:r>
              <a:rPr sz="2500" spc="-20" dirty="0">
                <a:solidFill>
                  <a:srgbClr val="1805C8"/>
                </a:solidFill>
                <a:latin typeface="Comic Sans MS"/>
                <a:cs typeface="Comic Sans MS"/>
              </a:rPr>
              <a:t>raction</a:t>
            </a:r>
            <a:r>
              <a:rPr sz="2500" spc="-409" dirty="0">
                <a:solidFill>
                  <a:srgbClr val="1805C8"/>
                </a:solidFill>
                <a:latin typeface="Comic Sans MS"/>
                <a:cs typeface="Comic Sans MS"/>
              </a:rPr>
              <a:t> </a:t>
            </a:r>
            <a:r>
              <a:rPr sz="2500" spc="-25" dirty="0">
                <a:solidFill>
                  <a:srgbClr val="1F0ACD"/>
                </a:solidFill>
                <a:latin typeface="Comic Sans MS"/>
                <a:cs typeface="Comic Sans MS"/>
              </a:rPr>
              <a:t>of </a:t>
            </a:r>
            <a:r>
              <a:rPr sz="2450" dirty="0">
                <a:solidFill>
                  <a:srgbClr val="1F16FF"/>
                </a:solidFill>
                <a:latin typeface="Arial MT"/>
                <a:cs typeface="Arial MT"/>
              </a:rPr>
              <a:t>magnetic</a:t>
            </a:r>
            <a:r>
              <a:rPr sz="2450" spc="35" dirty="0">
                <a:solidFill>
                  <a:srgbClr val="1F16FF"/>
                </a:solidFill>
                <a:latin typeface="Arial MT"/>
                <a:cs typeface="Arial MT"/>
              </a:rPr>
              <a:t> </a:t>
            </a:r>
            <a:r>
              <a:rPr sz="2450" dirty="0">
                <a:solidFill>
                  <a:srgbClr val="280EF2"/>
                </a:solidFill>
                <a:latin typeface="Arial MT"/>
                <a:cs typeface="Arial MT"/>
              </a:rPr>
              <a:t>energy</a:t>
            </a:r>
            <a:r>
              <a:rPr sz="2450" spc="30" dirty="0">
                <a:solidFill>
                  <a:srgbClr val="280EF2"/>
                </a:solidFill>
                <a:latin typeface="Arial MT"/>
                <a:cs typeface="Arial MT"/>
              </a:rPr>
              <a:t> </a:t>
            </a:r>
            <a:r>
              <a:rPr sz="2450" spc="-25" dirty="0">
                <a:solidFill>
                  <a:srgbClr val="1F16AC"/>
                </a:solidFill>
                <a:latin typeface="Arial MT"/>
                <a:cs typeface="Arial MT"/>
              </a:rPr>
              <a:t>in </a:t>
            </a:r>
            <a:r>
              <a:rPr sz="2500" spc="-70" dirty="0">
                <a:solidFill>
                  <a:srgbClr val="2A16EB"/>
                </a:solidFill>
                <a:latin typeface="Arial MT"/>
                <a:cs typeface="Arial MT"/>
              </a:rPr>
              <a:t>elec†romagne†ic</a:t>
            </a:r>
            <a:r>
              <a:rPr sz="2500" spc="-35" dirty="0">
                <a:solidFill>
                  <a:srgbClr val="2A16EB"/>
                </a:solidFill>
                <a:latin typeface="Arial MT"/>
                <a:cs typeface="Arial MT"/>
              </a:rPr>
              <a:t> </a:t>
            </a:r>
            <a:r>
              <a:rPr sz="2500" spc="-20" dirty="0">
                <a:solidFill>
                  <a:srgbClr val="180AC6"/>
                </a:solidFill>
                <a:latin typeface="Arial MT"/>
                <a:cs typeface="Arial MT"/>
              </a:rPr>
              <a:t>bomb</a:t>
            </a:r>
            <a:endParaRPr sz="2500">
              <a:latin typeface="Arial MT"/>
              <a:cs typeface="Arial MT"/>
            </a:endParaRPr>
          </a:p>
          <a:p>
            <a:pPr marL="755015" marR="193675" indent="4445">
              <a:lnSpc>
                <a:spcPct val="102200"/>
              </a:lnSpc>
              <a:spcBef>
                <a:spcPts val="450"/>
              </a:spcBef>
              <a:tabLst>
                <a:tab pos="1194435" algn="l"/>
                <a:tab pos="2904490" algn="l"/>
              </a:tabLst>
            </a:pPr>
            <a:r>
              <a:rPr sz="1950" spc="-50" dirty="0">
                <a:latin typeface="Cambria"/>
                <a:cs typeface="Cambria"/>
              </a:rPr>
              <a:t>M</a:t>
            </a:r>
            <a:r>
              <a:rPr sz="1950" dirty="0">
                <a:latin typeface="Cambria"/>
                <a:cs typeface="Cambria"/>
              </a:rPr>
              <a:t>	3</a:t>
            </a:r>
            <a:r>
              <a:rPr sz="1950" spc="135" dirty="0">
                <a:latin typeface="Cambria"/>
                <a:cs typeface="Cambria"/>
              </a:rPr>
              <a:t> </a:t>
            </a:r>
            <a:r>
              <a:rPr sz="1950" spc="65" dirty="0">
                <a:latin typeface="Cambria"/>
                <a:cs typeface="Cambria"/>
              </a:rPr>
              <a:t>x</a:t>
            </a:r>
            <a:r>
              <a:rPr sz="1950" spc="295" dirty="0">
                <a:latin typeface="Cambria"/>
                <a:cs typeface="Cambria"/>
              </a:rPr>
              <a:t> </a:t>
            </a:r>
            <a:r>
              <a:rPr sz="1950" dirty="0">
                <a:latin typeface="Cambria"/>
                <a:cs typeface="Cambria"/>
              </a:rPr>
              <a:t>l0*</a:t>
            </a:r>
            <a:r>
              <a:rPr sz="2025" baseline="22633" dirty="0">
                <a:latin typeface="Cambria"/>
                <a:cs typeface="Cambria"/>
              </a:rPr>
              <a:t>0</a:t>
            </a:r>
            <a:r>
              <a:rPr sz="2025" spc="60" baseline="22633" dirty="0">
                <a:latin typeface="Cambria"/>
                <a:cs typeface="Cambria"/>
              </a:rPr>
              <a:t> </a:t>
            </a:r>
            <a:r>
              <a:rPr sz="1950" dirty="0">
                <a:latin typeface="Cambria"/>
                <a:cs typeface="Cambria"/>
              </a:rPr>
              <a:t>kg:</a:t>
            </a:r>
            <a:r>
              <a:rPr sz="1950" spc="-30" dirty="0">
                <a:latin typeface="Cambria"/>
                <a:cs typeface="Cambria"/>
              </a:rPr>
              <a:t> </a:t>
            </a:r>
            <a:r>
              <a:rPr sz="1950" spc="-50" dirty="0">
                <a:latin typeface="Cambria"/>
                <a:cs typeface="Cambria"/>
              </a:rPr>
              <a:t>R</a:t>
            </a:r>
            <a:r>
              <a:rPr sz="1950" dirty="0">
                <a:latin typeface="Cambria"/>
                <a:cs typeface="Cambria"/>
              </a:rPr>
              <a:t>	</a:t>
            </a:r>
            <a:r>
              <a:rPr sz="1950" spc="-40" dirty="0">
                <a:latin typeface="Cambria"/>
                <a:cs typeface="Cambria"/>
              </a:rPr>
              <a:t>10km;</a:t>
            </a:r>
            <a:r>
              <a:rPr sz="1950" spc="-50" dirty="0">
                <a:latin typeface="Cambria"/>
                <a:cs typeface="Cambria"/>
              </a:rPr>
              <a:t> </a:t>
            </a:r>
            <a:r>
              <a:rPr sz="1950" spc="-65" dirty="0">
                <a:latin typeface="Cambria"/>
                <a:cs typeface="Cambria"/>
              </a:rPr>
              <a:t>giant </a:t>
            </a:r>
            <a:r>
              <a:rPr sz="1950" spc="-10" dirty="0">
                <a:latin typeface="Cambria"/>
                <a:cs typeface="Cambria"/>
              </a:rPr>
              <a:t>nucleus</a:t>
            </a:r>
            <a:endParaRPr sz="1950">
              <a:latin typeface="Cambria"/>
              <a:cs typeface="Cambria"/>
            </a:endParaRPr>
          </a:p>
          <a:p>
            <a:pPr marL="761365">
              <a:lnSpc>
                <a:spcPct val="100000"/>
              </a:lnSpc>
              <a:spcBef>
                <a:spcPts val="590"/>
              </a:spcBef>
              <a:tabLst>
                <a:tab pos="1200785" algn="l"/>
                <a:tab pos="1614805" algn="l"/>
                <a:tab pos="2174240" algn="l"/>
              </a:tabLst>
            </a:pPr>
            <a:r>
              <a:rPr sz="1900" spc="-50" dirty="0">
                <a:latin typeface="Times New Roman"/>
                <a:cs typeface="Times New Roman"/>
              </a:rPr>
              <a:t>B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5" dirty="0">
                <a:latin typeface="Times New Roman"/>
                <a:cs typeface="Times New Roman"/>
              </a:rPr>
              <a:t>10</a:t>
            </a:r>
            <a:r>
              <a:rPr sz="1900" dirty="0">
                <a:latin typeface="Times New Roman"/>
                <a:cs typeface="Times New Roman"/>
              </a:rPr>
              <a:t>	T,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50" dirty="0">
                <a:latin typeface="Times New Roman"/>
                <a:cs typeface="Times New Roman"/>
              </a:rPr>
              <a:t>E</a:t>
            </a:r>
            <a:r>
              <a:rPr sz="1900" dirty="0">
                <a:latin typeface="Times New Roman"/>
                <a:cs typeface="Times New Roman"/>
              </a:rPr>
              <a:t>	10</a:t>
            </a:r>
            <a:r>
              <a:rPr sz="1950" baseline="23504" dirty="0">
                <a:latin typeface="Times New Roman"/>
                <a:cs typeface="Times New Roman"/>
              </a:rPr>
              <a:t>4</a:t>
            </a:r>
            <a:r>
              <a:rPr sz="1950" spc="577" baseline="23504" dirty="0">
                <a:latin typeface="Times New Roman"/>
                <a:cs typeface="Times New Roman"/>
              </a:rPr>
              <a:t> </a:t>
            </a:r>
            <a:r>
              <a:rPr sz="1900" spc="-50" dirty="0">
                <a:latin typeface="Times New Roman"/>
                <a:cs typeface="Times New Roman"/>
              </a:rPr>
              <a:t>J</a:t>
            </a:r>
            <a:endParaRPr sz="1900">
              <a:latin typeface="Times New Roman"/>
              <a:cs typeface="Times New Roman"/>
            </a:endParaRPr>
          </a:p>
          <a:p>
            <a:pPr marL="1302385" indent="-377190">
              <a:lnSpc>
                <a:spcPct val="100000"/>
              </a:lnSpc>
              <a:spcBef>
                <a:spcPts val="805"/>
              </a:spcBef>
              <a:buClr>
                <a:srgbClr val="000000"/>
              </a:buClr>
              <a:buChar char="•"/>
              <a:tabLst>
                <a:tab pos="1302385" algn="l"/>
              </a:tabLst>
            </a:pPr>
            <a:r>
              <a:rPr sz="1700" i="1" dirty="0">
                <a:solidFill>
                  <a:srgbClr val="312A00"/>
                </a:solidFill>
                <a:latin typeface="Times New Roman"/>
                <a:cs typeface="Times New Roman"/>
              </a:rPr>
              <a:t>30</a:t>
            </a:r>
            <a:r>
              <a:rPr sz="1700" i="1" spc="350" dirty="0">
                <a:solidFill>
                  <a:srgbClr val="312A00"/>
                </a:solidFill>
                <a:latin typeface="Times New Roman"/>
                <a:cs typeface="Times New Roman"/>
              </a:rPr>
              <a:t> </a:t>
            </a:r>
            <a:r>
              <a:rPr sz="1700" i="1" spc="-10" dirty="0">
                <a:solidFill>
                  <a:srgbClr val="545416"/>
                </a:solidFill>
                <a:latin typeface="Times New Roman"/>
                <a:cs typeface="Times New Roman"/>
              </a:rPr>
              <a:t>B</a:t>
            </a:r>
            <a:r>
              <a:rPr sz="1700" i="1" spc="-10" dirty="0">
                <a:solidFill>
                  <a:srgbClr val="463F00"/>
                </a:solidFill>
                <a:latin typeface="Times New Roman"/>
                <a:cs typeface="Times New Roman"/>
              </a:rPr>
              <a:t>L</a:t>
            </a:r>
            <a:r>
              <a:rPr sz="1950" i="1" spc="-15" baseline="-21367" dirty="0">
                <a:solidFill>
                  <a:srgbClr val="463F00"/>
                </a:solidFill>
                <a:latin typeface="Times New Roman"/>
                <a:cs typeface="Times New Roman"/>
              </a:rPr>
              <a:t>E</a:t>
            </a:r>
            <a:r>
              <a:rPr sz="2550" i="1" spc="-15" baseline="-16339" dirty="0">
                <a:solidFill>
                  <a:srgbClr val="463F00"/>
                </a:solidFill>
                <a:latin typeface="Times New Roman"/>
                <a:cs typeface="Times New Roman"/>
              </a:rPr>
              <a:t>D</a:t>
            </a:r>
            <a:r>
              <a:rPr sz="1700" i="1" spc="-10" dirty="0">
                <a:solidFill>
                  <a:srgbClr val="463F00"/>
                </a:solidFill>
                <a:latin typeface="Times New Roman"/>
                <a:cs typeface="Times New Roman"/>
              </a:rPr>
              <a:t>,</a:t>
            </a:r>
            <a:endParaRPr sz="1700">
              <a:latin typeface="Times New Roman"/>
              <a:cs typeface="Times New Roman"/>
            </a:endParaRPr>
          </a:p>
          <a:p>
            <a:pPr marL="1160780">
              <a:lnSpc>
                <a:spcPct val="100000"/>
              </a:lnSpc>
              <a:spcBef>
                <a:spcPts val="595"/>
              </a:spcBef>
            </a:pPr>
            <a:r>
              <a:rPr sz="1950" i="1" dirty="0">
                <a:latin typeface="Times New Roman"/>
                <a:cs typeface="Times New Roman"/>
              </a:rPr>
              <a:t>15MeVcyclotron</a:t>
            </a:r>
            <a:r>
              <a:rPr sz="1950" i="1" spc="90" dirty="0">
                <a:latin typeface="Times New Roman"/>
                <a:cs typeface="Times New Roman"/>
              </a:rPr>
              <a:t>  </a:t>
            </a:r>
            <a:r>
              <a:rPr sz="1950" i="1" spc="-10" dirty="0">
                <a:latin typeface="Times New Roman"/>
                <a:cs typeface="Times New Roman"/>
              </a:rPr>
              <a:t>energy</a:t>
            </a:r>
            <a:endParaRPr sz="1950">
              <a:latin typeface="Times New Roman"/>
              <a:cs typeface="Times New Roman"/>
            </a:endParaRPr>
          </a:p>
          <a:p>
            <a:pPr marL="760095">
              <a:lnSpc>
                <a:spcPct val="100000"/>
              </a:lnSpc>
              <a:spcBef>
                <a:spcPts val="590"/>
              </a:spcBef>
              <a:tabLst>
                <a:tab pos="1183005" algn="l"/>
                <a:tab pos="2290445" algn="l"/>
              </a:tabLst>
            </a:pPr>
            <a:r>
              <a:rPr sz="1900" spc="-50" dirty="0">
                <a:solidFill>
                  <a:srgbClr val="050505"/>
                </a:solidFill>
                <a:latin typeface="Times New Roman"/>
                <a:cs typeface="Times New Roman"/>
              </a:rPr>
              <a:t>E</a:t>
            </a:r>
            <a:r>
              <a:rPr sz="1900" dirty="0">
                <a:solidFill>
                  <a:srgbClr val="050505"/>
                </a:solidFill>
                <a:latin typeface="Times New Roman"/>
                <a:cs typeface="Times New Roman"/>
              </a:rPr>
              <a:t>	</a:t>
            </a:r>
            <a:r>
              <a:rPr sz="1900" dirty="0">
                <a:solidFill>
                  <a:srgbClr val="130A01"/>
                </a:solidFill>
                <a:latin typeface="Times New Roman"/>
                <a:cs typeface="Times New Roman"/>
              </a:rPr>
              <a:t>1</a:t>
            </a:r>
            <a:r>
              <a:rPr sz="1900" dirty="0">
                <a:latin typeface="Times New Roman"/>
                <a:cs typeface="Times New Roman"/>
              </a:rPr>
              <a:t>0</a:t>
            </a:r>
            <a:r>
              <a:rPr sz="2175" baseline="21072" dirty="0">
                <a:latin typeface="Times New Roman"/>
                <a:cs typeface="Times New Roman"/>
              </a:rPr>
              <a:t>4</a:t>
            </a:r>
            <a:r>
              <a:rPr sz="1900" dirty="0">
                <a:latin typeface="Times New Roman"/>
                <a:cs typeface="Times New Roman"/>
              </a:rPr>
              <a:t>*J</a:t>
            </a:r>
            <a:r>
              <a:rPr sz="1900" spc="27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in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5" dirty="0">
                <a:solidFill>
                  <a:srgbClr val="070707"/>
                </a:solidFill>
                <a:latin typeface="Times New Roman"/>
                <a:cs typeface="Times New Roman"/>
              </a:rPr>
              <a:t>1s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52113" y="2531268"/>
            <a:ext cx="406400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dirty="0">
                <a:solidFill>
                  <a:srgbClr val="8C8C8C"/>
                </a:solidFill>
                <a:latin typeface="Comic Sans MS"/>
                <a:cs typeface="Comic Sans MS"/>
              </a:rPr>
              <a:t>""</a:t>
            </a:r>
            <a:r>
              <a:rPr sz="2500" spc="-430" dirty="0">
                <a:solidFill>
                  <a:srgbClr val="8C8C8C"/>
                </a:solidFill>
                <a:latin typeface="Comic Sans MS"/>
                <a:cs typeface="Comic Sans MS"/>
              </a:rPr>
              <a:t> </a:t>
            </a:r>
            <a:r>
              <a:rPr sz="2500" spc="-595" dirty="0">
                <a:solidFill>
                  <a:srgbClr val="5B5B5B"/>
                </a:solidFill>
                <a:latin typeface="Comic Sans MS"/>
                <a:cs typeface="Comic Sans MS"/>
              </a:rPr>
              <a:t>"</a:t>
            </a:r>
            <a:endParaRPr sz="25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2917" y="5781953"/>
            <a:ext cx="3532504" cy="74635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55295" indent="-290195">
              <a:lnSpc>
                <a:spcPct val="100000"/>
              </a:lnSpc>
              <a:spcBef>
                <a:spcPts val="580"/>
              </a:spcBef>
              <a:buClr>
                <a:srgbClr val="878300"/>
              </a:buClr>
              <a:buChar char="—"/>
              <a:tabLst>
                <a:tab pos="455295" algn="l"/>
              </a:tabLst>
            </a:pPr>
            <a:r>
              <a:rPr sz="1950" dirty="0">
                <a:latin typeface="Times New Roman"/>
                <a:cs typeface="Times New Roman"/>
              </a:rPr>
              <a:t>Afterglow</a:t>
            </a:r>
            <a:r>
              <a:rPr sz="1950" spc="155" dirty="0">
                <a:latin typeface="Times New Roman"/>
                <a:cs typeface="Times New Roman"/>
              </a:rPr>
              <a:t> </a:t>
            </a:r>
            <a:r>
              <a:rPr sz="1950" dirty="0">
                <a:solidFill>
                  <a:srgbClr val="130701"/>
                </a:solidFill>
                <a:latin typeface="Times New Roman"/>
                <a:cs typeface="Times New Roman"/>
              </a:rPr>
              <a:t>in</a:t>
            </a:r>
            <a:r>
              <a:rPr sz="1950" spc="75" dirty="0">
                <a:solidFill>
                  <a:srgbClr val="130701"/>
                </a:solidFill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radio</a:t>
            </a:r>
            <a:r>
              <a:rPr sz="1950" spc="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and</a:t>
            </a:r>
            <a:r>
              <a:rPr sz="1950" spc="12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X-</a:t>
            </a:r>
            <a:r>
              <a:rPr sz="1950" spc="-20" dirty="0">
                <a:latin typeface="Times New Roman"/>
                <a:cs typeface="Times New Roman"/>
              </a:rPr>
              <a:t>rays</a:t>
            </a:r>
            <a:endParaRPr sz="1950" dirty="0">
              <a:latin typeface="Times New Roman"/>
              <a:cs typeface="Times New Roman"/>
            </a:endParaRPr>
          </a:p>
          <a:p>
            <a:pPr marL="450215" indent="-276225">
              <a:lnSpc>
                <a:spcPct val="100000"/>
              </a:lnSpc>
              <a:spcBef>
                <a:spcPts val="495"/>
              </a:spcBef>
              <a:buClr>
                <a:srgbClr val="909011"/>
              </a:buClr>
              <a:buChar char="—"/>
              <a:tabLst>
                <a:tab pos="450215" algn="l"/>
              </a:tabLst>
            </a:pPr>
            <a:r>
              <a:rPr sz="2000" dirty="0">
                <a:solidFill>
                  <a:srgbClr val="030303"/>
                </a:solidFill>
                <a:latin typeface="Times New Roman"/>
                <a:cs typeface="Times New Roman"/>
              </a:rPr>
              <a:t>Still</a:t>
            </a:r>
            <a:r>
              <a:rPr sz="2000" spc="-1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000" spc="-10" dirty="0" smtClean="0">
                <a:latin typeface="Times New Roman"/>
                <a:cs typeface="Times New Roman"/>
              </a:rPr>
              <a:t>fading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9718" y="73868"/>
            <a:ext cx="3231515" cy="554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833880" algn="l"/>
              </a:tabLst>
            </a:pPr>
            <a:r>
              <a:rPr sz="3450" spc="-10" dirty="0">
                <a:solidFill>
                  <a:srgbClr val="F60805"/>
                </a:solidFill>
              </a:rPr>
              <a:t>Extreme</a:t>
            </a:r>
            <a:r>
              <a:rPr sz="3450" dirty="0">
                <a:solidFill>
                  <a:srgbClr val="F60805"/>
                </a:solidFill>
              </a:rPr>
              <a:t>	</a:t>
            </a:r>
            <a:r>
              <a:rPr sz="3450" spc="-110" dirty="0">
                <a:solidFill>
                  <a:srgbClr val="FF0701"/>
                </a:solidFill>
              </a:rPr>
              <a:t>Physics</a:t>
            </a:r>
            <a:endParaRPr sz="3450"/>
          </a:p>
        </p:txBody>
      </p:sp>
      <p:sp>
        <p:nvSpPr>
          <p:cNvPr id="3" name="object 3"/>
          <p:cNvSpPr txBox="1"/>
          <p:nvPr/>
        </p:nvSpPr>
        <p:spPr>
          <a:xfrm>
            <a:off x="85346" y="857448"/>
            <a:ext cx="8516620" cy="547970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43535" marR="830580" indent="-330835">
              <a:lnSpc>
                <a:spcPts val="3020"/>
              </a:lnSpc>
              <a:spcBef>
                <a:spcPts val="710"/>
              </a:spcBef>
              <a:buClr>
                <a:srgbClr val="08A7E8"/>
              </a:buClr>
              <a:buChar char="*"/>
              <a:tabLst>
                <a:tab pos="350520" algn="l"/>
              </a:tabLst>
            </a:pPr>
            <a:r>
              <a:rPr sz="3000" spc="-105" dirty="0">
                <a:solidFill>
                  <a:srgbClr val="0C08D1"/>
                </a:solidFill>
                <a:latin typeface="Comic Sans MS"/>
                <a:cs typeface="Comic Sans MS"/>
              </a:rPr>
              <a:t>Cold</a:t>
            </a:r>
            <a:r>
              <a:rPr sz="3000" spc="-120" dirty="0">
                <a:solidFill>
                  <a:srgbClr val="0C08D1"/>
                </a:solidFill>
                <a:latin typeface="Comic Sans MS"/>
                <a:cs typeface="Comic Sans MS"/>
              </a:rPr>
              <a:t> </a:t>
            </a:r>
            <a:r>
              <a:rPr sz="3000" spc="-110" dirty="0">
                <a:solidFill>
                  <a:srgbClr val="0C0AFF"/>
                </a:solidFill>
                <a:latin typeface="Comic Sans MS"/>
                <a:cs typeface="Comic Sans MS"/>
              </a:rPr>
              <a:t>nuclear</a:t>
            </a:r>
            <a:r>
              <a:rPr sz="3000" spc="-114" dirty="0">
                <a:solidFill>
                  <a:srgbClr val="0C0AFF"/>
                </a:solidFill>
                <a:latin typeface="Comic Sans MS"/>
                <a:cs typeface="Comic Sans MS"/>
              </a:rPr>
              <a:t> </a:t>
            </a:r>
            <a:r>
              <a:rPr sz="3000" spc="-110" dirty="0">
                <a:solidFill>
                  <a:srgbClr val="1A18DB"/>
                </a:solidFill>
                <a:latin typeface="Comic Sans MS"/>
                <a:cs typeface="Comic Sans MS"/>
              </a:rPr>
              <a:t>matter</a:t>
            </a:r>
            <a:r>
              <a:rPr sz="3000" dirty="0">
                <a:solidFill>
                  <a:srgbClr val="1A18DB"/>
                </a:solidFill>
                <a:latin typeface="Comic Sans MS"/>
                <a:cs typeface="Comic Sans MS"/>
              </a:rPr>
              <a:t> </a:t>
            </a:r>
            <a:r>
              <a:rPr sz="3000" spc="-55" dirty="0">
                <a:solidFill>
                  <a:srgbClr val="0C05E9"/>
                </a:solidFill>
                <a:latin typeface="Comic Sans MS"/>
                <a:cs typeface="Comic Sans MS"/>
              </a:rPr>
              <a:t>at</a:t>
            </a:r>
            <a:r>
              <a:rPr sz="3000" spc="-170" dirty="0">
                <a:solidFill>
                  <a:srgbClr val="0C05E9"/>
                </a:solidFill>
                <a:latin typeface="Comic Sans MS"/>
                <a:cs typeface="Comic Sans MS"/>
              </a:rPr>
              <a:t> </a:t>
            </a:r>
            <a:r>
              <a:rPr sz="3000" spc="-110" dirty="0">
                <a:solidFill>
                  <a:srgbClr val="1303C6"/>
                </a:solidFill>
                <a:latin typeface="Comic Sans MS"/>
                <a:cs typeface="Comic Sans MS"/>
              </a:rPr>
              <a:t>several</a:t>
            </a:r>
            <a:r>
              <a:rPr sz="3000" spc="-114" dirty="0">
                <a:solidFill>
                  <a:srgbClr val="1303C6"/>
                </a:solidFill>
                <a:latin typeface="Comic Sans MS"/>
                <a:cs typeface="Comic Sans MS"/>
              </a:rPr>
              <a:t> </a:t>
            </a:r>
            <a:r>
              <a:rPr sz="3000" spc="-110" dirty="0">
                <a:solidFill>
                  <a:srgbClr val="1500D1"/>
                </a:solidFill>
                <a:latin typeface="Comic Sans MS"/>
                <a:cs typeface="Comic Sans MS"/>
              </a:rPr>
              <a:t>times</a:t>
            </a:r>
            <a:r>
              <a:rPr sz="3000" spc="-95" dirty="0">
                <a:solidFill>
                  <a:srgbClr val="1500D1"/>
                </a:solidFill>
                <a:latin typeface="Comic Sans MS"/>
                <a:cs typeface="Comic Sans MS"/>
              </a:rPr>
              <a:t> </a:t>
            </a:r>
            <a:r>
              <a:rPr sz="3000" spc="-60" dirty="0">
                <a:solidFill>
                  <a:srgbClr val="0505F6"/>
                </a:solidFill>
                <a:latin typeface="Comic Sans MS"/>
                <a:cs typeface="Comic Sans MS"/>
              </a:rPr>
              <a:t>nuclear 	</a:t>
            </a:r>
            <a:r>
              <a:rPr sz="3000" spc="-10" dirty="0">
                <a:solidFill>
                  <a:srgbClr val="0500F2"/>
                </a:solidFill>
                <a:latin typeface="Comic Sans MS"/>
                <a:cs typeface="Comic Sans MS"/>
              </a:rPr>
              <a:t>density</a:t>
            </a:r>
            <a:endParaRPr sz="3000" dirty="0">
              <a:latin typeface="Comic Sans MS"/>
              <a:cs typeface="Comic Sans MS"/>
            </a:endParaRPr>
          </a:p>
          <a:p>
            <a:pPr marL="748665" lvl="1" indent="-323850">
              <a:lnSpc>
                <a:spcPct val="100000"/>
              </a:lnSpc>
              <a:spcBef>
                <a:spcPts val="254"/>
              </a:spcBef>
              <a:buClr>
                <a:srgbClr val="9C9C21"/>
              </a:buClr>
              <a:buChar char="—"/>
              <a:tabLst>
                <a:tab pos="748665" algn="l"/>
              </a:tabLst>
            </a:pPr>
            <a:r>
              <a:rPr sz="2450" dirty="0">
                <a:latin typeface="Times New Roman"/>
                <a:cs typeface="Times New Roman"/>
              </a:rPr>
              <a:t>Many</a:t>
            </a:r>
            <a:r>
              <a:rPr sz="2450" spc="-12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body</a:t>
            </a:r>
            <a:r>
              <a:rPr sz="2450" spc="-114" dirty="0">
                <a:latin typeface="Times New Roman"/>
                <a:cs typeface="Times New Roman"/>
              </a:rPr>
              <a:t> </a:t>
            </a:r>
            <a:r>
              <a:rPr sz="2450" spc="-30" dirty="0">
                <a:latin typeface="Times New Roman"/>
                <a:cs typeface="Times New Roman"/>
              </a:rPr>
              <a:t>effects</a:t>
            </a:r>
            <a:r>
              <a:rPr sz="2450" spc="-12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dominant</a:t>
            </a:r>
            <a:endParaRPr sz="2450" dirty="0">
              <a:latin typeface="Times New Roman"/>
              <a:cs typeface="Times New Roman"/>
            </a:endParaRPr>
          </a:p>
          <a:p>
            <a:pPr marL="742950">
              <a:lnSpc>
                <a:spcPct val="100000"/>
              </a:lnSpc>
              <a:spcBef>
                <a:spcPts val="275"/>
              </a:spcBef>
            </a:pPr>
            <a:r>
              <a:rPr sz="2400" spc="-10" dirty="0">
                <a:latin typeface="Times New Roman"/>
                <a:cs typeface="Times New Roman"/>
              </a:rPr>
              <a:t>Composition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still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unknown</a:t>
            </a:r>
            <a:endParaRPr sz="2400" dirty="0">
              <a:latin typeface="Times New Roman"/>
              <a:cs typeface="Times New Roman"/>
            </a:endParaRPr>
          </a:p>
          <a:p>
            <a:pPr marL="1155065" lvl="2" indent="-247650">
              <a:lnSpc>
                <a:spcPct val="100000"/>
              </a:lnSpc>
              <a:spcBef>
                <a:spcPts val="330"/>
              </a:spcBef>
              <a:buClr>
                <a:srgbClr val="070707"/>
              </a:buClr>
              <a:buChar char="•"/>
              <a:tabLst>
                <a:tab pos="1155065" algn="l"/>
              </a:tabLst>
            </a:pPr>
            <a:r>
              <a:rPr sz="2350" i="1" dirty="0">
                <a:latin typeface="Times New Roman"/>
                <a:cs typeface="Times New Roman"/>
              </a:rPr>
              <a:t>Neutrons,</a:t>
            </a:r>
            <a:r>
              <a:rPr sz="2350" i="1" spc="85" dirty="0">
                <a:latin typeface="Times New Roman"/>
                <a:cs typeface="Times New Roman"/>
              </a:rPr>
              <a:t> </a:t>
            </a:r>
            <a:r>
              <a:rPr sz="2350" i="1" dirty="0">
                <a:latin typeface="Times New Roman"/>
                <a:cs typeface="Times New Roman"/>
              </a:rPr>
              <a:t>hyperons,</a:t>
            </a:r>
            <a:r>
              <a:rPr sz="2350" i="1" spc="50" dirty="0">
                <a:latin typeface="Times New Roman"/>
                <a:cs typeface="Times New Roman"/>
              </a:rPr>
              <a:t> </a:t>
            </a:r>
            <a:r>
              <a:rPr sz="2350" i="1" dirty="0">
                <a:latin typeface="Times New Roman"/>
                <a:cs typeface="Times New Roman"/>
              </a:rPr>
              <a:t>quarks,</a:t>
            </a:r>
            <a:r>
              <a:rPr sz="2350" i="1" spc="20" dirty="0">
                <a:latin typeface="Times New Roman"/>
                <a:cs typeface="Times New Roman"/>
              </a:rPr>
              <a:t> </a:t>
            </a:r>
            <a:r>
              <a:rPr sz="2350" i="1" dirty="0">
                <a:latin typeface="Times New Roman"/>
                <a:cs typeface="Times New Roman"/>
              </a:rPr>
              <a:t>strange</a:t>
            </a:r>
            <a:r>
              <a:rPr sz="2350" i="1" spc="100" dirty="0">
                <a:latin typeface="Times New Roman"/>
                <a:cs typeface="Times New Roman"/>
              </a:rPr>
              <a:t> </a:t>
            </a:r>
            <a:r>
              <a:rPr sz="2350" i="1" spc="-10" dirty="0">
                <a:latin typeface="Times New Roman"/>
                <a:cs typeface="Times New Roman"/>
              </a:rPr>
              <a:t>stars...</a:t>
            </a:r>
            <a:endParaRPr sz="2350" dirty="0">
              <a:latin typeface="Times New Roman"/>
              <a:cs typeface="Times New Roman"/>
            </a:endParaRPr>
          </a:p>
          <a:p>
            <a:pPr marL="1144270" lvl="2" indent="-236220">
              <a:lnSpc>
                <a:spcPct val="100000"/>
              </a:lnSpc>
              <a:spcBef>
                <a:spcPts val="395"/>
              </a:spcBef>
              <a:buChar char="•"/>
              <a:tabLst>
                <a:tab pos="1144270" algn="l"/>
              </a:tabLst>
            </a:pPr>
            <a:r>
              <a:rPr sz="2300" i="1" spc="10" dirty="0">
                <a:latin typeface="Times New Roman"/>
                <a:cs typeface="Times New Roman"/>
              </a:rPr>
              <a:t>Superconductivity,</a:t>
            </a:r>
            <a:r>
              <a:rPr sz="2300" i="1" spc="250" dirty="0">
                <a:latin typeface="Times New Roman"/>
                <a:cs typeface="Times New Roman"/>
              </a:rPr>
              <a:t> </a:t>
            </a:r>
            <a:r>
              <a:rPr sz="2300" i="1" spc="-10" dirty="0">
                <a:latin typeface="Times New Roman"/>
                <a:cs typeface="Times New Roman"/>
              </a:rPr>
              <a:t>superfluidity</a:t>
            </a:r>
            <a:endParaRPr sz="2300" dirty="0">
              <a:latin typeface="Times New Roman"/>
              <a:cs typeface="Times New Roman"/>
            </a:endParaRPr>
          </a:p>
          <a:p>
            <a:pPr marL="748665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latin typeface="Times New Roman"/>
                <a:cs typeface="Times New Roman"/>
              </a:rPr>
              <a:t>M(R),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cooling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etc</a:t>
            </a:r>
            <a:endParaRPr sz="2400" dirty="0">
              <a:latin typeface="Times New Roman"/>
              <a:cs typeface="Times New Roman"/>
            </a:endParaRPr>
          </a:p>
          <a:p>
            <a:pPr marL="345440" indent="-332740">
              <a:lnSpc>
                <a:spcPct val="100000"/>
              </a:lnSpc>
              <a:spcBef>
                <a:spcPts val="75"/>
              </a:spcBef>
              <a:buClr>
                <a:srgbClr val="019EF6"/>
              </a:buClr>
              <a:buChar char="*"/>
              <a:tabLst>
                <a:tab pos="345440" algn="l"/>
                <a:tab pos="3837940" algn="l"/>
              </a:tabLst>
            </a:pPr>
            <a:r>
              <a:rPr sz="3100" spc="-280" dirty="0">
                <a:solidFill>
                  <a:srgbClr val="0800EF"/>
                </a:solidFill>
                <a:latin typeface="Comic Sans MS"/>
                <a:cs typeface="Comic Sans MS"/>
              </a:rPr>
              <a:t>QED</a:t>
            </a:r>
            <a:r>
              <a:rPr sz="3100" spc="-20" dirty="0">
                <a:solidFill>
                  <a:srgbClr val="0800EF"/>
                </a:solidFill>
                <a:latin typeface="Comic Sans MS"/>
                <a:cs typeface="Comic Sans MS"/>
              </a:rPr>
              <a:t> </a:t>
            </a:r>
            <a:r>
              <a:rPr sz="3100" spc="-50" dirty="0">
                <a:solidFill>
                  <a:srgbClr val="1608E4"/>
                </a:solidFill>
                <a:latin typeface="Comic Sans MS"/>
                <a:cs typeface="Comic Sans MS"/>
              </a:rPr>
              <a:t>in</a:t>
            </a:r>
            <a:r>
              <a:rPr sz="3100" spc="-180" dirty="0">
                <a:solidFill>
                  <a:srgbClr val="1608E4"/>
                </a:solidFill>
                <a:latin typeface="Comic Sans MS"/>
                <a:cs typeface="Comic Sans MS"/>
              </a:rPr>
              <a:t> </a:t>
            </a:r>
            <a:r>
              <a:rPr sz="3100" spc="-300" dirty="0" err="1" smtClean="0">
                <a:solidFill>
                  <a:srgbClr val="160FCF"/>
                </a:solidFill>
                <a:latin typeface="Comic Sans MS"/>
                <a:cs typeface="Comic Sans MS"/>
              </a:rPr>
              <a:t>supercri†ica</a:t>
            </a:r>
            <a:r>
              <a:rPr lang="en-GB" sz="3100" spc="-300" dirty="0" smtClean="0">
                <a:solidFill>
                  <a:srgbClr val="160FCF"/>
                </a:solidFill>
                <a:latin typeface="Comic Sans MS"/>
                <a:cs typeface="Comic Sans MS"/>
              </a:rPr>
              <a:t>l</a:t>
            </a:r>
            <a:r>
              <a:rPr sz="3100" dirty="0">
                <a:solidFill>
                  <a:srgbClr val="160FCF"/>
                </a:solidFill>
                <a:latin typeface="Comic Sans MS"/>
                <a:cs typeface="Comic Sans MS"/>
              </a:rPr>
              <a:t>	</a:t>
            </a:r>
            <a:r>
              <a:rPr sz="3100" spc="-10" dirty="0">
                <a:solidFill>
                  <a:srgbClr val="0E0CD8"/>
                </a:solidFill>
                <a:latin typeface="Comic Sans MS"/>
                <a:cs typeface="Comic Sans MS"/>
              </a:rPr>
              <a:t>fields</a:t>
            </a:r>
            <a:endParaRPr sz="3100" dirty="0">
              <a:latin typeface="Comic Sans MS"/>
              <a:cs typeface="Comic Sans MS"/>
            </a:endParaRPr>
          </a:p>
          <a:p>
            <a:pPr marL="757555" lvl="1" indent="-317500">
              <a:lnSpc>
                <a:spcPct val="100000"/>
              </a:lnSpc>
              <a:spcBef>
                <a:spcPts val="215"/>
              </a:spcBef>
              <a:buClr>
                <a:srgbClr val="9E9C31"/>
              </a:buClr>
              <a:buChar char="—"/>
              <a:tabLst>
                <a:tab pos="757555" algn="l"/>
              </a:tabLst>
            </a:pPr>
            <a:r>
              <a:rPr sz="2400" dirty="0">
                <a:latin typeface="Times New Roman"/>
                <a:cs typeface="Times New Roman"/>
              </a:rPr>
              <a:t>Novel,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though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uncontroversial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effects</a:t>
            </a:r>
            <a:endParaRPr sz="2400" dirty="0">
              <a:latin typeface="Times New Roman"/>
              <a:cs typeface="Times New Roman"/>
            </a:endParaRPr>
          </a:p>
          <a:p>
            <a:pPr marL="756285" lvl="1" indent="-323850">
              <a:lnSpc>
                <a:spcPct val="100000"/>
              </a:lnSpc>
              <a:spcBef>
                <a:spcPts val="235"/>
              </a:spcBef>
              <a:buClr>
                <a:srgbClr val="A5A52A"/>
              </a:buClr>
              <a:buChar char="—"/>
              <a:tabLst>
                <a:tab pos="756285" algn="l"/>
              </a:tabLst>
            </a:pPr>
            <a:r>
              <a:rPr sz="2450" spc="-45" dirty="0">
                <a:latin typeface="Times New Roman"/>
                <a:cs typeface="Times New Roman"/>
              </a:rPr>
              <a:t>Largely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unexplored</a:t>
            </a:r>
            <a:endParaRPr sz="2450" dirty="0">
              <a:latin typeface="Times New Roman"/>
              <a:cs typeface="Times New Roman"/>
            </a:endParaRPr>
          </a:p>
          <a:p>
            <a:pPr marL="1153795" lvl="2" indent="-247015">
              <a:lnSpc>
                <a:spcPct val="100000"/>
              </a:lnSpc>
              <a:spcBef>
                <a:spcPts val="275"/>
              </a:spcBef>
              <a:buChar char="•"/>
              <a:tabLst>
                <a:tab pos="1153795" algn="l"/>
              </a:tabLst>
            </a:pPr>
            <a:r>
              <a:rPr sz="2400" i="1" dirty="0">
                <a:latin typeface="Times New Roman"/>
                <a:cs typeface="Times New Roman"/>
              </a:rPr>
              <a:t>Plenty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i="1" spc="85" dirty="0">
                <a:latin typeface="Times New Roman"/>
                <a:cs typeface="Times New Roman"/>
              </a:rPr>
              <a:t>ofnew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effects!</a:t>
            </a:r>
            <a:endParaRPr sz="2400" dirty="0">
              <a:latin typeface="Times New Roman"/>
              <a:cs typeface="Times New Roman"/>
            </a:endParaRPr>
          </a:p>
          <a:p>
            <a:pPr marL="349885" indent="-337185">
              <a:lnSpc>
                <a:spcPct val="100000"/>
              </a:lnSpc>
              <a:spcBef>
                <a:spcPts val="155"/>
              </a:spcBef>
              <a:buClr>
                <a:srgbClr val="05A3DA"/>
              </a:buClr>
              <a:buChar char="*"/>
              <a:tabLst>
                <a:tab pos="349885" algn="l"/>
              </a:tabLst>
            </a:pPr>
            <a:r>
              <a:rPr sz="2950" spc="-150" dirty="0" err="1" smtClean="0">
                <a:solidFill>
                  <a:srgbClr val="1605E2"/>
                </a:solidFill>
                <a:latin typeface="Comic Sans MS"/>
                <a:cs typeface="Comic Sans MS"/>
              </a:rPr>
              <a:t>Ul†ra</a:t>
            </a:r>
            <a:r>
              <a:rPr lang="en-GB" sz="2950" spc="-150" dirty="0" smtClean="0">
                <a:solidFill>
                  <a:srgbClr val="1605E2"/>
                </a:solidFill>
                <a:latin typeface="Comic Sans MS"/>
                <a:cs typeface="Comic Sans MS"/>
              </a:rPr>
              <a:t> </a:t>
            </a:r>
            <a:r>
              <a:rPr sz="2950" spc="-150" dirty="0" smtClean="0">
                <a:solidFill>
                  <a:srgbClr val="1605E2"/>
                </a:solidFill>
                <a:latin typeface="Comic Sans MS"/>
                <a:cs typeface="Comic Sans MS"/>
              </a:rPr>
              <a:t>relativistic</a:t>
            </a:r>
            <a:r>
              <a:rPr sz="2950" spc="-65" dirty="0" smtClean="0">
                <a:solidFill>
                  <a:srgbClr val="1605E2"/>
                </a:solidFill>
                <a:latin typeface="Comic Sans MS"/>
                <a:cs typeface="Comic Sans MS"/>
              </a:rPr>
              <a:t> </a:t>
            </a:r>
            <a:r>
              <a:rPr sz="2950" spc="-80" dirty="0">
                <a:solidFill>
                  <a:srgbClr val="0F00E8"/>
                </a:solidFill>
                <a:latin typeface="Comic Sans MS"/>
                <a:cs typeface="Comic Sans MS"/>
              </a:rPr>
              <a:t>shock</a:t>
            </a:r>
            <a:r>
              <a:rPr sz="2950" spc="-85" dirty="0">
                <a:solidFill>
                  <a:srgbClr val="0F00E8"/>
                </a:solidFill>
                <a:latin typeface="Comic Sans MS"/>
                <a:cs typeface="Comic Sans MS"/>
              </a:rPr>
              <a:t> </a:t>
            </a:r>
            <a:r>
              <a:rPr sz="2950" spc="-80" dirty="0">
                <a:solidFill>
                  <a:srgbClr val="0100E6"/>
                </a:solidFill>
                <a:latin typeface="Comic Sans MS"/>
                <a:cs typeface="Comic Sans MS"/>
              </a:rPr>
              <a:t>waves,</a:t>
            </a:r>
            <a:r>
              <a:rPr sz="2950" spc="-65" dirty="0">
                <a:solidFill>
                  <a:srgbClr val="0100E6"/>
                </a:solidFill>
                <a:latin typeface="Comic Sans MS"/>
                <a:cs typeface="Comic Sans MS"/>
              </a:rPr>
              <a:t> </a:t>
            </a:r>
            <a:r>
              <a:rPr sz="2950" spc="-40" dirty="0">
                <a:solidFill>
                  <a:srgbClr val="1107E9"/>
                </a:solidFill>
                <a:latin typeface="Comic Sans MS"/>
                <a:cs typeface="Comic Sans MS"/>
              </a:rPr>
              <a:t>pair</a:t>
            </a:r>
            <a:r>
              <a:rPr sz="2950" spc="-165" dirty="0">
                <a:solidFill>
                  <a:srgbClr val="1107E9"/>
                </a:solidFill>
                <a:latin typeface="Comic Sans MS"/>
                <a:cs typeface="Comic Sans MS"/>
              </a:rPr>
              <a:t> </a:t>
            </a:r>
            <a:r>
              <a:rPr sz="2950" spc="-70" dirty="0">
                <a:solidFill>
                  <a:srgbClr val="0505E9"/>
                </a:solidFill>
                <a:latin typeface="Comic Sans MS"/>
                <a:cs typeface="Comic Sans MS"/>
              </a:rPr>
              <a:t>plasma</a:t>
            </a:r>
            <a:r>
              <a:rPr sz="2950" spc="-90" dirty="0">
                <a:solidFill>
                  <a:srgbClr val="0505E9"/>
                </a:solidFill>
                <a:latin typeface="Comic Sans MS"/>
                <a:cs typeface="Comic Sans MS"/>
              </a:rPr>
              <a:t> </a:t>
            </a:r>
            <a:r>
              <a:rPr sz="2950" spc="-40" dirty="0">
                <a:solidFill>
                  <a:srgbClr val="1501E9"/>
                </a:solidFill>
                <a:latin typeface="Comic Sans MS"/>
                <a:cs typeface="Comic Sans MS"/>
              </a:rPr>
              <a:t>physics</a:t>
            </a:r>
            <a:endParaRPr sz="2950" dirty="0">
              <a:latin typeface="Comic Sans MS"/>
              <a:cs typeface="Comic Sans MS"/>
            </a:endParaRPr>
          </a:p>
          <a:p>
            <a:pPr marL="751205" lvl="1" indent="-317500">
              <a:lnSpc>
                <a:spcPct val="100000"/>
              </a:lnSpc>
              <a:spcBef>
                <a:spcPts val="280"/>
              </a:spcBef>
              <a:buClr>
                <a:srgbClr val="727000"/>
              </a:buClr>
              <a:buChar char="—"/>
              <a:tabLst>
                <a:tab pos="751205" algn="l"/>
              </a:tabLst>
            </a:pPr>
            <a:r>
              <a:rPr sz="2400" spc="-20" dirty="0">
                <a:latin typeface="Times New Roman"/>
                <a:cs typeface="Times New Roman"/>
              </a:rPr>
              <a:t>Accelerators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increasingly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perform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 smtClean="0">
                <a:latin typeface="Times New Roman"/>
                <a:cs typeface="Times New Roman"/>
              </a:rPr>
              <a:t>experiment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5414" y="3500437"/>
            <a:ext cx="2786062" cy="278606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16585" y="3437929"/>
            <a:ext cx="4375546" cy="273248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58020" y="53527"/>
            <a:ext cx="5577840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482090" algn="l"/>
                <a:tab pos="3178175" algn="l"/>
              </a:tabLst>
            </a:pPr>
            <a:r>
              <a:rPr lang="en-GB" sz="3650" spc="-10" dirty="0">
                <a:solidFill>
                  <a:srgbClr val="F60C00"/>
                </a:solidFill>
                <a:latin typeface="Cambria"/>
                <a:cs typeface="Cambria"/>
              </a:rPr>
              <a:t>C</a:t>
            </a:r>
            <a:r>
              <a:rPr sz="3650" spc="-10" dirty="0" smtClean="0">
                <a:solidFill>
                  <a:srgbClr val="F60C00"/>
                </a:solidFill>
                <a:latin typeface="Cambria"/>
                <a:cs typeface="Cambria"/>
              </a:rPr>
              <a:t>osmic</a:t>
            </a:r>
            <a:r>
              <a:rPr sz="3650" dirty="0">
                <a:solidFill>
                  <a:srgbClr val="F60C00"/>
                </a:solidFill>
                <a:latin typeface="Cambria"/>
                <a:cs typeface="Cambria"/>
              </a:rPr>
              <a:t>	</a:t>
            </a:r>
            <a:r>
              <a:rPr sz="3650" spc="-10" dirty="0" smtClean="0">
                <a:solidFill>
                  <a:srgbClr val="FB0807"/>
                </a:solidFill>
                <a:latin typeface="Cambria"/>
                <a:cs typeface="Cambria"/>
              </a:rPr>
              <a:t>P</a:t>
            </a:r>
            <a:r>
              <a:rPr lang="en-GB" sz="3650" spc="-10" dirty="0" smtClean="0">
                <a:solidFill>
                  <a:srgbClr val="FB0807"/>
                </a:solidFill>
                <a:latin typeface="Cambria"/>
                <a:cs typeface="Cambria"/>
              </a:rPr>
              <a:t>art</a:t>
            </a:r>
            <a:r>
              <a:rPr sz="3650" spc="-10" dirty="0" err="1" smtClean="0">
                <a:solidFill>
                  <a:srgbClr val="FB0807"/>
                </a:solidFill>
                <a:latin typeface="Cambria"/>
                <a:cs typeface="Cambria"/>
              </a:rPr>
              <a:t>icle</a:t>
            </a:r>
            <a:r>
              <a:rPr sz="3650" dirty="0">
                <a:solidFill>
                  <a:srgbClr val="FB0807"/>
                </a:solidFill>
                <a:latin typeface="Cambria"/>
                <a:cs typeface="Cambria"/>
              </a:rPr>
              <a:t>	</a:t>
            </a:r>
            <a:r>
              <a:rPr sz="3650" spc="-80" dirty="0" err="1" smtClean="0">
                <a:solidFill>
                  <a:srgbClr val="FD0103"/>
                </a:solidFill>
                <a:latin typeface="Cambria"/>
                <a:cs typeface="Cambria"/>
              </a:rPr>
              <a:t>Acceler</a:t>
            </a:r>
            <a:r>
              <a:rPr lang="en-GB" sz="3650" spc="-80" dirty="0" smtClean="0">
                <a:solidFill>
                  <a:srgbClr val="FD0103"/>
                </a:solidFill>
                <a:latin typeface="Cambria"/>
                <a:cs typeface="Cambria"/>
              </a:rPr>
              <a:t>a</a:t>
            </a:r>
            <a:r>
              <a:rPr sz="3650" spc="-80" dirty="0" err="1" smtClean="0">
                <a:solidFill>
                  <a:srgbClr val="FD0103"/>
                </a:solidFill>
                <a:latin typeface="Cambria"/>
                <a:cs typeface="Cambria"/>
              </a:rPr>
              <a:t>tion</a:t>
            </a:r>
            <a:endParaRPr sz="365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98" y="834268"/>
            <a:ext cx="7414259" cy="2040889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73380" indent="-335280">
              <a:lnSpc>
                <a:spcPct val="100000"/>
              </a:lnSpc>
              <a:spcBef>
                <a:spcPts val="660"/>
              </a:spcBef>
              <a:buClr>
                <a:srgbClr val="0C9CD8"/>
              </a:buClr>
              <a:buChar char="*"/>
              <a:tabLst>
                <a:tab pos="373380" algn="l"/>
              </a:tabLst>
            </a:pPr>
            <a:r>
              <a:rPr sz="2650" spc="-130" dirty="0" err="1" smtClean="0">
                <a:solidFill>
                  <a:srgbClr val="0103EB"/>
                </a:solidFill>
                <a:latin typeface="Comic Sans MS"/>
                <a:cs typeface="Comic Sans MS"/>
              </a:rPr>
              <a:t>Natur</a:t>
            </a:r>
            <a:r>
              <a:rPr lang="en-GB" sz="2650" spc="-130" dirty="0" smtClean="0">
                <a:solidFill>
                  <a:srgbClr val="0103EB"/>
                </a:solidFill>
                <a:latin typeface="Comic Sans MS"/>
                <a:cs typeface="Comic Sans MS"/>
              </a:rPr>
              <a:t>a</a:t>
            </a:r>
            <a:r>
              <a:rPr sz="2650" spc="-130" dirty="0" err="1" smtClean="0">
                <a:solidFill>
                  <a:srgbClr val="0103EB"/>
                </a:solidFill>
                <a:latin typeface="Comic Sans MS"/>
                <a:cs typeface="Comic Sans MS"/>
              </a:rPr>
              <a:t>lly</a:t>
            </a:r>
            <a:r>
              <a:rPr sz="2650" spc="-65" dirty="0" smtClean="0">
                <a:solidFill>
                  <a:srgbClr val="0103EB"/>
                </a:solidFill>
                <a:latin typeface="Comic Sans MS"/>
                <a:cs typeface="Comic Sans MS"/>
              </a:rPr>
              <a:t> </a:t>
            </a:r>
            <a:r>
              <a:rPr sz="2650" spc="-120" dirty="0">
                <a:solidFill>
                  <a:srgbClr val="E8E46B"/>
                </a:solidFill>
                <a:latin typeface="Comic Sans MS"/>
                <a:cs typeface="Comic Sans MS"/>
              </a:rPr>
              <a:t>occurirg</a:t>
            </a:r>
            <a:r>
              <a:rPr sz="2650" spc="50" dirty="0">
                <a:solidFill>
                  <a:srgbClr val="E8E46B"/>
                </a:solidFill>
                <a:latin typeface="Comic Sans MS"/>
                <a:cs typeface="Comic Sans MS"/>
              </a:rPr>
              <a:t> </a:t>
            </a:r>
            <a:r>
              <a:rPr sz="2650" spc="-140" dirty="0">
                <a:solidFill>
                  <a:srgbClr val="1605A8"/>
                </a:solidFill>
                <a:latin typeface="Comic Sans MS"/>
                <a:cs typeface="Comic Sans MS"/>
              </a:rPr>
              <a:t>accelerators</a:t>
            </a:r>
            <a:r>
              <a:rPr sz="2650" spc="10" dirty="0">
                <a:solidFill>
                  <a:srgbClr val="1605A8"/>
                </a:solidFill>
                <a:latin typeface="Comic Sans MS"/>
                <a:cs typeface="Comic Sans MS"/>
              </a:rPr>
              <a:t> </a:t>
            </a:r>
            <a:r>
              <a:rPr sz="2650" spc="-150" dirty="0">
                <a:solidFill>
                  <a:srgbClr val="1A0ABF"/>
                </a:solidFill>
                <a:latin typeface="Comic Sans MS"/>
                <a:cs typeface="Comic Sans MS"/>
              </a:rPr>
              <a:t>produce</a:t>
            </a:r>
            <a:r>
              <a:rPr sz="2650" spc="-45" dirty="0">
                <a:solidFill>
                  <a:srgbClr val="1A0ABF"/>
                </a:solidFill>
                <a:latin typeface="Comic Sans MS"/>
                <a:cs typeface="Comic Sans MS"/>
              </a:rPr>
              <a:t> </a:t>
            </a:r>
            <a:r>
              <a:rPr sz="2650" spc="-180" dirty="0">
                <a:solidFill>
                  <a:srgbClr val="210AA8"/>
                </a:solidFill>
                <a:latin typeface="Comic Sans MS"/>
                <a:cs typeface="Comic Sans MS"/>
              </a:rPr>
              <a:t>UHE</a:t>
            </a:r>
            <a:r>
              <a:rPr sz="2650" spc="-90" dirty="0">
                <a:solidFill>
                  <a:srgbClr val="210AA8"/>
                </a:solidFill>
                <a:latin typeface="Comic Sans MS"/>
                <a:cs typeface="Comic Sans MS"/>
              </a:rPr>
              <a:t> </a:t>
            </a:r>
            <a:r>
              <a:rPr sz="2650" spc="-25" dirty="0">
                <a:solidFill>
                  <a:srgbClr val="1503CA"/>
                </a:solidFill>
                <a:latin typeface="Comic Sans MS"/>
                <a:cs typeface="Comic Sans MS"/>
              </a:rPr>
              <a:t>CR:</a:t>
            </a:r>
            <a:endParaRPr sz="2650" dirty="0">
              <a:latin typeface="Comic Sans MS"/>
              <a:cs typeface="Comic Sans MS"/>
            </a:endParaRPr>
          </a:p>
          <a:p>
            <a:pPr marL="762635" lvl="1" indent="-290830">
              <a:lnSpc>
                <a:spcPct val="100000"/>
              </a:lnSpc>
              <a:spcBef>
                <a:spcPts val="405"/>
              </a:spcBef>
              <a:buClr>
                <a:srgbClr val="A8A51F"/>
              </a:buClr>
              <a:buChar char="—"/>
              <a:tabLst>
                <a:tab pos="762635" algn="l"/>
                <a:tab pos="1194435" algn="l"/>
              </a:tabLst>
            </a:pPr>
            <a:r>
              <a:rPr sz="2050" spc="-500" dirty="0" smtClean="0">
                <a:latin typeface="Cambria"/>
                <a:cs typeface="Cambria"/>
              </a:rPr>
              <a:t>E</a:t>
            </a:r>
            <a:r>
              <a:rPr lang="en-GB" sz="2050" spc="-500" dirty="0" smtClean="0">
                <a:latin typeface="Cambria"/>
                <a:cs typeface="Cambria"/>
              </a:rPr>
              <a:t>    </a:t>
            </a:r>
            <a:r>
              <a:rPr lang="en-GB" sz="2050" dirty="0" smtClean="0">
                <a:latin typeface="Cambria"/>
                <a:cs typeface="Cambria"/>
              </a:rPr>
              <a:t>~ </a:t>
            </a:r>
            <a:r>
              <a:rPr sz="2050" spc="60" dirty="0" err="1" smtClean="0">
                <a:latin typeface="Cambria"/>
                <a:cs typeface="Cambria"/>
              </a:rPr>
              <a:t>ZeV</a:t>
            </a:r>
            <a:r>
              <a:rPr sz="2050" spc="-15" dirty="0" smtClean="0">
                <a:latin typeface="Cambria"/>
                <a:cs typeface="Cambria"/>
              </a:rPr>
              <a:t> </a:t>
            </a:r>
            <a:r>
              <a:rPr sz="2050" spc="55" dirty="0">
                <a:solidFill>
                  <a:srgbClr val="160A00"/>
                </a:solidFill>
                <a:latin typeface="Cambria"/>
                <a:cs typeface="Cambria"/>
              </a:rPr>
              <a:t>=</a:t>
            </a:r>
            <a:r>
              <a:rPr sz="2050" spc="114" dirty="0">
                <a:solidFill>
                  <a:srgbClr val="160A00"/>
                </a:solidFill>
                <a:latin typeface="Cambria"/>
                <a:cs typeface="Cambria"/>
              </a:rPr>
              <a:t> </a:t>
            </a:r>
            <a:r>
              <a:rPr sz="2050" spc="-95" dirty="0" smtClean="0">
                <a:latin typeface="Cambria"/>
                <a:cs typeface="Cambria"/>
              </a:rPr>
              <a:t>10</a:t>
            </a:r>
            <a:r>
              <a:rPr lang="en-GB" sz="2050" spc="30" baseline="30000" dirty="0">
                <a:latin typeface="Cambria"/>
                <a:cs typeface="Cambria"/>
              </a:rPr>
              <a:t>1</a:t>
            </a:r>
            <a:r>
              <a:rPr sz="2175" baseline="22988" dirty="0" smtClean="0">
                <a:latin typeface="Cambria"/>
                <a:cs typeface="Cambria"/>
              </a:rPr>
              <a:t>2</a:t>
            </a:r>
            <a:r>
              <a:rPr sz="2175" spc="15" baseline="22988" dirty="0" smtClean="0">
                <a:latin typeface="Cambria"/>
                <a:cs typeface="Cambria"/>
              </a:rPr>
              <a:t> </a:t>
            </a:r>
            <a:r>
              <a:rPr sz="2050" spc="70" dirty="0">
                <a:latin typeface="Cambria"/>
                <a:cs typeface="Cambria"/>
              </a:rPr>
              <a:t>GeV</a:t>
            </a:r>
            <a:endParaRPr sz="2050" dirty="0">
              <a:latin typeface="Cambria"/>
              <a:cs typeface="Cambria"/>
            </a:endParaRPr>
          </a:p>
          <a:p>
            <a:pPr marL="762635" lvl="1" indent="-281940">
              <a:lnSpc>
                <a:spcPct val="100000"/>
              </a:lnSpc>
              <a:spcBef>
                <a:spcPts val="440"/>
              </a:spcBef>
              <a:buClr>
                <a:srgbClr val="463F00"/>
              </a:buClr>
              <a:buChar char="—"/>
              <a:tabLst>
                <a:tab pos="762635" algn="l"/>
                <a:tab pos="1432560" algn="l"/>
              </a:tabLst>
            </a:pPr>
            <a:r>
              <a:rPr sz="2000" spc="-560" dirty="0" smtClean="0">
                <a:latin typeface="Cambria"/>
                <a:cs typeface="Cambria"/>
              </a:rPr>
              <a:t>E</a:t>
            </a:r>
            <a:r>
              <a:rPr lang="en-GB" sz="2000" spc="-560" baseline="-25000" dirty="0" smtClean="0">
                <a:latin typeface="Cambria"/>
                <a:cs typeface="Cambria"/>
              </a:rPr>
              <a:t>C     M</a:t>
            </a:r>
            <a:r>
              <a:rPr lang="en-GB" sz="2000" dirty="0" smtClean="0">
                <a:latin typeface="Cambria"/>
                <a:cs typeface="Cambria"/>
              </a:rPr>
              <a:t>~</a:t>
            </a:r>
            <a:r>
              <a:rPr sz="2000" spc="70" dirty="0" err="1" smtClean="0">
                <a:latin typeface="Cambria"/>
                <a:cs typeface="Cambria"/>
              </a:rPr>
              <a:t>PeV</a:t>
            </a:r>
            <a:r>
              <a:rPr sz="2000" spc="70" dirty="0">
                <a:latin typeface="Cambria"/>
                <a:cs typeface="Cambria"/>
              </a:rPr>
              <a:t>;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-30" dirty="0">
                <a:latin typeface="Cambria"/>
                <a:cs typeface="Cambria"/>
              </a:rPr>
              <a:t>Higher</a:t>
            </a:r>
            <a:r>
              <a:rPr sz="2000" spc="-75" dirty="0">
                <a:latin typeface="Cambria"/>
                <a:cs typeface="Cambria"/>
              </a:rPr>
              <a:t> </a:t>
            </a:r>
            <a:r>
              <a:rPr sz="2000" spc="-65" dirty="0">
                <a:latin typeface="Cambria"/>
                <a:cs typeface="Cambria"/>
              </a:rPr>
              <a:t>energy</a:t>
            </a:r>
            <a:r>
              <a:rPr sz="2000" spc="-70" dirty="0">
                <a:latin typeface="Cambria"/>
                <a:cs typeface="Cambria"/>
              </a:rPr>
              <a:t> </a:t>
            </a:r>
            <a:r>
              <a:rPr sz="2000" spc="-35" dirty="0">
                <a:latin typeface="Cambria"/>
                <a:cs typeface="Cambria"/>
              </a:rPr>
              <a:t>collisions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on</a:t>
            </a:r>
            <a:r>
              <a:rPr sz="2000" spc="-160" dirty="0">
                <a:latin typeface="Cambria"/>
                <a:cs typeface="Cambria"/>
              </a:rPr>
              <a:t> </a:t>
            </a:r>
            <a:r>
              <a:rPr sz="2000" spc="-70" dirty="0">
                <a:latin typeface="Cambria"/>
                <a:cs typeface="Cambria"/>
              </a:rPr>
              <a:t>our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-65" dirty="0">
                <a:latin typeface="Cambria"/>
                <a:cs typeface="Cambria"/>
              </a:rPr>
              <a:t>past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-30" dirty="0" err="1">
                <a:latin typeface="Cambria"/>
                <a:cs typeface="Cambria"/>
              </a:rPr>
              <a:t>iight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-20" dirty="0" smtClean="0">
                <a:latin typeface="Cambria"/>
                <a:cs typeface="Cambria"/>
              </a:rPr>
              <a:t>con</a:t>
            </a:r>
            <a:r>
              <a:rPr lang="en-GB" sz="2000" spc="-20" dirty="0" smtClean="0">
                <a:latin typeface="Cambria"/>
                <a:cs typeface="Cambria"/>
              </a:rPr>
              <a:t>e</a:t>
            </a:r>
            <a:endParaRPr sz="2000" dirty="0">
              <a:latin typeface="Cambria"/>
              <a:cs typeface="Cambria"/>
            </a:endParaRPr>
          </a:p>
          <a:p>
            <a:pPr marL="754380" lvl="1" indent="-281940">
              <a:lnSpc>
                <a:spcPct val="100000"/>
              </a:lnSpc>
              <a:spcBef>
                <a:spcPts val="530"/>
              </a:spcBef>
              <a:buClr>
                <a:srgbClr val="AFAF2D"/>
              </a:buClr>
              <a:buChar char="—"/>
              <a:tabLst>
                <a:tab pos="754380" algn="l"/>
                <a:tab pos="1140460" algn="l"/>
              </a:tabLst>
            </a:pPr>
            <a:r>
              <a:rPr sz="1950" spc="-50" dirty="0" smtClean="0">
                <a:latin typeface="Cambria"/>
                <a:cs typeface="Cambria"/>
              </a:rPr>
              <a:t>1</a:t>
            </a:r>
            <a:r>
              <a:rPr lang="en-GB" sz="1950" dirty="0">
                <a:latin typeface="Cambria"/>
                <a:cs typeface="Cambria"/>
              </a:rPr>
              <a:t>~</a:t>
            </a:r>
            <a:r>
              <a:rPr sz="1950" spc="-305" dirty="0" smtClean="0">
                <a:solidFill>
                  <a:srgbClr val="211C00"/>
                </a:solidFill>
                <a:latin typeface="Cambria"/>
                <a:cs typeface="Cambria"/>
              </a:rPr>
              <a:t>1</a:t>
            </a:r>
            <a:r>
              <a:rPr sz="1950" spc="30" dirty="0" smtClean="0">
                <a:solidFill>
                  <a:srgbClr val="211C00"/>
                </a:solidFill>
                <a:latin typeface="Cambria"/>
                <a:cs typeface="Cambria"/>
              </a:rPr>
              <a:t> </a:t>
            </a:r>
            <a:r>
              <a:rPr sz="1950" spc="275" dirty="0">
                <a:latin typeface="Cambria"/>
                <a:cs typeface="Cambria"/>
              </a:rPr>
              <a:t>EA</a:t>
            </a:r>
            <a:r>
              <a:rPr sz="1950" spc="275" dirty="0">
                <a:solidFill>
                  <a:srgbClr val="DBDF79"/>
                </a:solidFill>
                <a:latin typeface="Cambria"/>
                <a:cs typeface="Cambria"/>
              </a:rPr>
              <a:t>=</a:t>
            </a:r>
            <a:r>
              <a:rPr sz="1950" spc="135" dirty="0">
                <a:solidFill>
                  <a:srgbClr val="DBDF79"/>
                </a:solidFill>
                <a:latin typeface="Cambria"/>
                <a:cs typeface="Cambria"/>
              </a:rPr>
              <a:t> </a:t>
            </a:r>
            <a:r>
              <a:rPr sz="1950" dirty="0" smtClean="0">
                <a:solidFill>
                  <a:srgbClr val="130C01"/>
                </a:solidFill>
                <a:latin typeface="Cambria"/>
                <a:cs typeface="Cambria"/>
              </a:rPr>
              <a:t>10</a:t>
            </a:r>
            <a:r>
              <a:rPr sz="2025" baseline="22633" dirty="0" smtClean="0">
                <a:solidFill>
                  <a:srgbClr val="130C01"/>
                </a:solidFill>
                <a:latin typeface="Cambria"/>
                <a:cs typeface="Cambria"/>
              </a:rPr>
              <a:t>1</a:t>
            </a:r>
            <a:r>
              <a:rPr lang="en-GB" sz="2025" baseline="22633" dirty="0" smtClean="0">
                <a:solidFill>
                  <a:srgbClr val="130C01"/>
                </a:solidFill>
                <a:latin typeface="Cambria"/>
                <a:cs typeface="Cambria"/>
              </a:rPr>
              <a:t>8</a:t>
            </a:r>
            <a:r>
              <a:rPr sz="2025" spc="750" baseline="22633" dirty="0" smtClean="0">
                <a:solidFill>
                  <a:srgbClr val="130C01"/>
                </a:solidFill>
                <a:latin typeface="Cambria"/>
                <a:cs typeface="Cambria"/>
              </a:rPr>
              <a:t> </a:t>
            </a:r>
            <a:r>
              <a:rPr sz="1950" spc="-50" dirty="0">
                <a:latin typeface="Cambria"/>
                <a:cs typeface="Cambria"/>
              </a:rPr>
              <a:t>A</a:t>
            </a:r>
            <a:endParaRPr sz="1950" dirty="0">
              <a:latin typeface="Cambria"/>
              <a:cs typeface="Cambria"/>
            </a:endParaRPr>
          </a:p>
          <a:p>
            <a:pPr marL="28575">
              <a:lnSpc>
                <a:spcPct val="100000"/>
              </a:lnSpc>
              <a:spcBef>
                <a:spcPts val="420"/>
              </a:spcBef>
              <a:tabLst>
                <a:tab pos="368935" algn="l"/>
              </a:tabLst>
            </a:pPr>
            <a:r>
              <a:rPr lang="en-GB" sz="2600" spc="-50" dirty="0">
                <a:solidFill>
                  <a:srgbClr val="0AA5D1"/>
                </a:solidFill>
                <a:latin typeface="Comic Sans MS"/>
                <a:cs typeface="Comic Sans MS"/>
              </a:rPr>
              <a:t>*</a:t>
            </a:r>
            <a:r>
              <a:rPr sz="2600" dirty="0">
                <a:solidFill>
                  <a:srgbClr val="0AA5D1"/>
                </a:solidFill>
                <a:latin typeface="Comic Sans MS"/>
                <a:cs typeface="Comic Sans MS"/>
              </a:rPr>
              <a:t>	</a:t>
            </a:r>
            <a:r>
              <a:rPr sz="2600" spc="-110" dirty="0">
                <a:solidFill>
                  <a:srgbClr val="1D0FFF"/>
                </a:solidFill>
                <a:latin typeface="Comic Sans MS"/>
                <a:cs typeface="Comic Sans MS"/>
              </a:rPr>
              <a:t>How</a:t>
            </a:r>
            <a:r>
              <a:rPr sz="2600" spc="-85" dirty="0">
                <a:solidFill>
                  <a:srgbClr val="1D0FFF"/>
                </a:solidFill>
                <a:latin typeface="Comic Sans MS"/>
                <a:cs typeface="Comic Sans MS"/>
              </a:rPr>
              <a:t> </a:t>
            </a:r>
            <a:r>
              <a:rPr sz="2600" spc="-170" dirty="0">
                <a:solidFill>
                  <a:srgbClr val="0F0CE4"/>
                </a:solidFill>
                <a:latin typeface="Comic Sans MS"/>
                <a:cs typeface="Comic Sans MS"/>
              </a:rPr>
              <a:t>do</a:t>
            </a:r>
            <a:r>
              <a:rPr sz="2600" spc="-75" dirty="0">
                <a:solidFill>
                  <a:srgbClr val="0F0CE4"/>
                </a:solidFill>
                <a:latin typeface="Comic Sans MS"/>
                <a:cs typeface="Comic Sans MS"/>
              </a:rPr>
              <a:t> </a:t>
            </a:r>
            <a:r>
              <a:rPr sz="2600" spc="-100" dirty="0">
                <a:solidFill>
                  <a:srgbClr val="1A00D8"/>
                </a:solidFill>
                <a:latin typeface="Comic Sans MS"/>
                <a:cs typeface="Comic Sans MS"/>
              </a:rPr>
              <a:t>they</a:t>
            </a:r>
            <a:r>
              <a:rPr sz="2600" spc="-60" dirty="0">
                <a:solidFill>
                  <a:srgbClr val="1A00D8"/>
                </a:solidFill>
                <a:latin typeface="Comic Sans MS"/>
                <a:cs typeface="Comic Sans MS"/>
              </a:rPr>
              <a:t> </a:t>
            </a:r>
            <a:r>
              <a:rPr sz="2600" spc="-65" dirty="0" smtClean="0">
                <a:solidFill>
                  <a:srgbClr val="1500FF"/>
                </a:solidFill>
                <a:latin typeface="Comic Sans MS"/>
                <a:cs typeface="Comic Sans MS"/>
              </a:rPr>
              <a:t>work</a:t>
            </a:r>
            <a:r>
              <a:rPr lang="en-GB" sz="2600" spc="-65" dirty="0" smtClean="0">
                <a:solidFill>
                  <a:srgbClr val="1500FF"/>
                </a:solidFill>
                <a:latin typeface="Comic Sans MS"/>
                <a:cs typeface="Comic Sans MS"/>
              </a:rPr>
              <a:t>?</a:t>
            </a:r>
            <a:endParaRPr sz="26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951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14"/>
              </a:spcBef>
            </a:pPr>
            <a:r>
              <a:rPr sz="3450" dirty="0">
                <a:solidFill>
                  <a:srgbClr val="FF0301"/>
                </a:solidFill>
              </a:rPr>
              <a:t>The</a:t>
            </a:r>
            <a:r>
              <a:rPr sz="3450" spc="5" dirty="0">
                <a:solidFill>
                  <a:srgbClr val="FF0301"/>
                </a:solidFill>
              </a:rPr>
              <a:t> </a:t>
            </a:r>
            <a:r>
              <a:rPr sz="3450" spc="-60" dirty="0">
                <a:solidFill>
                  <a:srgbClr val="F90C00"/>
                </a:solidFill>
              </a:rPr>
              <a:t>Scope</a:t>
            </a:r>
            <a:r>
              <a:rPr sz="3450" spc="105" dirty="0">
                <a:solidFill>
                  <a:srgbClr val="F90C00"/>
                </a:solidFill>
              </a:rPr>
              <a:t> </a:t>
            </a:r>
            <a:r>
              <a:rPr sz="3450" dirty="0">
                <a:solidFill>
                  <a:srgbClr val="FB0500"/>
                </a:solidFill>
              </a:rPr>
              <a:t>of</a:t>
            </a:r>
            <a:r>
              <a:rPr sz="3450" spc="5" dirty="0">
                <a:solidFill>
                  <a:srgbClr val="FB0500"/>
                </a:solidFill>
              </a:rPr>
              <a:t> </a:t>
            </a:r>
            <a:r>
              <a:rPr sz="3450" spc="-125" dirty="0">
                <a:solidFill>
                  <a:srgbClr val="F41805"/>
                </a:solidFill>
              </a:rPr>
              <a:t>As†ro-</a:t>
            </a:r>
            <a:r>
              <a:rPr sz="3450" spc="-45" dirty="0">
                <a:solidFill>
                  <a:srgbClr val="F41805"/>
                </a:solidFill>
              </a:rPr>
              <a:t>Particle</a:t>
            </a:r>
            <a:r>
              <a:rPr sz="3450" spc="35" dirty="0">
                <a:solidFill>
                  <a:srgbClr val="F41805"/>
                </a:solidFill>
              </a:rPr>
              <a:t> </a:t>
            </a:r>
            <a:r>
              <a:rPr sz="3450" spc="-90" dirty="0">
                <a:solidFill>
                  <a:srgbClr val="FD0808"/>
                </a:solidFill>
              </a:rPr>
              <a:t>Physics</a:t>
            </a:r>
            <a:endParaRPr sz="3450"/>
          </a:p>
        </p:txBody>
      </p:sp>
      <p:sp>
        <p:nvSpPr>
          <p:cNvPr id="4" name="object 4"/>
          <p:cNvSpPr txBox="1"/>
          <p:nvPr/>
        </p:nvSpPr>
        <p:spPr>
          <a:xfrm>
            <a:off x="82635" y="916694"/>
            <a:ext cx="8805545" cy="4260141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46710" indent="-330835">
              <a:lnSpc>
                <a:spcPct val="100000"/>
              </a:lnSpc>
              <a:spcBef>
                <a:spcPts val="760"/>
              </a:spcBef>
              <a:buClr>
                <a:srgbClr val="039EEF"/>
              </a:buClr>
              <a:buChar char="*"/>
              <a:tabLst>
                <a:tab pos="346710" algn="l"/>
              </a:tabLst>
            </a:pPr>
            <a:r>
              <a:rPr sz="2850" spc="-10" dirty="0" smtClean="0">
                <a:solidFill>
                  <a:srgbClr val="1801ED"/>
                </a:solidFill>
                <a:latin typeface="Comic Sans MS"/>
                <a:cs typeface="Comic Sans MS"/>
              </a:rPr>
              <a:t>Cosmology</a:t>
            </a:r>
            <a:endParaRPr lang="en-GB" sz="2850" dirty="0">
              <a:latin typeface="Comic Sans MS"/>
              <a:cs typeface="Comic Sans MS"/>
            </a:endParaRPr>
          </a:p>
          <a:p>
            <a:pPr marL="346710" indent="-330835">
              <a:lnSpc>
                <a:spcPct val="100000"/>
              </a:lnSpc>
              <a:spcBef>
                <a:spcPts val="760"/>
              </a:spcBef>
              <a:buClr>
                <a:srgbClr val="039EEF"/>
              </a:buClr>
              <a:buChar char="*"/>
              <a:tabLst>
                <a:tab pos="346710" algn="l"/>
              </a:tabLst>
            </a:pPr>
            <a:r>
              <a:rPr sz="2450" spc="-25" dirty="0" smtClean="0">
                <a:latin typeface="Times New Roman"/>
                <a:cs typeface="Times New Roman"/>
              </a:rPr>
              <a:t>Physics</a:t>
            </a:r>
            <a:r>
              <a:rPr sz="2450" spc="-95" dirty="0" smtClean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of</a:t>
            </a:r>
            <a:r>
              <a:rPr sz="2450" spc="-14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the</a:t>
            </a:r>
            <a:r>
              <a:rPr sz="2450" spc="-12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Early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Universe,</a:t>
            </a:r>
            <a:r>
              <a:rPr sz="2450" spc="-6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inflation,</a:t>
            </a:r>
            <a:r>
              <a:rPr sz="2450" spc="-90" dirty="0">
                <a:latin typeface="Times New Roman"/>
                <a:cs typeface="Times New Roman"/>
              </a:rPr>
              <a:t> </a:t>
            </a:r>
            <a:r>
              <a:rPr sz="2450" spc="-10" dirty="0" err="1">
                <a:latin typeface="Times New Roman"/>
                <a:cs typeface="Times New Roman"/>
              </a:rPr>
              <a:t>baryo</a:t>
            </a:r>
            <a:r>
              <a:rPr sz="2450" spc="-10" dirty="0">
                <a:latin typeface="Times New Roman"/>
                <a:cs typeface="Times New Roman"/>
              </a:rPr>
              <a:t>/</a:t>
            </a:r>
            <a:r>
              <a:rPr sz="2450" spc="-10" dirty="0" err="1">
                <a:latin typeface="Times New Roman"/>
                <a:cs typeface="Times New Roman"/>
              </a:rPr>
              <a:t>leptogenesis</a:t>
            </a:r>
            <a:r>
              <a:rPr sz="2450" spc="-10" dirty="0" smtClean="0">
                <a:latin typeface="Times New Roman"/>
                <a:cs typeface="Times New Roman"/>
              </a:rPr>
              <a:t>...</a:t>
            </a:r>
            <a:endParaRPr lang="en-GB" sz="2450" dirty="0">
              <a:latin typeface="Times New Roman"/>
              <a:cs typeface="Times New Roman"/>
            </a:endParaRPr>
          </a:p>
          <a:p>
            <a:pPr marL="346710" indent="-330835">
              <a:lnSpc>
                <a:spcPct val="100000"/>
              </a:lnSpc>
              <a:spcBef>
                <a:spcPts val="760"/>
              </a:spcBef>
              <a:buClr>
                <a:srgbClr val="039EEF"/>
              </a:buClr>
              <a:buChar char="*"/>
              <a:tabLst>
                <a:tab pos="346710" algn="l"/>
              </a:tabLst>
            </a:pPr>
            <a:r>
              <a:rPr sz="2450" dirty="0" smtClean="0">
                <a:latin typeface="Times New Roman"/>
                <a:cs typeface="Times New Roman"/>
              </a:rPr>
              <a:t>Dark</a:t>
            </a:r>
            <a:r>
              <a:rPr sz="2450" spc="-130" dirty="0" smtClean="0">
                <a:latin typeface="Times New Roman"/>
                <a:cs typeface="Times New Roman"/>
              </a:rPr>
              <a:t> </a:t>
            </a:r>
            <a:r>
              <a:rPr sz="2450" spc="-35" dirty="0">
                <a:latin typeface="Times New Roman"/>
                <a:cs typeface="Times New Roman"/>
              </a:rPr>
              <a:t>Matter/Dark</a:t>
            </a:r>
            <a:r>
              <a:rPr sz="2450" spc="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Energy</a:t>
            </a:r>
            <a:endParaRPr sz="2450" dirty="0">
              <a:latin typeface="Times New Roman"/>
              <a:cs typeface="Times New Roman"/>
            </a:endParaRPr>
          </a:p>
          <a:p>
            <a:pPr marL="344170" indent="-328930">
              <a:lnSpc>
                <a:spcPct val="100000"/>
              </a:lnSpc>
              <a:spcBef>
                <a:spcPts val="430"/>
              </a:spcBef>
              <a:buClr>
                <a:srgbClr val="0F9ED1"/>
              </a:buClr>
              <a:buChar char="*"/>
              <a:tabLst>
                <a:tab pos="344170" algn="l"/>
              </a:tabLst>
            </a:pPr>
            <a:r>
              <a:rPr sz="3050" spc="-130" dirty="0">
                <a:solidFill>
                  <a:srgbClr val="0A00E2"/>
                </a:solidFill>
                <a:latin typeface="Comic Sans MS"/>
                <a:cs typeface="Comic Sans MS"/>
              </a:rPr>
              <a:t>Physics</a:t>
            </a:r>
            <a:r>
              <a:rPr sz="3050" spc="-95" dirty="0">
                <a:solidFill>
                  <a:srgbClr val="0A00E2"/>
                </a:solidFill>
                <a:latin typeface="Comic Sans MS"/>
                <a:cs typeface="Comic Sans MS"/>
              </a:rPr>
              <a:t> </a:t>
            </a:r>
            <a:r>
              <a:rPr sz="3050" spc="-170" dirty="0">
                <a:solidFill>
                  <a:srgbClr val="1805D6"/>
                </a:solidFill>
                <a:latin typeface="Comic Sans MS"/>
                <a:cs typeface="Comic Sans MS"/>
              </a:rPr>
              <a:t>of</a:t>
            </a:r>
            <a:r>
              <a:rPr sz="3050" spc="-60" dirty="0">
                <a:solidFill>
                  <a:srgbClr val="1805D6"/>
                </a:solidFill>
                <a:latin typeface="Comic Sans MS"/>
                <a:cs typeface="Comic Sans MS"/>
              </a:rPr>
              <a:t> </a:t>
            </a:r>
            <a:r>
              <a:rPr sz="3050" spc="-165" dirty="0">
                <a:solidFill>
                  <a:srgbClr val="0C00D4"/>
                </a:solidFill>
                <a:latin typeface="Comic Sans MS"/>
                <a:cs typeface="Comic Sans MS"/>
              </a:rPr>
              <a:t>Extreme</a:t>
            </a:r>
            <a:r>
              <a:rPr sz="3050" spc="10" dirty="0">
                <a:solidFill>
                  <a:srgbClr val="0C00D4"/>
                </a:solidFill>
                <a:latin typeface="Comic Sans MS"/>
                <a:cs typeface="Comic Sans MS"/>
              </a:rPr>
              <a:t> </a:t>
            </a:r>
            <a:r>
              <a:rPr sz="3050" spc="-80" dirty="0" smtClean="0">
                <a:solidFill>
                  <a:srgbClr val="0803F6"/>
                </a:solidFill>
                <a:latin typeface="Comic Sans MS"/>
                <a:cs typeface="Comic Sans MS"/>
              </a:rPr>
              <a:t>Environments</a:t>
            </a:r>
            <a:endParaRPr lang="en-GB" sz="3050" dirty="0">
              <a:latin typeface="Comic Sans MS"/>
              <a:cs typeface="Comic Sans MS"/>
            </a:endParaRPr>
          </a:p>
          <a:p>
            <a:pPr marL="344170" indent="-328930">
              <a:lnSpc>
                <a:spcPct val="100000"/>
              </a:lnSpc>
              <a:spcBef>
                <a:spcPts val="430"/>
              </a:spcBef>
              <a:buClr>
                <a:srgbClr val="0F9ED1"/>
              </a:buClr>
              <a:buChar char="*"/>
              <a:tabLst>
                <a:tab pos="344170" algn="l"/>
              </a:tabLst>
            </a:pPr>
            <a:r>
              <a:rPr sz="2450" spc="-25" dirty="0" smtClean="0">
                <a:latin typeface="Times New Roman"/>
                <a:cs typeface="Times New Roman"/>
              </a:rPr>
              <a:t>Neutron</a:t>
            </a:r>
            <a:r>
              <a:rPr sz="2450" spc="-20" dirty="0" smtClean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Stars</a:t>
            </a:r>
            <a:r>
              <a:rPr sz="2450" spc="-10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-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Pulsars,</a:t>
            </a:r>
            <a:r>
              <a:rPr sz="2450" spc="-55" dirty="0">
                <a:latin typeface="Times New Roman"/>
                <a:cs typeface="Times New Roman"/>
              </a:rPr>
              <a:t> </a:t>
            </a:r>
            <a:r>
              <a:rPr sz="2450" spc="-10" dirty="0" err="1">
                <a:latin typeface="Times New Roman"/>
                <a:cs typeface="Times New Roman"/>
              </a:rPr>
              <a:t>Magnetars</a:t>
            </a:r>
            <a:r>
              <a:rPr sz="2450" spc="-10" dirty="0" smtClean="0">
                <a:latin typeface="Times New Roman"/>
                <a:cs typeface="Times New Roman"/>
              </a:rPr>
              <a:t>...</a:t>
            </a:r>
            <a:endParaRPr lang="en-GB" sz="2450" dirty="0">
              <a:latin typeface="Times New Roman"/>
              <a:cs typeface="Times New Roman"/>
            </a:endParaRPr>
          </a:p>
          <a:p>
            <a:pPr marL="344170" indent="-328930">
              <a:lnSpc>
                <a:spcPct val="100000"/>
              </a:lnSpc>
              <a:spcBef>
                <a:spcPts val="430"/>
              </a:spcBef>
              <a:buClr>
                <a:srgbClr val="0F9ED1"/>
              </a:buClr>
              <a:buChar char="*"/>
              <a:tabLst>
                <a:tab pos="344170" algn="l"/>
              </a:tabLst>
            </a:pPr>
            <a:r>
              <a:rPr sz="2450" spc="-10" dirty="0" smtClean="0">
                <a:latin typeface="Times New Roman"/>
                <a:cs typeface="Times New Roman"/>
              </a:rPr>
              <a:t>Black</a:t>
            </a:r>
            <a:r>
              <a:rPr sz="2450" spc="-60" dirty="0" smtClean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Holes</a:t>
            </a:r>
            <a:r>
              <a:rPr sz="2450" spc="-80" dirty="0">
                <a:latin typeface="Times New Roman"/>
                <a:cs typeface="Times New Roman"/>
              </a:rPr>
              <a:t> </a:t>
            </a:r>
            <a:r>
              <a:rPr sz="2450" dirty="0">
                <a:solidFill>
                  <a:srgbClr val="0F1100"/>
                </a:solidFill>
                <a:latin typeface="Times New Roman"/>
                <a:cs typeface="Times New Roman"/>
              </a:rPr>
              <a:t>-</a:t>
            </a:r>
            <a:r>
              <a:rPr sz="2450" spc="-140" dirty="0">
                <a:solidFill>
                  <a:srgbClr val="0F1100"/>
                </a:solidFill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Quasars,</a:t>
            </a:r>
            <a:r>
              <a:rPr sz="2450" spc="15" dirty="0">
                <a:latin typeface="Times New Roman"/>
                <a:cs typeface="Times New Roman"/>
              </a:rPr>
              <a:t> </a:t>
            </a:r>
            <a:r>
              <a:rPr sz="2450" spc="-80" dirty="0">
                <a:latin typeface="Times New Roman"/>
                <a:cs typeface="Times New Roman"/>
              </a:rPr>
              <a:t>Gamma-</a:t>
            </a:r>
            <a:r>
              <a:rPr sz="2450" dirty="0">
                <a:latin typeface="Times New Roman"/>
                <a:cs typeface="Times New Roman"/>
              </a:rPr>
              <a:t>ray</a:t>
            </a:r>
            <a:r>
              <a:rPr sz="2450" spc="2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Bursts...</a:t>
            </a:r>
            <a:endParaRPr sz="2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351155" algn="l"/>
              </a:tabLst>
            </a:pPr>
            <a:r>
              <a:rPr sz="2950" spc="-50" dirty="0">
                <a:solidFill>
                  <a:srgbClr val="0E9CD4"/>
                </a:solidFill>
                <a:latin typeface="Arial MT"/>
                <a:cs typeface="Arial MT"/>
              </a:rPr>
              <a:t>*</a:t>
            </a:r>
            <a:r>
              <a:rPr sz="2950" dirty="0">
                <a:solidFill>
                  <a:srgbClr val="0E9CD4"/>
                </a:solidFill>
                <a:latin typeface="Arial MT"/>
                <a:cs typeface="Arial MT"/>
              </a:rPr>
              <a:t>	</a:t>
            </a:r>
            <a:r>
              <a:rPr sz="2950" dirty="0">
                <a:solidFill>
                  <a:srgbClr val="0A0AD6"/>
                </a:solidFill>
                <a:latin typeface="Arial MT"/>
                <a:cs typeface="Arial MT"/>
              </a:rPr>
              <a:t>High</a:t>
            </a:r>
            <a:r>
              <a:rPr sz="2950" spc="-145" dirty="0">
                <a:solidFill>
                  <a:srgbClr val="0A0AD6"/>
                </a:solidFill>
                <a:latin typeface="Arial MT"/>
                <a:cs typeface="Arial MT"/>
              </a:rPr>
              <a:t> </a:t>
            </a:r>
            <a:r>
              <a:rPr sz="2950" spc="-30" dirty="0">
                <a:solidFill>
                  <a:srgbClr val="1100E4"/>
                </a:solidFill>
                <a:latin typeface="Arial MT"/>
                <a:cs typeface="Arial MT"/>
              </a:rPr>
              <a:t>Energy</a:t>
            </a:r>
            <a:r>
              <a:rPr sz="2950" spc="-65" dirty="0">
                <a:solidFill>
                  <a:srgbClr val="1100E4"/>
                </a:solidFill>
                <a:latin typeface="Arial MT"/>
                <a:cs typeface="Arial MT"/>
              </a:rPr>
              <a:t> </a:t>
            </a:r>
            <a:r>
              <a:rPr sz="2950" spc="-10" dirty="0" smtClean="0">
                <a:solidFill>
                  <a:srgbClr val="1503FF"/>
                </a:solidFill>
                <a:latin typeface="Arial MT"/>
                <a:cs typeface="Arial MT"/>
              </a:rPr>
              <a:t>Particles</a:t>
            </a:r>
            <a:endParaRPr lang="en-GB" sz="2950" dirty="0">
              <a:latin typeface="Arial MT"/>
              <a:cs typeface="Arial MT"/>
            </a:endParaRPr>
          </a:p>
          <a:p>
            <a:pPr marL="344170" lvl="3" indent="-328930">
              <a:spcBef>
                <a:spcPts val="430"/>
              </a:spcBef>
              <a:buClr>
                <a:srgbClr val="0F9ED1"/>
              </a:buClr>
              <a:buChar char="*"/>
              <a:tabLst>
                <a:tab pos="344170" algn="l"/>
              </a:tabLst>
            </a:pPr>
            <a:r>
              <a:rPr sz="2450" spc="-25" dirty="0" smtClean="0">
                <a:latin typeface="Times New Roman"/>
                <a:cs typeface="Times New Roman"/>
              </a:rPr>
              <a:t>Cosmic </a:t>
            </a:r>
            <a:r>
              <a:rPr sz="2450" spc="-25" dirty="0">
                <a:latin typeface="Times New Roman"/>
                <a:cs typeface="Times New Roman"/>
              </a:rPr>
              <a:t>Rays - UHE Protons, VHE Gamma rays, UHE v's...</a:t>
            </a:r>
          </a:p>
          <a:p>
            <a:pPr marL="344170" indent="-328930">
              <a:spcBef>
                <a:spcPts val="430"/>
              </a:spcBef>
              <a:buClr>
                <a:srgbClr val="0F9ED1"/>
              </a:buClr>
              <a:buChar char="*"/>
              <a:tabLst>
                <a:tab pos="344170" algn="l"/>
              </a:tabLst>
            </a:pPr>
            <a:r>
              <a:rPr sz="2450" spc="-25" dirty="0">
                <a:latin typeface="Times New Roman"/>
                <a:cs typeface="Times New Roman"/>
              </a:rPr>
              <a:t>Cosmic Accelerators - Shock Fronts, Electromagnetic Inductors...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356" y="75604"/>
            <a:ext cx="352044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672589" algn="l"/>
              </a:tabLst>
            </a:pPr>
            <a:r>
              <a:rPr sz="3400" spc="-10" dirty="0" err="1" smtClean="0">
                <a:solidFill>
                  <a:srgbClr val="E81100"/>
                </a:solidFill>
                <a:latin typeface="Cambria"/>
                <a:cs typeface="Cambria"/>
              </a:rPr>
              <a:t>Ge</a:t>
            </a:r>
            <a:r>
              <a:rPr lang="en-GB" sz="3400" spc="-10" dirty="0">
                <a:solidFill>
                  <a:srgbClr val="E81100"/>
                </a:solidFill>
                <a:latin typeface="Cambria"/>
                <a:cs typeface="Cambria"/>
              </a:rPr>
              <a:t>n</a:t>
            </a:r>
            <a:r>
              <a:rPr sz="3400" spc="-10" dirty="0" err="1" smtClean="0">
                <a:solidFill>
                  <a:srgbClr val="E81100"/>
                </a:solidFill>
                <a:latin typeface="Cambria"/>
                <a:cs typeface="Cambria"/>
              </a:rPr>
              <a:t>er</a:t>
            </a:r>
            <a:r>
              <a:rPr lang="en-GB" sz="3400" spc="-10" dirty="0" smtClean="0">
                <a:solidFill>
                  <a:srgbClr val="E81100"/>
                </a:solidFill>
                <a:latin typeface="Cambria"/>
                <a:cs typeface="Cambria"/>
              </a:rPr>
              <a:t>a</a:t>
            </a:r>
            <a:r>
              <a:rPr sz="3400" spc="-10" dirty="0" smtClean="0">
                <a:solidFill>
                  <a:srgbClr val="E81100"/>
                </a:solidFill>
                <a:latin typeface="Cambria"/>
                <a:cs typeface="Cambria"/>
              </a:rPr>
              <a:t>l</a:t>
            </a:r>
            <a:r>
              <a:rPr sz="3400" dirty="0">
                <a:solidFill>
                  <a:srgbClr val="E81100"/>
                </a:solidFill>
                <a:latin typeface="Cambria"/>
                <a:cs typeface="Cambria"/>
              </a:rPr>
              <a:t>	</a:t>
            </a:r>
            <a:r>
              <a:rPr sz="3400" spc="-10" dirty="0" err="1" smtClean="0">
                <a:solidFill>
                  <a:srgbClr val="FD0001"/>
                </a:solidFill>
                <a:latin typeface="Cambria"/>
                <a:cs typeface="Cambria"/>
              </a:rPr>
              <a:t>Rel</a:t>
            </a:r>
            <a:r>
              <a:rPr lang="en-GB" sz="3400" spc="-10" dirty="0" smtClean="0">
                <a:solidFill>
                  <a:srgbClr val="FD0001"/>
                </a:solidFill>
                <a:latin typeface="Cambria"/>
                <a:cs typeface="Cambria"/>
              </a:rPr>
              <a:t>a</a:t>
            </a:r>
            <a:r>
              <a:rPr sz="3400" spc="-10" dirty="0" err="1" smtClean="0">
                <a:solidFill>
                  <a:srgbClr val="FD0001"/>
                </a:solidFill>
                <a:latin typeface="Cambria"/>
                <a:cs typeface="Cambria"/>
              </a:rPr>
              <a:t>tivity</a:t>
            </a:r>
            <a:endParaRPr sz="34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86" y="817204"/>
            <a:ext cx="8916035" cy="4623702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46710" indent="-331470">
              <a:lnSpc>
                <a:spcPct val="100000"/>
              </a:lnSpc>
              <a:spcBef>
                <a:spcPts val="795"/>
              </a:spcBef>
              <a:buClr>
                <a:srgbClr val="0390DB"/>
              </a:buClr>
              <a:buChar char="*"/>
              <a:tabLst>
                <a:tab pos="346710" algn="l"/>
                <a:tab pos="1730375" algn="l"/>
                <a:tab pos="3416300" algn="l"/>
              </a:tabLst>
            </a:pPr>
            <a:r>
              <a:rPr sz="3000" spc="-10" dirty="0">
                <a:solidFill>
                  <a:srgbClr val="030AF6"/>
                </a:solidFill>
                <a:latin typeface="Cambria"/>
                <a:cs typeface="Cambria"/>
              </a:rPr>
              <a:t>Generol</a:t>
            </a:r>
            <a:r>
              <a:rPr sz="3000" dirty="0">
                <a:solidFill>
                  <a:srgbClr val="030AF6"/>
                </a:solidFill>
                <a:latin typeface="Cambria"/>
                <a:cs typeface="Cambria"/>
              </a:rPr>
              <a:t>	</a:t>
            </a:r>
            <a:r>
              <a:rPr sz="3000" spc="-30" dirty="0">
                <a:solidFill>
                  <a:srgbClr val="0A0AFB"/>
                </a:solidFill>
                <a:latin typeface="Cambria"/>
                <a:cs typeface="Cambria"/>
              </a:rPr>
              <a:t>Relo†ivi†y</a:t>
            </a:r>
            <a:r>
              <a:rPr sz="3000" dirty="0">
                <a:solidFill>
                  <a:srgbClr val="0A0AFB"/>
                </a:solidFill>
                <a:latin typeface="Cambria"/>
                <a:cs typeface="Cambria"/>
              </a:rPr>
              <a:t>	</a:t>
            </a:r>
            <a:r>
              <a:rPr sz="3000" dirty="0">
                <a:solidFill>
                  <a:srgbClr val="160FD1"/>
                </a:solidFill>
                <a:latin typeface="Cambria"/>
                <a:cs typeface="Cambria"/>
              </a:rPr>
              <a:t>(Einstei</a:t>
            </a:r>
            <a:r>
              <a:rPr sz="4500" baseline="1851" dirty="0">
                <a:solidFill>
                  <a:srgbClr val="160FD1"/>
                </a:solidFill>
                <a:latin typeface="Cambria"/>
                <a:cs typeface="Cambria"/>
              </a:rPr>
              <a:t>n</a:t>
            </a:r>
            <a:r>
              <a:rPr sz="4500" spc="-97" baseline="1851" dirty="0">
                <a:solidFill>
                  <a:srgbClr val="160FD1"/>
                </a:solidFill>
                <a:latin typeface="Cambria"/>
                <a:cs typeface="Cambria"/>
              </a:rPr>
              <a:t> </a:t>
            </a:r>
            <a:r>
              <a:rPr sz="3000" spc="-10" dirty="0">
                <a:solidFill>
                  <a:srgbClr val="0100E4"/>
                </a:solidFill>
                <a:latin typeface="Cambria"/>
                <a:cs typeface="Cambria"/>
              </a:rPr>
              <a:t>1915)</a:t>
            </a:r>
            <a:endParaRPr sz="3000" dirty="0">
              <a:latin typeface="Cambria"/>
              <a:cs typeface="Cambria"/>
            </a:endParaRPr>
          </a:p>
          <a:p>
            <a:pPr marL="427355" marR="2748915" lvl="1">
              <a:lnSpc>
                <a:spcPct val="117200"/>
              </a:lnSpc>
              <a:spcBef>
                <a:spcPts val="30"/>
              </a:spcBef>
              <a:buClr>
                <a:srgbClr val="9E9C2F"/>
              </a:buClr>
              <a:tabLst>
                <a:tab pos="751205" algn="l"/>
              </a:tabLst>
            </a:pPr>
            <a:r>
              <a:rPr lang="en-GB" sz="2450" spc="-20" dirty="0" smtClean="0">
                <a:latin typeface="Times New Roman"/>
                <a:cs typeface="Times New Roman"/>
              </a:rPr>
              <a:t>- </a:t>
            </a:r>
            <a:r>
              <a:rPr sz="2450" spc="-20" dirty="0" smtClean="0">
                <a:latin typeface="Times New Roman"/>
                <a:cs typeface="Times New Roman"/>
              </a:rPr>
              <a:t>Singular</a:t>
            </a:r>
            <a:r>
              <a:rPr sz="2450" spc="-90" dirty="0" smtClean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“simple”</a:t>
            </a:r>
            <a:r>
              <a:rPr sz="2450" spc="-1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theory</a:t>
            </a:r>
            <a:r>
              <a:rPr sz="2450" spc="-8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of</a:t>
            </a:r>
            <a:r>
              <a:rPr sz="2450" spc="-135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classical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gravity </a:t>
            </a:r>
            <a:r>
              <a:rPr lang="en-GB" sz="2450" spc="-10" dirty="0" smtClean="0">
                <a:latin typeface="Times New Roman"/>
                <a:cs typeface="Times New Roman"/>
              </a:rPr>
              <a:t>- </a:t>
            </a:r>
            <a:r>
              <a:rPr sz="2450" spc="-10" dirty="0" smtClean="0">
                <a:latin typeface="Times New Roman"/>
                <a:cs typeface="Times New Roman"/>
              </a:rPr>
              <a:t>G=8uT</a:t>
            </a:r>
            <a:endParaRPr lang="en-GB" sz="2450" dirty="0">
              <a:latin typeface="Times New Roman"/>
              <a:cs typeface="Times New Roman"/>
            </a:endParaRPr>
          </a:p>
          <a:p>
            <a:pPr marL="427355" marR="2748915" lvl="1">
              <a:lnSpc>
                <a:spcPct val="117200"/>
              </a:lnSpc>
              <a:spcBef>
                <a:spcPts val="30"/>
              </a:spcBef>
              <a:buClr>
                <a:srgbClr val="9E9C2F"/>
              </a:buClr>
              <a:tabLst>
                <a:tab pos="751205" algn="l"/>
              </a:tabLst>
            </a:pPr>
            <a:r>
              <a:rPr lang="en-GB" sz="2450" spc="-20" dirty="0" smtClean="0">
                <a:latin typeface="Times New Roman"/>
                <a:cs typeface="Times New Roman"/>
              </a:rPr>
              <a:t>- </a:t>
            </a:r>
            <a:r>
              <a:rPr sz="2400" spc="-20" dirty="0" smtClean="0">
                <a:latin typeface="Times New Roman"/>
                <a:cs typeface="Times New Roman"/>
              </a:rPr>
              <a:t>Many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elaborate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alternatives</a:t>
            </a:r>
            <a:endParaRPr sz="2400" dirty="0">
              <a:latin typeface="Times New Roman"/>
              <a:cs typeface="Times New Roman"/>
            </a:endParaRPr>
          </a:p>
          <a:p>
            <a:pPr marL="1152525" lvl="2" indent="-236220">
              <a:lnSpc>
                <a:spcPct val="100000"/>
              </a:lnSpc>
              <a:spcBef>
                <a:spcPts val="665"/>
              </a:spcBef>
              <a:buClr>
                <a:srgbClr val="0E0E0E"/>
              </a:buClr>
              <a:buChar char="•"/>
              <a:tabLst>
                <a:tab pos="1152525" algn="l"/>
              </a:tabLst>
            </a:pPr>
            <a:r>
              <a:rPr sz="2300" i="1" dirty="0">
                <a:latin typeface="Times New Roman"/>
                <a:cs typeface="Times New Roman"/>
              </a:rPr>
              <a:t>Scalar</a:t>
            </a:r>
            <a:r>
              <a:rPr sz="2300" i="1" spc="22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tensor,</a:t>
            </a:r>
            <a:r>
              <a:rPr sz="2300" i="1" spc="18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bimetric,</a:t>
            </a:r>
            <a:r>
              <a:rPr sz="2300" i="1" spc="24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extra</a:t>
            </a:r>
            <a:r>
              <a:rPr sz="2300" i="1" spc="16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dimensions,</a:t>
            </a:r>
            <a:r>
              <a:rPr sz="2300" i="1" spc="350" dirty="0">
                <a:latin typeface="Times New Roman"/>
                <a:cs typeface="Times New Roman"/>
              </a:rPr>
              <a:t> </a:t>
            </a:r>
            <a:r>
              <a:rPr sz="2300" i="1" spc="60" dirty="0">
                <a:latin typeface="Times New Roman"/>
                <a:cs typeface="Times New Roman"/>
              </a:rPr>
              <a:t>PPN...</a:t>
            </a:r>
            <a:endParaRPr sz="2300" dirty="0">
              <a:latin typeface="Times New Roman"/>
              <a:cs typeface="Times New Roman"/>
            </a:endParaRPr>
          </a:p>
          <a:p>
            <a:pPr marL="351790" indent="-339090">
              <a:lnSpc>
                <a:spcPct val="100000"/>
              </a:lnSpc>
              <a:spcBef>
                <a:spcPts val="615"/>
              </a:spcBef>
              <a:buClr>
                <a:srgbClr val="1AA3D4"/>
              </a:buClr>
              <a:buChar char="*"/>
              <a:tabLst>
                <a:tab pos="351790" algn="l"/>
              </a:tabLst>
            </a:pPr>
            <a:r>
              <a:rPr sz="2900" spc="-50" dirty="0">
                <a:solidFill>
                  <a:srgbClr val="0300FD"/>
                </a:solidFill>
                <a:latin typeface="Comic Sans MS"/>
                <a:cs typeface="Comic Sans MS"/>
              </a:rPr>
              <a:t>Experimental</a:t>
            </a:r>
            <a:r>
              <a:rPr sz="2900" spc="-35" dirty="0">
                <a:solidFill>
                  <a:srgbClr val="0300FD"/>
                </a:solidFill>
                <a:latin typeface="Comic Sans MS"/>
                <a:cs typeface="Comic Sans MS"/>
              </a:rPr>
              <a:t> </a:t>
            </a:r>
            <a:r>
              <a:rPr sz="2900" spc="-10" dirty="0">
                <a:solidFill>
                  <a:srgbClr val="181DBD"/>
                </a:solidFill>
                <a:latin typeface="Comic Sans MS"/>
                <a:cs typeface="Comic Sans MS"/>
              </a:rPr>
              <a:t>Program</a:t>
            </a:r>
            <a:endParaRPr sz="2900" dirty="0">
              <a:latin typeface="Comic Sans MS"/>
              <a:cs typeface="Comic Sans MS"/>
            </a:endParaRPr>
          </a:p>
          <a:p>
            <a:pPr marL="426720" lvl="1">
              <a:lnSpc>
                <a:spcPct val="100000"/>
              </a:lnSpc>
              <a:spcBef>
                <a:spcPts val="520"/>
              </a:spcBef>
              <a:buClr>
                <a:srgbClr val="A3A12F"/>
              </a:buClr>
              <a:tabLst>
                <a:tab pos="750570" algn="l"/>
              </a:tabLst>
            </a:pPr>
            <a:r>
              <a:rPr lang="en-GB" sz="2450" spc="-30" dirty="0" smtClean="0">
                <a:latin typeface="Times New Roman"/>
                <a:cs typeface="Times New Roman"/>
              </a:rPr>
              <a:t>- </a:t>
            </a:r>
            <a:r>
              <a:rPr sz="2450" spc="-30" dirty="0" smtClean="0">
                <a:latin typeface="Times New Roman"/>
                <a:cs typeface="Times New Roman"/>
              </a:rPr>
              <a:t>Classical</a:t>
            </a:r>
            <a:r>
              <a:rPr sz="2450" spc="-5" dirty="0" smtClean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tests</a:t>
            </a:r>
            <a:endParaRPr sz="2450" dirty="0">
              <a:latin typeface="Times New Roman"/>
              <a:cs typeface="Times New Roman"/>
            </a:endParaRPr>
          </a:p>
          <a:p>
            <a:pPr marL="1152525" lvl="2" indent="-236854">
              <a:lnSpc>
                <a:spcPct val="100000"/>
              </a:lnSpc>
              <a:spcBef>
                <a:spcPts val="605"/>
              </a:spcBef>
              <a:buChar char="•"/>
              <a:tabLst>
                <a:tab pos="1152525" algn="l"/>
              </a:tabLst>
            </a:pPr>
            <a:r>
              <a:rPr sz="2350" i="1" dirty="0">
                <a:latin typeface="Times New Roman"/>
                <a:cs typeface="Times New Roman"/>
              </a:rPr>
              <a:t>Redshift,</a:t>
            </a:r>
            <a:r>
              <a:rPr sz="2350" i="1" spc="85" dirty="0">
                <a:latin typeface="Times New Roman"/>
                <a:cs typeface="Times New Roman"/>
              </a:rPr>
              <a:t> </a:t>
            </a:r>
            <a:r>
              <a:rPr sz="2350" i="1" spc="-10" dirty="0">
                <a:latin typeface="Times New Roman"/>
                <a:cs typeface="Times New Roman"/>
              </a:rPr>
              <a:t>Mercury.</a:t>
            </a:r>
            <a:r>
              <a:rPr sz="2350" i="1" spc="70" dirty="0">
                <a:latin typeface="Times New Roman"/>
                <a:cs typeface="Times New Roman"/>
              </a:rPr>
              <a:t> </a:t>
            </a:r>
            <a:r>
              <a:rPr sz="2350" i="1" dirty="0">
                <a:latin typeface="Times New Roman"/>
                <a:cs typeface="Times New Roman"/>
              </a:rPr>
              <a:t>Light</a:t>
            </a:r>
            <a:r>
              <a:rPr sz="2350" i="1" spc="5" dirty="0">
                <a:latin typeface="Times New Roman"/>
                <a:cs typeface="Times New Roman"/>
              </a:rPr>
              <a:t> </a:t>
            </a:r>
            <a:r>
              <a:rPr sz="2350" i="1" spc="-10" dirty="0" smtClean="0">
                <a:latin typeface="Times New Roman"/>
                <a:cs typeface="Times New Roman"/>
              </a:rPr>
              <a:t>deflection</a:t>
            </a:r>
            <a:endParaRPr lang="en-GB" sz="2350" dirty="0">
              <a:latin typeface="Times New Roman"/>
              <a:cs typeface="Times New Roman"/>
            </a:endParaRPr>
          </a:p>
          <a:p>
            <a:pPr marL="915671">
              <a:spcBef>
                <a:spcPts val="605"/>
              </a:spcBef>
              <a:tabLst>
                <a:tab pos="1152525" algn="l"/>
              </a:tabLst>
            </a:pPr>
            <a:r>
              <a:rPr lang="en-GB" sz="2350" dirty="0" smtClean="0">
                <a:latin typeface="Times New Roman"/>
                <a:cs typeface="Times New Roman"/>
              </a:rPr>
              <a:t>- </a:t>
            </a:r>
            <a:r>
              <a:rPr sz="2400" dirty="0" smtClean="0">
                <a:latin typeface="Times New Roman"/>
                <a:cs typeface="Times New Roman"/>
              </a:rPr>
              <a:t>Modern</a:t>
            </a:r>
            <a:r>
              <a:rPr sz="2400" spc="-15" dirty="0" smtClean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tests</a:t>
            </a:r>
            <a:endParaRPr sz="2400" dirty="0">
              <a:latin typeface="Times New Roman"/>
              <a:cs typeface="Times New Roman"/>
            </a:endParaRPr>
          </a:p>
          <a:p>
            <a:pPr marL="1162050" lvl="2" indent="-245745">
              <a:lnSpc>
                <a:spcPct val="100000"/>
              </a:lnSpc>
              <a:spcBef>
                <a:spcPts val="665"/>
              </a:spcBef>
              <a:buClr>
                <a:srgbClr val="07001A"/>
              </a:buClr>
              <a:buChar char="•"/>
              <a:tabLst>
                <a:tab pos="1162050" algn="l"/>
              </a:tabLst>
            </a:pPr>
            <a:r>
              <a:rPr sz="2300" i="1" dirty="0">
                <a:latin typeface="Times New Roman"/>
                <a:cs typeface="Times New Roman"/>
              </a:rPr>
              <a:t>Shapiro</a:t>
            </a:r>
            <a:r>
              <a:rPr sz="2300" i="1" spc="17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delay,</a:t>
            </a:r>
            <a:r>
              <a:rPr sz="2300" i="1" spc="13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gravitational</a:t>
            </a:r>
            <a:r>
              <a:rPr sz="2300" i="1" spc="32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radiation,</a:t>
            </a:r>
            <a:r>
              <a:rPr sz="2300" i="1" spc="14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EP,</a:t>
            </a:r>
            <a:r>
              <a:rPr sz="2300" i="1" spc="140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inverse</a:t>
            </a:r>
            <a:r>
              <a:rPr sz="2300" i="1" spc="145" dirty="0">
                <a:latin typeface="Times New Roman"/>
                <a:cs typeface="Times New Roman"/>
              </a:rPr>
              <a:t> </a:t>
            </a:r>
            <a:r>
              <a:rPr sz="2300" i="1" dirty="0">
                <a:latin typeface="Times New Roman"/>
                <a:cs typeface="Times New Roman"/>
              </a:rPr>
              <a:t>square</a:t>
            </a:r>
            <a:r>
              <a:rPr sz="2300" i="1" spc="155" dirty="0">
                <a:latin typeface="Times New Roman"/>
                <a:cs typeface="Times New Roman"/>
              </a:rPr>
              <a:t> </a:t>
            </a:r>
            <a:r>
              <a:rPr sz="2300" i="1" spc="-10" dirty="0">
                <a:latin typeface="Times New Roman"/>
                <a:cs typeface="Times New Roman"/>
              </a:rPr>
              <a:t>law...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5260" y="5659933"/>
            <a:ext cx="7945339" cy="545021"/>
          </a:xfrm>
          <a:prstGeom prst="rect">
            <a:avLst/>
          </a:prstGeom>
          <a:ln w="8929">
            <a:solidFill>
              <a:srgbClr val="1F2B08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30"/>
              </a:spcBef>
              <a:tabLst>
                <a:tab pos="3418840" algn="l"/>
              </a:tabLst>
            </a:pPr>
            <a:r>
              <a:rPr sz="3100" spc="85" dirty="0">
                <a:solidFill>
                  <a:srgbClr val="E4009E"/>
                </a:solidFill>
                <a:latin typeface="Times New Roman"/>
                <a:cs typeface="Times New Roman"/>
              </a:rPr>
              <a:t>GR/AE</a:t>
            </a:r>
            <a:r>
              <a:rPr sz="3100" spc="315" dirty="0">
                <a:solidFill>
                  <a:srgbClr val="E4009E"/>
                </a:solidFill>
                <a:latin typeface="Times New Roman"/>
                <a:cs typeface="Times New Roman"/>
              </a:rPr>
              <a:t> </a:t>
            </a:r>
            <a:r>
              <a:rPr sz="3100" spc="80" dirty="0">
                <a:solidFill>
                  <a:srgbClr val="D80CAC"/>
                </a:solidFill>
                <a:latin typeface="Times New Roman"/>
                <a:cs typeface="Times New Roman"/>
              </a:rPr>
              <a:t>vindicated</a:t>
            </a:r>
            <a:r>
              <a:rPr sz="3100" dirty="0">
                <a:solidFill>
                  <a:srgbClr val="D80CAC"/>
                </a:solidFill>
                <a:latin typeface="Times New Roman"/>
                <a:cs typeface="Times New Roman"/>
              </a:rPr>
              <a:t>	</a:t>
            </a:r>
            <a:r>
              <a:rPr sz="3100" spc="75" dirty="0">
                <a:solidFill>
                  <a:srgbClr val="C10595"/>
                </a:solidFill>
                <a:latin typeface="Times New Roman"/>
                <a:cs typeface="Times New Roman"/>
              </a:rPr>
              <a:t>at</a:t>
            </a:r>
            <a:r>
              <a:rPr sz="3100" spc="190" dirty="0">
                <a:solidFill>
                  <a:srgbClr val="C10595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D6059A"/>
                </a:solidFill>
                <a:latin typeface="Times New Roman"/>
                <a:cs typeface="Times New Roman"/>
              </a:rPr>
              <a:t>level</a:t>
            </a:r>
            <a:r>
              <a:rPr sz="3100" spc="150" dirty="0">
                <a:solidFill>
                  <a:srgbClr val="D6059A"/>
                </a:solidFill>
                <a:latin typeface="Times New Roman"/>
                <a:cs typeface="Times New Roman"/>
              </a:rPr>
              <a:t> </a:t>
            </a:r>
            <a:r>
              <a:rPr sz="3100" spc="100" dirty="0">
                <a:solidFill>
                  <a:srgbClr val="C3018E"/>
                </a:solidFill>
                <a:latin typeface="Times New Roman"/>
                <a:cs typeface="Times New Roman"/>
              </a:rPr>
              <a:t>from</a:t>
            </a:r>
            <a:r>
              <a:rPr sz="3100" spc="70" dirty="0">
                <a:solidFill>
                  <a:srgbClr val="C3018E"/>
                </a:solidFill>
                <a:latin typeface="Times New Roman"/>
                <a:cs typeface="Times New Roman"/>
              </a:rPr>
              <a:t> </a:t>
            </a:r>
            <a:r>
              <a:rPr sz="3100" spc="105" dirty="0" smtClean="0">
                <a:solidFill>
                  <a:srgbClr val="CD019C"/>
                </a:solidFill>
                <a:latin typeface="Times New Roman"/>
                <a:cs typeface="Times New Roman"/>
              </a:rPr>
              <a:t>10</a:t>
            </a:r>
            <a:r>
              <a:rPr lang="en-GB" sz="3075" baseline="27100" dirty="0" smtClean="0">
                <a:solidFill>
                  <a:srgbClr val="CD019C"/>
                </a:solidFill>
                <a:latin typeface="Times New Roman"/>
                <a:cs typeface="Times New Roman"/>
              </a:rPr>
              <a:t>-</a:t>
            </a:r>
            <a:r>
              <a:rPr sz="3075" baseline="27100" dirty="0" smtClean="0">
                <a:solidFill>
                  <a:srgbClr val="CD019C"/>
                </a:solidFill>
                <a:latin typeface="Times New Roman"/>
                <a:cs typeface="Times New Roman"/>
              </a:rPr>
              <a:t>2</a:t>
            </a:r>
            <a:r>
              <a:rPr sz="3075" spc="555" baseline="27100" dirty="0" smtClean="0">
                <a:solidFill>
                  <a:srgbClr val="CD019C"/>
                </a:solidFill>
                <a:latin typeface="Times New Roman"/>
                <a:cs typeface="Times New Roman"/>
              </a:rPr>
              <a:t> </a:t>
            </a:r>
            <a:r>
              <a:rPr sz="3100" spc="60" dirty="0">
                <a:solidFill>
                  <a:srgbClr val="B50F9E"/>
                </a:solidFill>
                <a:latin typeface="Times New Roman"/>
                <a:cs typeface="Times New Roman"/>
              </a:rPr>
              <a:t>to</a:t>
            </a:r>
            <a:r>
              <a:rPr sz="3100" spc="-25" dirty="0">
                <a:solidFill>
                  <a:srgbClr val="B50F9E"/>
                </a:solidFill>
                <a:latin typeface="Times New Roman"/>
                <a:cs typeface="Times New Roman"/>
              </a:rPr>
              <a:t> </a:t>
            </a:r>
            <a:r>
              <a:rPr sz="3100" spc="60" dirty="0" smtClean="0">
                <a:solidFill>
                  <a:srgbClr val="D4059C"/>
                </a:solidFill>
                <a:latin typeface="Times New Roman"/>
                <a:cs typeface="Times New Roman"/>
              </a:rPr>
              <a:t>10</a:t>
            </a:r>
            <a:r>
              <a:rPr lang="en-GB" sz="3075" baseline="27100" dirty="0">
                <a:solidFill>
                  <a:srgbClr val="CD019C"/>
                </a:solidFill>
                <a:latin typeface="Times New Roman"/>
                <a:cs typeface="Times New Roman"/>
              </a:rPr>
              <a:t> - </a:t>
            </a:r>
            <a:r>
              <a:rPr sz="3075" baseline="27100" dirty="0">
                <a:solidFill>
                  <a:srgbClr val="CD019C"/>
                </a:solidFill>
                <a:latin typeface="Times New Roman"/>
                <a:cs typeface="Times New Roman"/>
              </a:rPr>
              <a:t>4</a:t>
            </a:r>
            <a:r>
              <a:rPr sz="3100" spc="80" dirty="0">
                <a:solidFill>
                  <a:srgbClr val="D4059C"/>
                </a:solidFill>
                <a:latin typeface="Times New Roman"/>
                <a:cs typeface="Times New Roman"/>
              </a:rPr>
              <a:t>!</a:t>
            </a:r>
            <a:endParaRPr sz="31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9851" y="4973835"/>
            <a:ext cx="4429125" cy="153590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27039" y="2482453"/>
            <a:ext cx="2464593" cy="9018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4602" y="792925"/>
            <a:ext cx="5360670" cy="14732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81635" indent="-368935">
              <a:lnSpc>
                <a:spcPct val="100000"/>
              </a:lnSpc>
              <a:spcBef>
                <a:spcPts val="755"/>
              </a:spcBef>
              <a:buClr>
                <a:srgbClr val="0390DB"/>
              </a:buClr>
              <a:buChar char="*"/>
              <a:tabLst>
                <a:tab pos="381635" algn="l"/>
              </a:tabLst>
            </a:pPr>
            <a:r>
              <a:rPr sz="3300" spc="-70" dirty="0">
                <a:solidFill>
                  <a:srgbClr val="0701FF"/>
                </a:solidFill>
                <a:latin typeface="Times New Roman"/>
                <a:cs typeface="Times New Roman"/>
              </a:rPr>
              <a:t>Einstein</a:t>
            </a:r>
            <a:r>
              <a:rPr sz="3300" spc="-80" dirty="0">
                <a:solidFill>
                  <a:srgbClr val="0701FF"/>
                </a:solidFill>
                <a:latin typeface="Times New Roman"/>
                <a:cs typeface="Times New Roman"/>
              </a:rPr>
              <a:t> </a:t>
            </a:r>
            <a:r>
              <a:rPr sz="3300" spc="-20" dirty="0">
                <a:solidFill>
                  <a:srgbClr val="0000F7"/>
                </a:solidFill>
                <a:latin typeface="Times New Roman"/>
                <a:cs typeface="Times New Roman"/>
              </a:rPr>
              <a:t>1916</a:t>
            </a:r>
            <a:endParaRPr sz="3300" dirty="0">
              <a:latin typeface="Times New Roman"/>
              <a:cs typeface="Times New Roman"/>
            </a:endParaRPr>
          </a:p>
          <a:p>
            <a:pPr marL="772795">
              <a:lnSpc>
                <a:spcPct val="100000"/>
              </a:lnSpc>
              <a:spcBef>
                <a:spcPts val="455"/>
              </a:spcBef>
              <a:tabLst>
                <a:tab pos="2342515" algn="l"/>
              </a:tabLst>
            </a:pPr>
            <a:r>
              <a:rPr sz="2400" spc="-10" dirty="0">
                <a:latin typeface="Times New Roman"/>
                <a:cs typeface="Times New Roman"/>
              </a:rPr>
              <a:t>G+Ag=8uT</a:t>
            </a:r>
            <a:r>
              <a:rPr sz="2400" dirty="0">
                <a:latin typeface="Times New Roman"/>
                <a:cs typeface="Times New Roman"/>
              </a:rPr>
              <a:t>	-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Cosmological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Constant</a:t>
            </a:r>
            <a:endParaRPr sz="2400" dirty="0">
              <a:latin typeface="Times New Roman"/>
              <a:cs typeface="Times New Roman"/>
            </a:endParaRPr>
          </a:p>
          <a:p>
            <a:pPr marL="1164590" lvl="1" indent="-236854">
              <a:lnSpc>
                <a:spcPct val="100000"/>
              </a:lnSpc>
              <a:spcBef>
                <a:spcPts val="565"/>
              </a:spcBef>
              <a:buClr>
                <a:srgbClr val="08031A"/>
              </a:buClr>
              <a:buChar char="•"/>
              <a:tabLst>
                <a:tab pos="1164590" algn="l"/>
              </a:tabLst>
            </a:pPr>
            <a:r>
              <a:rPr sz="2400" i="1" spc="-45" dirty="0">
                <a:latin typeface="Times New Roman"/>
                <a:cs typeface="Times New Roman"/>
              </a:rPr>
              <a:t>Vacuum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energy.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spc="-114" dirty="0" smtClean="0">
                <a:latin typeface="Times New Roman"/>
                <a:cs typeface="Times New Roman"/>
              </a:rPr>
              <a:t>P</a:t>
            </a:r>
            <a:r>
              <a:rPr lang="en-GB" sz="2400" i="1" spc="-114" dirty="0" smtClean="0">
                <a:latin typeface="Times New Roman"/>
                <a:cs typeface="Times New Roman"/>
              </a:rPr>
              <a:t>=</a:t>
            </a:r>
            <a:r>
              <a:rPr sz="2400" i="1" spc="-55" dirty="0" smtClean="0">
                <a:latin typeface="Times New Roman"/>
                <a:cs typeface="Times New Roman"/>
              </a:rPr>
              <a:t>-</a:t>
            </a:r>
            <a:r>
              <a:rPr sz="2400" i="1" spc="-25" dirty="0" smtClean="0">
                <a:latin typeface="Times New Roman"/>
                <a:cs typeface="Times New Roman"/>
              </a:rPr>
              <a:t>p</a:t>
            </a:r>
            <a:r>
              <a:rPr sz="2400" i="1" spc="-25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855" rIns="0" bIns="0" rtlCol="0">
            <a:spAutoFit/>
          </a:bodyPr>
          <a:lstStyle/>
          <a:p>
            <a:pPr marL="2667635">
              <a:lnSpc>
                <a:spcPct val="100000"/>
              </a:lnSpc>
              <a:spcBef>
                <a:spcPts val="120"/>
              </a:spcBef>
            </a:pPr>
            <a:r>
              <a:rPr sz="3250" spc="-140" dirty="0">
                <a:solidFill>
                  <a:srgbClr val="F00700"/>
                </a:solidFill>
                <a:latin typeface="Arial MT"/>
                <a:cs typeface="Arial MT"/>
              </a:rPr>
              <a:t>Cosmology</a:t>
            </a:r>
            <a:endParaRPr sz="32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480" y="3510062"/>
            <a:ext cx="8321040" cy="249872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91795" indent="-379095">
              <a:lnSpc>
                <a:spcPct val="100000"/>
              </a:lnSpc>
              <a:spcBef>
                <a:spcPts val="765"/>
              </a:spcBef>
              <a:buClr>
                <a:srgbClr val="1599EB"/>
              </a:buClr>
              <a:buChar char="*"/>
              <a:tabLst>
                <a:tab pos="391795" algn="l"/>
              </a:tabLst>
            </a:pPr>
            <a:r>
              <a:rPr sz="3200" spc="-40" dirty="0">
                <a:solidFill>
                  <a:srgbClr val="1103E6"/>
                </a:solidFill>
                <a:latin typeface="Times New Roman"/>
                <a:cs typeface="Times New Roman"/>
              </a:rPr>
              <a:t>Friedmoñr</a:t>
            </a:r>
            <a:r>
              <a:rPr sz="3200" spc="-25" dirty="0">
                <a:solidFill>
                  <a:srgbClr val="1103E6"/>
                </a:solidFill>
                <a:latin typeface="Times New Roman"/>
                <a:cs typeface="Times New Roman"/>
              </a:rPr>
              <a:t> </a:t>
            </a:r>
            <a:r>
              <a:rPr sz="4800" spc="-30" baseline="1736" dirty="0">
                <a:solidFill>
                  <a:srgbClr val="0A00F6"/>
                </a:solidFill>
                <a:latin typeface="Times New Roman"/>
                <a:cs typeface="Times New Roman"/>
              </a:rPr>
              <a:t>1</a:t>
            </a:r>
            <a:r>
              <a:rPr sz="3200" spc="-20" dirty="0">
                <a:solidFill>
                  <a:srgbClr val="0A00F6"/>
                </a:solidFill>
                <a:latin typeface="Times New Roman"/>
                <a:cs typeface="Times New Roman"/>
              </a:rPr>
              <a:t>9</a:t>
            </a:r>
            <a:r>
              <a:rPr sz="4800" spc="-30" baseline="1736" dirty="0">
                <a:solidFill>
                  <a:srgbClr val="0A00F6"/>
                </a:solidFill>
                <a:latin typeface="Times New Roman"/>
                <a:cs typeface="Times New Roman"/>
              </a:rPr>
              <a:t>22</a:t>
            </a:r>
            <a:endParaRPr sz="4800" baseline="1736" dirty="0">
              <a:latin typeface="Times New Roman"/>
              <a:cs typeface="Times New Roman"/>
            </a:endParaRPr>
          </a:p>
          <a:p>
            <a:pPr marL="1168400" lvl="1" indent="-241935">
              <a:lnSpc>
                <a:spcPct val="100000"/>
              </a:lnSpc>
              <a:spcBef>
                <a:spcPts val="475"/>
              </a:spcBef>
              <a:buChar char="•"/>
              <a:tabLst>
                <a:tab pos="1168400" algn="l"/>
              </a:tabLst>
            </a:pPr>
            <a:r>
              <a:rPr sz="2400" i="1" dirty="0">
                <a:latin typeface="Times New Roman"/>
                <a:cs typeface="Times New Roman"/>
              </a:rPr>
              <a:t>a(t)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50505"/>
                </a:solidFill>
                <a:latin typeface="Times New Roman"/>
                <a:cs typeface="Times New Roman"/>
              </a:rPr>
              <a:t>is</a:t>
            </a:r>
            <a:r>
              <a:rPr sz="2400" spc="-5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scale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lang="en-GB" sz="2400" spc="-840" dirty="0" smtClean="0">
                <a:latin typeface="Times New Roman"/>
                <a:cs typeface="Times New Roman"/>
              </a:rPr>
              <a:t>=              </a:t>
            </a:r>
            <a:r>
              <a:rPr sz="2400" spc="-420" dirty="0" smtClean="0">
                <a:latin typeface="Times New Roman"/>
                <a:cs typeface="Times New Roman"/>
              </a:rPr>
              <a:t>1</a:t>
            </a:r>
            <a:r>
              <a:rPr sz="2400" spc="155" dirty="0" smtClean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now)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6334760">
              <a:lnSpc>
                <a:spcPts val="2885"/>
              </a:lnSpc>
            </a:pPr>
            <a:r>
              <a:rPr sz="2450" spc="-10" dirty="0">
                <a:latin typeface="Times New Roman"/>
                <a:cs typeface="Times New Roman"/>
              </a:rPr>
              <a:t>Const.</a:t>
            </a:r>
            <a:r>
              <a:rPr sz="2450" spc="-114" dirty="0">
                <a:latin typeface="Times New Roman"/>
                <a:cs typeface="Times New Roman"/>
              </a:rPr>
              <a:t> </a:t>
            </a:r>
            <a:r>
              <a:rPr sz="2450" spc="-40" dirty="0">
                <a:latin typeface="Times New Roman"/>
                <a:cs typeface="Times New Roman"/>
              </a:rPr>
              <a:t>measures</a:t>
            </a:r>
            <a:endParaRPr sz="2450" dirty="0">
              <a:latin typeface="Times New Roman"/>
              <a:cs typeface="Times New Roman"/>
            </a:endParaRPr>
          </a:p>
          <a:p>
            <a:pPr marL="6334760">
              <a:lnSpc>
                <a:spcPts val="2915"/>
              </a:lnSpc>
            </a:pPr>
            <a:r>
              <a:rPr sz="2500" spc="-10" dirty="0">
                <a:latin typeface="Times New Roman"/>
                <a:cs typeface="Times New Roman"/>
              </a:rPr>
              <a:t>curvature</a:t>
            </a:r>
            <a:endParaRPr sz="2500" dirty="0">
              <a:latin typeface="Times New Roman"/>
              <a:cs typeface="Times New Roman"/>
            </a:endParaRPr>
          </a:p>
          <a:p>
            <a:pPr marL="6330950">
              <a:lnSpc>
                <a:spcPts val="2905"/>
              </a:lnSpc>
            </a:pPr>
            <a:r>
              <a:rPr sz="2450" dirty="0">
                <a:latin typeface="Times New Roman"/>
                <a:cs typeface="Times New Roman"/>
              </a:rPr>
              <a:t>=0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when</a:t>
            </a:r>
            <a:r>
              <a:rPr sz="2450" spc="-9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flat.</a:t>
            </a:r>
            <a:endParaRPr sz="24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410" y="242540"/>
            <a:ext cx="7875905" cy="5391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570480" algn="l"/>
                <a:tab pos="5183505" algn="l"/>
              </a:tabLst>
            </a:pPr>
            <a:r>
              <a:rPr sz="3350" spc="-10" dirty="0">
                <a:solidFill>
                  <a:srgbClr val="FF0A0A"/>
                </a:solidFill>
              </a:rPr>
              <a:t>Historically,</a:t>
            </a:r>
            <a:r>
              <a:rPr sz="3350" dirty="0">
                <a:solidFill>
                  <a:srgbClr val="FF0A0A"/>
                </a:solidFill>
              </a:rPr>
              <a:t>	</a:t>
            </a:r>
            <a:r>
              <a:rPr sz="3350" spc="245" dirty="0">
                <a:solidFill>
                  <a:srgbClr val="F00E00"/>
                </a:solidFill>
              </a:rPr>
              <a:t>A</a:t>
            </a:r>
            <a:r>
              <a:rPr sz="3350" spc="-45" dirty="0">
                <a:solidFill>
                  <a:srgbClr val="F00E00"/>
                </a:solidFill>
              </a:rPr>
              <a:t> </a:t>
            </a:r>
            <a:r>
              <a:rPr sz="3350" dirty="0">
                <a:solidFill>
                  <a:srgbClr val="F60300"/>
                </a:solidFill>
              </a:rPr>
              <a:t>was</a:t>
            </a:r>
            <a:r>
              <a:rPr sz="3350" spc="330" dirty="0">
                <a:solidFill>
                  <a:srgbClr val="F60300"/>
                </a:solidFill>
              </a:rPr>
              <a:t> </a:t>
            </a:r>
            <a:r>
              <a:rPr sz="3350" spc="-10" dirty="0">
                <a:solidFill>
                  <a:srgbClr val="FF0315"/>
                </a:solidFill>
              </a:rPr>
              <a:t>†aken</a:t>
            </a:r>
            <a:r>
              <a:rPr sz="3350" dirty="0">
                <a:solidFill>
                  <a:srgbClr val="FF0315"/>
                </a:solidFill>
              </a:rPr>
              <a:t>	</a:t>
            </a:r>
            <a:r>
              <a:rPr sz="3350" dirty="0">
                <a:solidFill>
                  <a:srgbClr val="EF1111"/>
                </a:solidFill>
              </a:rPr>
              <a:t>very</a:t>
            </a:r>
            <a:r>
              <a:rPr sz="3350" spc="175" dirty="0">
                <a:solidFill>
                  <a:srgbClr val="EF1111"/>
                </a:solidFill>
              </a:rPr>
              <a:t> </a:t>
            </a:r>
            <a:r>
              <a:rPr sz="3350" spc="-80" dirty="0">
                <a:solidFill>
                  <a:srgbClr val="F90700"/>
                </a:solidFill>
              </a:rPr>
              <a:t>seriously</a:t>
            </a:r>
            <a:endParaRPr sz="3350"/>
          </a:p>
        </p:txBody>
      </p:sp>
      <p:sp>
        <p:nvSpPr>
          <p:cNvPr id="3" name="object 3"/>
          <p:cNvSpPr txBox="1"/>
          <p:nvPr/>
        </p:nvSpPr>
        <p:spPr>
          <a:xfrm>
            <a:off x="52780" y="994890"/>
            <a:ext cx="8792210" cy="486537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710"/>
              </a:spcBef>
              <a:tabLst>
                <a:tab pos="383540" algn="l"/>
              </a:tabLst>
            </a:pPr>
            <a:r>
              <a:rPr sz="2950" spc="-50" dirty="0">
                <a:solidFill>
                  <a:srgbClr val="1391F0"/>
                </a:solidFill>
                <a:latin typeface="Comic Sans MS"/>
                <a:cs typeface="Comic Sans MS"/>
              </a:rPr>
              <a:t>*</a:t>
            </a:r>
            <a:r>
              <a:rPr sz="2950" dirty="0">
                <a:solidFill>
                  <a:srgbClr val="1391F0"/>
                </a:solidFill>
                <a:latin typeface="Comic Sans MS"/>
                <a:cs typeface="Comic Sans MS"/>
              </a:rPr>
              <a:t>	</a:t>
            </a:r>
            <a:r>
              <a:rPr sz="2950" spc="-80" dirty="0">
                <a:solidFill>
                  <a:srgbClr val="1808FF"/>
                </a:solidFill>
                <a:latin typeface="Comic Sans MS"/>
                <a:cs typeface="Comic Sans MS"/>
              </a:rPr>
              <a:t>Lemaitre</a:t>
            </a:r>
            <a:r>
              <a:rPr sz="2950" spc="-40" dirty="0">
                <a:solidFill>
                  <a:srgbClr val="1808FF"/>
                </a:solidFill>
                <a:latin typeface="Comic Sans MS"/>
                <a:cs typeface="Comic Sans MS"/>
              </a:rPr>
              <a:t> </a:t>
            </a:r>
            <a:r>
              <a:rPr sz="2950" spc="-20" dirty="0">
                <a:solidFill>
                  <a:srgbClr val="0801E9"/>
                </a:solidFill>
                <a:latin typeface="Comic Sans MS"/>
                <a:cs typeface="Comic Sans MS"/>
              </a:rPr>
              <a:t>19</a:t>
            </a:r>
            <a:r>
              <a:rPr sz="4425" spc="-30" baseline="1883" dirty="0">
                <a:solidFill>
                  <a:srgbClr val="0801E9"/>
                </a:solidFill>
                <a:latin typeface="Comic Sans MS"/>
                <a:cs typeface="Comic Sans MS"/>
              </a:rPr>
              <a:t>2</a:t>
            </a:r>
            <a:r>
              <a:rPr sz="2950" spc="-20" dirty="0">
                <a:solidFill>
                  <a:srgbClr val="0801E9"/>
                </a:solidFill>
                <a:latin typeface="Comic Sans MS"/>
                <a:cs typeface="Comic Sans MS"/>
              </a:rPr>
              <a:t>7</a:t>
            </a:r>
            <a:endParaRPr sz="2950">
              <a:latin typeface="Comic Sans MS"/>
              <a:cs typeface="Comic Sans MS"/>
            </a:endParaRPr>
          </a:p>
          <a:p>
            <a:pPr marL="494665">
              <a:lnSpc>
                <a:spcPct val="100000"/>
              </a:lnSpc>
              <a:spcBef>
                <a:spcPts val="475"/>
              </a:spcBef>
              <a:tabLst>
                <a:tab pos="781050" algn="l"/>
                <a:tab pos="2927350" algn="l"/>
              </a:tabLst>
            </a:pPr>
            <a:r>
              <a:rPr sz="2450" spc="-1325" dirty="0">
                <a:solidFill>
                  <a:srgbClr val="93902B"/>
                </a:solidFill>
                <a:latin typeface="Times New Roman"/>
                <a:cs typeface="Times New Roman"/>
              </a:rPr>
              <a:t>—</a:t>
            </a:r>
            <a:r>
              <a:rPr sz="2450" dirty="0">
                <a:solidFill>
                  <a:srgbClr val="93902B"/>
                </a:solidFill>
                <a:latin typeface="Times New Roman"/>
                <a:cs typeface="Times New Roman"/>
              </a:rPr>
              <a:t>	</a:t>
            </a:r>
            <a:r>
              <a:rPr sz="2450" spc="-10" dirty="0">
                <a:latin typeface="Times New Roman"/>
                <a:cs typeface="Times New Roman"/>
              </a:rPr>
              <a:t>Basic</a:t>
            </a:r>
            <a:r>
              <a:rPr sz="2450" spc="-13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equations,</a:t>
            </a:r>
            <a:r>
              <a:rPr sz="2450" dirty="0">
                <a:latin typeface="Times New Roman"/>
                <a:cs typeface="Times New Roman"/>
              </a:rPr>
              <a:t>	</a:t>
            </a:r>
            <a:r>
              <a:rPr sz="2450" spc="-10" dirty="0">
                <a:latin typeface="Times New Roman"/>
                <a:cs typeface="Times New Roman"/>
              </a:rPr>
              <a:t>relativistic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growth</a:t>
            </a:r>
            <a:r>
              <a:rPr sz="2450" spc="-10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of</a:t>
            </a:r>
            <a:r>
              <a:rPr sz="2450" spc="-12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perturbations</a:t>
            </a:r>
            <a:endParaRPr sz="2450">
              <a:latin typeface="Times New Roman"/>
              <a:cs typeface="Times New Roman"/>
            </a:endParaRPr>
          </a:p>
          <a:p>
            <a:pPr marL="393700" indent="-368300">
              <a:lnSpc>
                <a:spcPct val="100000"/>
              </a:lnSpc>
              <a:spcBef>
                <a:spcPts val="285"/>
              </a:spcBef>
              <a:buClr>
                <a:srgbClr val="0099DA"/>
              </a:buClr>
              <a:buChar char="*"/>
              <a:tabLst>
                <a:tab pos="393700" algn="l"/>
              </a:tabLst>
            </a:pPr>
            <a:r>
              <a:rPr sz="3200" spc="-150" dirty="0">
                <a:solidFill>
                  <a:srgbClr val="1601D8"/>
                </a:solidFill>
                <a:latin typeface="Times New Roman"/>
                <a:cs typeface="Times New Roman"/>
              </a:rPr>
              <a:t>Edding†on</a:t>
            </a:r>
            <a:r>
              <a:rPr sz="3200" spc="25" dirty="0">
                <a:solidFill>
                  <a:srgbClr val="1601D8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505D6"/>
                </a:solidFill>
                <a:latin typeface="Times New Roman"/>
                <a:cs typeface="Times New Roman"/>
              </a:rPr>
              <a:t>1933</a:t>
            </a:r>
            <a:endParaRPr sz="3200">
              <a:latin typeface="Times New Roman"/>
              <a:cs typeface="Times New Roman"/>
            </a:endParaRPr>
          </a:p>
          <a:p>
            <a:pPr marL="775970" marR="17780" lvl="1" indent="-323850">
              <a:lnSpc>
                <a:spcPts val="2920"/>
              </a:lnSpc>
              <a:spcBef>
                <a:spcPts val="540"/>
              </a:spcBef>
              <a:buClr>
                <a:srgbClr val="4D4800"/>
              </a:buClr>
              <a:buChar char="—"/>
              <a:tabLst>
                <a:tab pos="775970" algn="l"/>
              </a:tabLst>
            </a:pPr>
            <a:r>
              <a:rPr sz="2450" dirty="0">
                <a:latin typeface="Times New Roman"/>
                <a:cs typeface="Times New Roman"/>
              </a:rPr>
              <a:t>The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universe</a:t>
            </a:r>
            <a:r>
              <a:rPr sz="2450" spc="-11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is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much</a:t>
            </a:r>
            <a:r>
              <a:rPr sz="2450" spc="-20" dirty="0"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bigger</a:t>
            </a:r>
            <a:r>
              <a:rPr sz="2450" spc="-12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than</a:t>
            </a:r>
            <a:r>
              <a:rPr sz="2450" spc="-90" dirty="0">
                <a:latin typeface="Times New Roman"/>
                <a:cs typeface="Times New Roman"/>
              </a:rPr>
              <a:t> </a:t>
            </a:r>
            <a:r>
              <a:rPr sz="2450" spc="-30" dirty="0">
                <a:latin typeface="Times New Roman"/>
                <a:cs typeface="Times New Roman"/>
              </a:rPr>
              <a:t>particles;</a:t>
            </a:r>
            <a:r>
              <a:rPr sz="2450" spc="-60" dirty="0">
                <a:latin typeface="Times New Roman"/>
                <a:cs typeface="Times New Roman"/>
              </a:rPr>
              <a:t> </a:t>
            </a:r>
            <a:r>
              <a:rPr sz="2450" spc="-30" dirty="0">
                <a:latin typeface="Times New Roman"/>
                <a:cs typeface="Times New Roman"/>
              </a:rPr>
              <a:t>therefore</a:t>
            </a:r>
            <a:r>
              <a:rPr sz="2450" spc="-3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there</a:t>
            </a:r>
            <a:r>
              <a:rPr sz="2450" spc="-13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must</a:t>
            </a:r>
            <a:r>
              <a:rPr sz="2450" spc="-75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Times New Roman"/>
                <a:cs typeface="Times New Roman"/>
              </a:rPr>
              <a:t>a </a:t>
            </a:r>
            <a:r>
              <a:rPr sz="2450" spc="-30" dirty="0">
                <a:latin typeface="Times New Roman"/>
                <a:cs typeface="Times New Roman"/>
              </a:rPr>
              <a:t>cosmological</a:t>
            </a:r>
            <a:r>
              <a:rPr sz="2450" spc="15" dirty="0">
                <a:latin typeface="Times New Roman"/>
                <a:cs typeface="Times New Roman"/>
              </a:rPr>
              <a:t> </a:t>
            </a:r>
            <a:r>
              <a:rPr sz="2450" spc="-35" dirty="0">
                <a:latin typeface="Times New Roman"/>
                <a:cs typeface="Times New Roman"/>
              </a:rPr>
              <a:t>lengthscale</a:t>
            </a:r>
            <a:r>
              <a:rPr sz="2450" spc="120" dirty="0">
                <a:latin typeface="Times New Roman"/>
                <a:cs typeface="Times New Roman"/>
              </a:rPr>
              <a:t> </a:t>
            </a:r>
            <a:r>
              <a:rPr sz="2450" dirty="0">
                <a:solidFill>
                  <a:srgbClr val="130800"/>
                </a:solidFill>
                <a:latin typeface="Times New Roman"/>
                <a:cs typeface="Times New Roman"/>
              </a:rPr>
              <a:t>-</a:t>
            </a:r>
            <a:r>
              <a:rPr sz="2450" spc="-95" dirty="0">
                <a:solidFill>
                  <a:srgbClr val="130800"/>
                </a:solidFill>
                <a:latin typeface="Times New Roman"/>
                <a:cs typeface="Times New Roman"/>
              </a:rPr>
              <a:t> </a:t>
            </a:r>
            <a:r>
              <a:rPr sz="2450" spc="-240" dirty="0">
                <a:latin typeface="Times New Roman"/>
                <a:cs typeface="Times New Roman"/>
              </a:rPr>
              <a:t>A</a:t>
            </a:r>
            <a:r>
              <a:rPr sz="2450" spc="7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'</a:t>
            </a:r>
            <a:r>
              <a:rPr sz="2450" spc="20" dirty="0">
                <a:latin typeface="Times New Roman"/>
                <a:cs typeface="Times New Roman"/>
              </a:rPr>
              <a:t> </a:t>
            </a:r>
            <a:r>
              <a:rPr sz="2625" spc="-75" baseline="23809" dirty="0">
                <a:solidFill>
                  <a:srgbClr val="3B3B00"/>
                </a:solidFill>
                <a:latin typeface="Times New Roman"/>
                <a:cs typeface="Times New Roman"/>
              </a:rPr>
              <a:t>2</a:t>
            </a:r>
            <a:endParaRPr sz="2625" baseline="23809">
              <a:latin typeface="Times New Roman"/>
              <a:cs typeface="Times New Roman"/>
            </a:endParaRPr>
          </a:p>
          <a:p>
            <a:pPr marL="775970" marR="506095" indent="-17780">
              <a:lnSpc>
                <a:spcPts val="2880"/>
              </a:lnSpc>
              <a:spcBef>
                <a:spcPts val="520"/>
              </a:spcBef>
            </a:pPr>
            <a:r>
              <a:rPr sz="2450" dirty="0">
                <a:latin typeface="Times New Roman"/>
                <a:cs typeface="Times New Roman"/>
              </a:rPr>
              <a:t>‘</a:t>
            </a:r>
            <a:r>
              <a:rPr sz="2175" baseline="42145" dirty="0">
                <a:latin typeface="Times New Roman"/>
                <a:cs typeface="Times New Roman"/>
              </a:rPr>
              <a:t>I</a:t>
            </a:r>
            <a:r>
              <a:rPr sz="2450" dirty="0">
                <a:latin typeface="Times New Roman"/>
                <a:cs typeface="Times New Roman"/>
              </a:rPr>
              <a:t>I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would</a:t>
            </a:r>
            <a:r>
              <a:rPr sz="2450" spc="-4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as</a:t>
            </a:r>
            <a:r>
              <a:rPr sz="2450" spc="-14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soon</a:t>
            </a:r>
            <a:r>
              <a:rPr sz="2450" spc="-8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think</a:t>
            </a:r>
            <a:r>
              <a:rPr sz="2450" spc="-9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of</a:t>
            </a:r>
            <a:r>
              <a:rPr sz="2450" spc="-13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reverting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to</a:t>
            </a:r>
            <a:r>
              <a:rPr sz="2450" spc="-130" dirty="0">
                <a:latin typeface="Times New Roman"/>
                <a:cs typeface="Times New Roman"/>
              </a:rPr>
              <a:t> </a:t>
            </a:r>
            <a:r>
              <a:rPr sz="2450" spc="-35" dirty="0">
                <a:latin typeface="Times New Roman"/>
                <a:cs typeface="Times New Roman"/>
              </a:rPr>
              <a:t>Newtonian</a:t>
            </a:r>
            <a:r>
              <a:rPr sz="2450" spc="4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theory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as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of </a:t>
            </a:r>
            <a:r>
              <a:rPr sz="2450" spc="-20" dirty="0">
                <a:latin typeface="Times New Roman"/>
                <a:cs typeface="Times New Roman"/>
              </a:rPr>
              <a:t>dropping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the</a:t>
            </a:r>
            <a:r>
              <a:rPr sz="2450" spc="-145" dirty="0"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cosmical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constant”</a:t>
            </a:r>
            <a:endParaRPr sz="2450">
              <a:latin typeface="Times New Roman"/>
              <a:cs typeface="Times New Roman"/>
            </a:endParaRPr>
          </a:p>
          <a:p>
            <a:pPr marL="775970" marR="389255" lvl="1" indent="-323850">
              <a:lnSpc>
                <a:spcPts val="2920"/>
              </a:lnSpc>
              <a:spcBef>
                <a:spcPts val="535"/>
              </a:spcBef>
              <a:buClr>
                <a:srgbClr val="727003"/>
              </a:buClr>
              <a:buChar char="—"/>
              <a:tabLst>
                <a:tab pos="779780" algn="l"/>
              </a:tabLst>
            </a:pPr>
            <a:r>
              <a:rPr sz="2450" spc="-85" dirty="0">
                <a:latin typeface="Times New Roman"/>
                <a:cs typeface="Times New Roman"/>
              </a:rPr>
              <a:t>“To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drop</a:t>
            </a:r>
            <a:r>
              <a:rPr sz="2450" spc="-15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the</a:t>
            </a:r>
            <a:r>
              <a:rPr sz="2450" spc="-150" dirty="0">
                <a:latin typeface="Times New Roman"/>
                <a:cs typeface="Times New Roman"/>
              </a:rPr>
              <a:t> </a:t>
            </a:r>
            <a:r>
              <a:rPr sz="2450" spc="-35" dirty="0">
                <a:latin typeface="Times New Roman"/>
                <a:cs typeface="Times New Roman"/>
              </a:rPr>
              <a:t>cosmical</a:t>
            </a:r>
            <a:r>
              <a:rPr sz="2450" spc="-80" dirty="0">
                <a:latin typeface="Times New Roman"/>
                <a:cs typeface="Times New Roman"/>
              </a:rPr>
              <a:t> </a:t>
            </a:r>
            <a:r>
              <a:rPr sz="2450" spc="-20" dirty="0">
                <a:latin typeface="Times New Roman"/>
                <a:cs typeface="Times New Roman"/>
              </a:rPr>
              <a:t>constant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would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knock</a:t>
            </a:r>
            <a:r>
              <a:rPr sz="2450" spc="-7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the</a:t>
            </a:r>
            <a:r>
              <a:rPr sz="2450" spc="-14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bottom</a:t>
            </a:r>
            <a:r>
              <a:rPr sz="2450" spc="-7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out</a:t>
            </a:r>
            <a:r>
              <a:rPr sz="2450" spc="-105" dirty="0"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of 	</a:t>
            </a:r>
            <a:r>
              <a:rPr sz="2450" spc="-10" dirty="0">
                <a:latin typeface="Times New Roman"/>
                <a:cs typeface="Times New Roman"/>
              </a:rPr>
              <a:t>space”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80"/>
              </a:spcBef>
              <a:tabLst>
                <a:tab pos="386715" algn="l"/>
              </a:tabLst>
            </a:pPr>
            <a:r>
              <a:rPr sz="3200" spc="-50" dirty="0">
                <a:solidFill>
                  <a:srgbClr val="03A3DD"/>
                </a:solidFill>
                <a:latin typeface="Times New Roman"/>
                <a:cs typeface="Times New Roman"/>
              </a:rPr>
              <a:t>*</a:t>
            </a:r>
            <a:r>
              <a:rPr sz="3200" dirty="0">
                <a:solidFill>
                  <a:srgbClr val="03A3DD"/>
                </a:solidFill>
                <a:latin typeface="Times New Roman"/>
                <a:cs typeface="Times New Roman"/>
              </a:rPr>
              <a:t>	</a:t>
            </a:r>
            <a:r>
              <a:rPr sz="3200" dirty="0">
                <a:solidFill>
                  <a:srgbClr val="0A03E9"/>
                </a:solidFill>
                <a:latin typeface="Times New Roman"/>
                <a:cs typeface="Times New Roman"/>
              </a:rPr>
              <a:t>8ordi</a:t>
            </a:r>
            <a:r>
              <a:rPr sz="3200" spc="150" dirty="0">
                <a:solidFill>
                  <a:srgbClr val="0A03E9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A00F2"/>
                </a:solidFill>
                <a:latin typeface="Times New Roman"/>
                <a:cs typeface="Times New Roman"/>
              </a:rPr>
              <a:t>1948</a:t>
            </a:r>
            <a:endParaRPr sz="3200">
              <a:latin typeface="Times New Roman"/>
              <a:cs typeface="Times New Roman"/>
            </a:endParaRPr>
          </a:p>
          <a:p>
            <a:pPr marL="855344" lvl="1" indent="-360680">
              <a:lnSpc>
                <a:spcPct val="100000"/>
              </a:lnSpc>
              <a:spcBef>
                <a:spcPts val="580"/>
              </a:spcBef>
              <a:buClr>
                <a:srgbClr val="BFBD2F"/>
              </a:buClr>
              <a:buChar char="—"/>
              <a:tabLst>
                <a:tab pos="855344" algn="l"/>
              </a:tabLst>
            </a:pPr>
            <a:r>
              <a:rPr sz="2400" spc="-10" dirty="0">
                <a:latin typeface="Times New Roman"/>
                <a:cs typeface="Times New Roman"/>
              </a:rPr>
              <a:t>ACDM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Universe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7046" y="1660921"/>
            <a:ext cx="4000500" cy="351829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830585" y="5874246"/>
            <a:ext cx="592455" cy="0"/>
          </a:xfrm>
          <a:custGeom>
            <a:avLst/>
            <a:gdLst/>
            <a:ahLst/>
            <a:cxnLst/>
            <a:rect l="l" t="t" r="r" b="b"/>
            <a:pathLst>
              <a:path w="592455">
                <a:moveTo>
                  <a:pt x="0" y="0"/>
                </a:moveTo>
                <a:lnTo>
                  <a:pt x="592336" y="0"/>
                </a:lnTo>
              </a:path>
            </a:pathLst>
          </a:custGeom>
          <a:ln w="3175">
            <a:solidFill>
              <a:srgbClr val="1C0F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41664" y="3268266"/>
            <a:ext cx="89296" cy="10715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94804" y="5438179"/>
            <a:ext cx="1589483" cy="60721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73393" y="34924"/>
            <a:ext cx="4164965" cy="60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66850" algn="l"/>
                <a:tab pos="2839085" algn="l"/>
              </a:tabLst>
            </a:pPr>
            <a:r>
              <a:rPr sz="3800" spc="-10" dirty="0">
                <a:solidFill>
                  <a:srgbClr val="F70107"/>
                </a:solidFill>
                <a:latin typeface="Times New Roman"/>
                <a:cs typeface="Times New Roman"/>
              </a:rPr>
              <a:t>5imple</a:t>
            </a:r>
            <a:r>
              <a:rPr sz="3800" dirty="0">
                <a:solidFill>
                  <a:srgbClr val="F70107"/>
                </a:solidFill>
                <a:latin typeface="Times New Roman"/>
                <a:cs typeface="Times New Roman"/>
              </a:rPr>
              <a:t>	</a:t>
            </a:r>
            <a:r>
              <a:rPr sz="3800" spc="-10" dirty="0">
                <a:solidFill>
                  <a:srgbClr val="FF0703"/>
                </a:solidFill>
                <a:latin typeface="Times New Roman"/>
                <a:cs typeface="Times New Roman"/>
              </a:rPr>
              <a:t>World</a:t>
            </a:r>
            <a:r>
              <a:rPr sz="3800" dirty="0">
                <a:solidFill>
                  <a:srgbClr val="FF0703"/>
                </a:solidFill>
                <a:latin typeface="Times New Roman"/>
                <a:cs typeface="Times New Roman"/>
              </a:rPr>
              <a:t>	</a:t>
            </a:r>
            <a:r>
              <a:rPr sz="3800" spc="50" dirty="0">
                <a:solidFill>
                  <a:srgbClr val="FF0801"/>
                </a:solidFill>
                <a:latin typeface="Times New Roman"/>
                <a:cs typeface="Times New Roman"/>
              </a:rPr>
              <a:t>¥odels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068" y="876299"/>
            <a:ext cx="3531870" cy="2814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2250" spc="-375" dirty="0">
                <a:solidFill>
                  <a:srgbClr val="1D08A8"/>
                </a:solidFill>
                <a:latin typeface="Times New Roman"/>
                <a:cs typeface="Times New Roman"/>
              </a:rPr>
              <a:t>A</a:t>
            </a:r>
            <a:r>
              <a:rPr sz="2250" spc="150" dirty="0">
                <a:solidFill>
                  <a:srgbClr val="1D08A8"/>
                </a:solidFill>
                <a:latin typeface="Times New Roman"/>
                <a:cs typeface="Times New Roman"/>
              </a:rPr>
              <a:t> </a:t>
            </a:r>
            <a:r>
              <a:rPr sz="2250" spc="-20" dirty="0">
                <a:solidFill>
                  <a:srgbClr val="1A00D8"/>
                </a:solidFill>
                <a:latin typeface="Times New Roman"/>
                <a:cs typeface="Times New Roman"/>
              </a:rPr>
              <a:t>only</a:t>
            </a:r>
            <a:endParaRPr sz="2250">
              <a:latin typeface="Times New Roman"/>
              <a:cs typeface="Times New Roman"/>
            </a:endParaRPr>
          </a:p>
          <a:p>
            <a:pPr marL="812165">
              <a:lnSpc>
                <a:spcPct val="100000"/>
              </a:lnSpc>
              <a:spcBef>
                <a:spcPts val="90"/>
              </a:spcBef>
            </a:pPr>
            <a:r>
              <a:rPr sz="1850" dirty="0">
                <a:solidFill>
                  <a:srgbClr val="231F05"/>
                </a:solidFill>
                <a:latin typeface="Times New Roman"/>
                <a:cs typeface="Times New Roman"/>
              </a:rPr>
              <a:t>r</a:t>
            </a:r>
            <a:r>
              <a:rPr sz="1850" spc="-10" dirty="0">
                <a:solidFill>
                  <a:srgbClr val="231F05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const</a:t>
            </a:r>
            <a:endParaRPr sz="1850">
              <a:latin typeface="Times New Roman"/>
              <a:cs typeface="Times New Roman"/>
            </a:endParaRPr>
          </a:p>
          <a:p>
            <a:pPr marL="814069" indent="-346710">
              <a:lnSpc>
                <a:spcPct val="100000"/>
              </a:lnSpc>
              <a:spcBef>
                <a:spcPts val="170"/>
              </a:spcBef>
              <a:buClr>
                <a:srgbClr val="75700E"/>
              </a:buClr>
              <a:buChar char="—"/>
              <a:tabLst>
                <a:tab pos="814069" algn="l"/>
                <a:tab pos="1153160" algn="l"/>
              </a:tabLst>
            </a:pPr>
            <a:r>
              <a:rPr sz="1850" spc="-50" dirty="0">
                <a:solidFill>
                  <a:srgbClr val="312A08"/>
                </a:solidFill>
                <a:latin typeface="Times New Roman"/>
                <a:cs typeface="Times New Roman"/>
              </a:rPr>
              <a:t>a</a:t>
            </a:r>
            <a:r>
              <a:rPr sz="1850" dirty="0">
                <a:solidFill>
                  <a:srgbClr val="312A08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070707"/>
                </a:solidFill>
                <a:latin typeface="Times New Roman"/>
                <a:cs typeface="Times New Roman"/>
              </a:rPr>
              <a:t>exp</a:t>
            </a:r>
            <a:r>
              <a:rPr sz="1850" spc="-70" dirty="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sz="1850" spc="-50" dirty="0">
                <a:solidFill>
                  <a:srgbClr val="130500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  <a:p>
            <a:pPr marL="818515" indent="-351155">
              <a:lnSpc>
                <a:spcPct val="100000"/>
              </a:lnSpc>
              <a:spcBef>
                <a:spcPts val="170"/>
              </a:spcBef>
              <a:buClr>
                <a:srgbClr val="67620A"/>
              </a:buClr>
              <a:buChar char="—"/>
              <a:tabLst>
                <a:tab pos="818515" algn="l"/>
              </a:tabLst>
            </a:pPr>
            <a:r>
              <a:rPr sz="1850" spc="-10" dirty="0">
                <a:latin typeface="Times New Roman"/>
                <a:cs typeface="Times New Roman"/>
              </a:rPr>
              <a:t>De</a:t>
            </a:r>
            <a:r>
              <a:rPr sz="1850" spc="-100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Sitter</a:t>
            </a:r>
            <a:r>
              <a:rPr sz="1850" spc="-100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Universe</a:t>
            </a:r>
            <a:endParaRPr sz="1850">
              <a:latin typeface="Times New Roman"/>
              <a:cs typeface="Times New Roman"/>
            </a:endParaRPr>
          </a:p>
          <a:p>
            <a:pPr marL="351790" indent="-339090">
              <a:lnSpc>
                <a:spcPct val="100000"/>
              </a:lnSpc>
              <a:spcBef>
                <a:spcPts val="85"/>
              </a:spcBef>
              <a:buClr>
                <a:srgbClr val="139CCA"/>
              </a:buClr>
              <a:buChar char="*"/>
              <a:tabLst>
                <a:tab pos="351790" algn="l"/>
              </a:tabLst>
            </a:pPr>
            <a:r>
              <a:rPr sz="2150" spc="-100" dirty="0">
                <a:solidFill>
                  <a:srgbClr val="2618FF"/>
                </a:solidFill>
                <a:latin typeface="Comic Sans MS"/>
                <a:cs typeface="Comic Sans MS"/>
              </a:rPr>
              <a:t>Matter</a:t>
            </a:r>
            <a:r>
              <a:rPr sz="2150" spc="-25" dirty="0">
                <a:solidFill>
                  <a:srgbClr val="2618FF"/>
                </a:solidFill>
                <a:latin typeface="Comic Sans MS"/>
                <a:cs typeface="Comic Sans MS"/>
              </a:rPr>
              <a:t> </a:t>
            </a:r>
            <a:r>
              <a:rPr sz="2150" spc="-20" dirty="0">
                <a:solidFill>
                  <a:srgbClr val="3311C1"/>
                </a:solidFill>
                <a:latin typeface="Comic Sans MS"/>
                <a:cs typeface="Comic Sans MS"/>
              </a:rPr>
              <a:t>only</a:t>
            </a:r>
            <a:endParaRPr sz="2150">
              <a:latin typeface="Comic Sans MS"/>
              <a:cs typeface="Comic Sans MS"/>
            </a:endParaRPr>
          </a:p>
          <a:p>
            <a:pPr marL="750570" lvl="1" indent="-283210">
              <a:lnSpc>
                <a:spcPct val="100000"/>
              </a:lnSpc>
              <a:spcBef>
                <a:spcPts val="2300"/>
              </a:spcBef>
              <a:buClr>
                <a:srgbClr val="7E7B0C"/>
              </a:buClr>
              <a:buChar char="—"/>
              <a:tabLst>
                <a:tab pos="750570" algn="l"/>
                <a:tab pos="1096645" algn="l"/>
              </a:tabLst>
            </a:pPr>
            <a:r>
              <a:rPr sz="2050" spc="-50" dirty="0">
                <a:solidFill>
                  <a:srgbClr val="0A0A0A"/>
                </a:solidFill>
                <a:latin typeface="Times New Roman"/>
                <a:cs typeface="Times New Roman"/>
              </a:rPr>
              <a:t>a</a:t>
            </a:r>
            <a:r>
              <a:rPr sz="2050" dirty="0">
                <a:solidFill>
                  <a:srgbClr val="0A0A0A"/>
                </a:solidFill>
                <a:latin typeface="Times New Roman"/>
                <a:cs typeface="Times New Roman"/>
              </a:rPr>
              <a:t>	</a:t>
            </a:r>
            <a:r>
              <a:rPr sz="2050" dirty="0">
                <a:latin typeface="Times New Roman"/>
                <a:cs typeface="Times New Roman"/>
              </a:rPr>
              <a:t>t</a:t>
            </a:r>
            <a:r>
              <a:rPr sz="2050" spc="310" dirty="0">
                <a:latin typeface="Times New Roman"/>
                <a:cs typeface="Times New Roman"/>
              </a:rPr>
              <a:t> </a:t>
            </a:r>
            <a:r>
              <a:rPr sz="2050" spc="-535" dirty="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  <a:p>
            <a:pPr marL="754380" lvl="1" indent="-287020">
              <a:lnSpc>
                <a:spcPct val="100000"/>
              </a:lnSpc>
              <a:spcBef>
                <a:spcPts val="30"/>
              </a:spcBef>
              <a:buClr>
                <a:srgbClr val="645B1A"/>
              </a:buClr>
              <a:buChar char="—"/>
              <a:tabLst>
                <a:tab pos="754380" algn="l"/>
              </a:tabLst>
            </a:pPr>
            <a:r>
              <a:rPr sz="1950" spc="-10" dirty="0">
                <a:latin typeface="Times New Roman"/>
                <a:cs typeface="Times New Roman"/>
              </a:rPr>
              <a:t>Einstein</a:t>
            </a:r>
            <a:r>
              <a:rPr sz="1950" spc="-3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-</a:t>
            </a:r>
            <a:r>
              <a:rPr sz="1950" spc="-35" dirty="0">
                <a:latin typeface="Times New Roman"/>
                <a:cs typeface="Times New Roman"/>
              </a:rPr>
              <a:t> </a:t>
            </a:r>
            <a:r>
              <a:rPr sz="1950" spc="-110" dirty="0">
                <a:latin typeface="Times New Roman"/>
                <a:cs typeface="Times New Roman"/>
              </a:rPr>
              <a:t>De</a:t>
            </a:r>
            <a:r>
              <a:rPr sz="1950" spc="-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Sitter</a:t>
            </a:r>
            <a:r>
              <a:rPr sz="1950" spc="105" dirty="0">
                <a:latin typeface="Times New Roman"/>
                <a:cs typeface="Times New Roman"/>
              </a:rPr>
              <a:t> </a:t>
            </a:r>
            <a:r>
              <a:rPr sz="1950" spc="-55" dirty="0">
                <a:latin typeface="Times New Roman"/>
                <a:cs typeface="Times New Roman"/>
              </a:rPr>
              <a:t>Universe</a:t>
            </a:r>
            <a:endParaRPr sz="1950">
              <a:latin typeface="Times New Roman"/>
              <a:cs typeface="Times New Roman"/>
            </a:endParaRPr>
          </a:p>
          <a:p>
            <a:pPr marL="755650" lvl="1" indent="-288290">
              <a:lnSpc>
                <a:spcPct val="100000"/>
              </a:lnSpc>
              <a:spcBef>
                <a:spcPts val="100"/>
              </a:spcBef>
              <a:buClr>
                <a:srgbClr val="85820C"/>
              </a:buClr>
              <a:buChar char="—"/>
              <a:tabLst>
                <a:tab pos="755650" algn="l"/>
              </a:tabLst>
            </a:pPr>
            <a:r>
              <a:rPr sz="1900" spc="-10" dirty="0">
                <a:latin typeface="Times New Roman"/>
                <a:cs typeface="Times New Roman"/>
              </a:rPr>
              <a:t>Deceleration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0926" y="3668563"/>
            <a:ext cx="20212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1790" algn="l"/>
              </a:tabLst>
            </a:pPr>
            <a:r>
              <a:rPr sz="2200" spc="-50" dirty="0">
                <a:solidFill>
                  <a:srgbClr val="139AC8"/>
                </a:solidFill>
                <a:latin typeface="Comic Sans MS"/>
                <a:cs typeface="Comic Sans MS"/>
              </a:rPr>
              <a:t>*</a:t>
            </a:r>
            <a:r>
              <a:rPr sz="2200" dirty="0">
                <a:solidFill>
                  <a:srgbClr val="139AC8"/>
                </a:solidFill>
                <a:latin typeface="Comic Sans MS"/>
                <a:cs typeface="Comic Sans MS"/>
              </a:rPr>
              <a:t>	</a:t>
            </a:r>
            <a:r>
              <a:rPr sz="2200" spc="-140" dirty="0">
                <a:solidFill>
                  <a:srgbClr val="0C0AD4"/>
                </a:solidFill>
                <a:latin typeface="Comic Sans MS"/>
                <a:cs typeface="Comic Sans MS"/>
              </a:rPr>
              <a:t>Matter</a:t>
            </a:r>
            <a:r>
              <a:rPr sz="2200" spc="-5" dirty="0">
                <a:solidFill>
                  <a:srgbClr val="0C0AD4"/>
                </a:solidFill>
                <a:latin typeface="Comic Sans MS"/>
                <a:cs typeface="Comic Sans MS"/>
              </a:rPr>
              <a:t> </a:t>
            </a:r>
            <a:r>
              <a:rPr sz="2200" spc="-110" dirty="0">
                <a:solidFill>
                  <a:srgbClr val="0F00DB"/>
                </a:solidFill>
                <a:latin typeface="Comic Sans MS"/>
                <a:cs typeface="Comic Sans MS"/>
              </a:rPr>
              <a:t>plus</a:t>
            </a:r>
            <a:r>
              <a:rPr sz="2200" spc="-55" dirty="0">
                <a:solidFill>
                  <a:srgbClr val="0F00DB"/>
                </a:solidFill>
                <a:latin typeface="Comic Sans MS"/>
                <a:cs typeface="Comic Sans MS"/>
              </a:rPr>
              <a:t> </a:t>
            </a:r>
            <a:r>
              <a:rPr sz="2200" spc="-50" dirty="0">
                <a:solidFill>
                  <a:srgbClr val="230AAC"/>
                </a:solidFill>
                <a:latin typeface="Comic Sans MS"/>
                <a:cs typeface="Comic Sans MS"/>
              </a:rPr>
              <a:t>A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3933" y="4291160"/>
            <a:ext cx="285750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85" dirty="0">
                <a:solidFill>
                  <a:srgbClr val="070707"/>
                </a:solidFill>
                <a:latin typeface="Times New Roman"/>
                <a:cs typeface="Times New Roman"/>
              </a:rPr>
              <a:t>)2/3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599" y="3964939"/>
            <a:ext cx="2882900" cy="12611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555"/>
              </a:spcBef>
              <a:buClr>
                <a:srgbClr val="625B13"/>
              </a:buClr>
              <a:buChar char="—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Singular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50505"/>
                </a:solidFill>
                <a:latin typeface="Times New Roman"/>
                <a:cs typeface="Times New Roman"/>
              </a:rPr>
              <a:t>“simple”</a:t>
            </a:r>
            <a:r>
              <a:rPr sz="1800" spc="1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theory</a:t>
            </a:r>
            <a:endParaRPr sz="18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390"/>
              </a:spcBef>
              <a:buClr>
                <a:srgbClr val="7E790E"/>
              </a:buClr>
              <a:buChar char="—"/>
              <a:tabLst>
                <a:tab pos="298450" algn="l"/>
                <a:tab pos="645795" algn="l"/>
              </a:tabLst>
            </a:pPr>
            <a:r>
              <a:rPr sz="1500" spc="-335" dirty="0">
                <a:latin typeface="Times New Roman"/>
                <a:cs typeface="Times New Roman"/>
              </a:rPr>
              <a:t>a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spc="85" dirty="0">
                <a:latin typeface="Times New Roman"/>
                <a:cs typeface="Times New Roman"/>
              </a:rPr>
              <a:t>(sinh</a:t>
            </a:r>
            <a:endParaRPr sz="1500">
              <a:latin typeface="Times New Roman"/>
              <a:cs typeface="Times New Roman"/>
            </a:endParaRPr>
          </a:p>
          <a:p>
            <a:pPr marL="339090" indent="-326390">
              <a:lnSpc>
                <a:spcPct val="100000"/>
              </a:lnSpc>
              <a:spcBef>
                <a:spcPts val="330"/>
              </a:spcBef>
              <a:buClr>
                <a:srgbClr val="97950A"/>
              </a:buClr>
              <a:buChar char="—"/>
              <a:tabLst>
                <a:tab pos="339090" algn="l"/>
              </a:tabLst>
            </a:pPr>
            <a:r>
              <a:rPr sz="1900" spc="-25" dirty="0">
                <a:latin typeface="Times New Roman"/>
                <a:cs typeface="Times New Roman"/>
              </a:rPr>
              <a:t>ACDM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universe</a:t>
            </a:r>
            <a:endParaRPr sz="1900">
              <a:latin typeface="Times New Roman"/>
              <a:cs typeface="Times New Roman"/>
            </a:endParaRPr>
          </a:p>
          <a:p>
            <a:pPr marL="300990" indent="-288290">
              <a:lnSpc>
                <a:spcPct val="100000"/>
              </a:lnSpc>
              <a:spcBef>
                <a:spcPts val="90"/>
              </a:spcBef>
              <a:buClr>
                <a:srgbClr val="7C7C08"/>
              </a:buClr>
              <a:buChar char="—"/>
              <a:tabLst>
                <a:tab pos="300990" algn="l"/>
              </a:tabLst>
            </a:pPr>
            <a:r>
              <a:rPr sz="1850" spc="-25" dirty="0">
                <a:latin typeface="Times New Roman"/>
                <a:cs typeface="Times New Roman"/>
              </a:rPr>
              <a:t>Deceleration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spc="-55" dirty="0">
                <a:solidFill>
                  <a:srgbClr val="4D4900"/>
                </a:solidFill>
                <a:latin typeface="Times New Roman"/>
                <a:cs typeface="Times New Roman"/>
              </a:rPr>
              <a:t>-</a:t>
            </a:r>
            <a:r>
              <a:rPr sz="1850" dirty="0">
                <a:solidFill>
                  <a:srgbClr val="4D4900"/>
                </a:solidFill>
                <a:latin typeface="Times New Roman"/>
                <a:cs typeface="Times New Roman"/>
              </a:rPr>
              <a:t>&gt;</a:t>
            </a:r>
            <a:r>
              <a:rPr sz="1850" spc="-30" dirty="0">
                <a:solidFill>
                  <a:srgbClr val="4D4900"/>
                </a:solidFill>
                <a:latin typeface="Times New Roman"/>
                <a:cs typeface="Times New Roman"/>
              </a:rPr>
              <a:t> </a:t>
            </a:r>
            <a:r>
              <a:rPr sz="1850" spc="-35" dirty="0">
                <a:latin typeface="Times New Roman"/>
                <a:cs typeface="Times New Roman"/>
              </a:rPr>
              <a:t>acceleration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31841" y="1404887"/>
            <a:ext cx="656590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52450" algn="l"/>
              </a:tabLst>
            </a:pPr>
            <a:r>
              <a:rPr sz="1300" dirty="0">
                <a:latin typeface="Times New Roman"/>
                <a:cs typeface="Times New Roman"/>
              </a:rPr>
              <a:t>54</a:t>
            </a:r>
            <a:r>
              <a:rPr sz="1300" spc="484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3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5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0726" y="1404887"/>
            <a:ext cx="116205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00" spc="5" dirty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55619" y="3410594"/>
            <a:ext cx="37846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50" dirty="0">
                <a:latin typeface="Courier New"/>
                <a:cs typeface="Courier New"/>
              </a:rPr>
              <a:t>EDB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04452" y="1423491"/>
            <a:ext cx="106680" cy="2044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10" dirty="0">
                <a:solidFill>
                  <a:srgbClr val="0C0C0C"/>
                </a:solidFill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82590" y="484948"/>
            <a:ext cx="3661410" cy="3348990"/>
            <a:chOff x="5447108" y="589358"/>
            <a:chExt cx="3661410" cy="3348990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7108" y="687585"/>
              <a:ext cx="3661171" cy="325040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7726" y="589358"/>
              <a:ext cx="71437" cy="71437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5781" y="1446608"/>
            <a:ext cx="3562945" cy="2589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93093" y="2375036"/>
            <a:ext cx="848320" cy="50899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5026" y="72131"/>
            <a:ext cx="5118100" cy="5613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583815" algn="l"/>
              </a:tabLst>
            </a:pPr>
            <a:r>
              <a:rPr sz="3500" spc="-10" dirty="0">
                <a:solidFill>
                  <a:srgbClr val="FB0300"/>
                </a:solidFill>
                <a:latin typeface="Cambria"/>
                <a:cs typeface="Cambria"/>
              </a:rPr>
              <a:t>Cosmologicol</a:t>
            </a:r>
            <a:r>
              <a:rPr sz="3500" dirty="0">
                <a:solidFill>
                  <a:srgbClr val="FB0300"/>
                </a:solidFill>
                <a:latin typeface="Cambria"/>
                <a:cs typeface="Cambria"/>
              </a:rPr>
              <a:t>	</a:t>
            </a:r>
            <a:r>
              <a:rPr sz="3500" spc="-105" dirty="0">
                <a:solidFill>
                  <a:srgbClr val="F40C00"/>
                </a:solidFill>
                <a:latin typeface="Cambria"/>
                <a:cs typeface="Cambria"/>
              </a:rPr>
              <a:t>Obseiwo†ions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998" y="450651"/>
            <a:ext cx="5919470" cy="1612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17780" algn="r">
              <a:lnSpc>
                <a:spcPts val="3840"/>
              </a:lnSpc>
              <a:spcBef>
                <a:spcPts val="114"/>
              </a:spcBef>
            </a:pPr>
            <a:r>
              <a:rPr sz="3400" spc="-630" dirty="0">
                <a:latin typeface="Cambria"/>
                <a:cs typeface="Cambria"/>
              </a:rPr>
              <a:t>.6</a:t>
            </a:r>
            <a:endParaRPr sz="3400" dirty="0">
              <a:latin typeface="Cambria"/>
              <a:cs typeface="Cambria"/>
            </a:endParaRPr>
          </a:p>
          <a:p>
            <a:pPr marL="25400">
              <a:lnSpc>
                <a:spcPts val="2940"/>
              </a:lnSpc>
              <a:tabLst>
                <a:tab pos="363220" algn="l"/>
              </a:tabLst>
            </a:pPr>
            <a:r>
              <a:rPr sz="2650" spc="-50" dirty="0">
                <a:solidFill>
                  <a:srgbClr val="0C9CD8"/>
                </a:solidFill>
                <a:latin typeface="Comic Sans MS"/>
                <a:cs typeface="Comic Sans MS"/>
              </a:rPr>
              <a:t>*</a:t>
            </a:r>
            <a:r>
              <a:rPr sz="2650" dirty="0">
                <a:solidFill>
                  <a:srgbClr val="0C9CD8"/>
                </a:solidFill>
                <a:latin typeface="Comic Sans MS"/>
                <a:cs typeface="Comic Sans MS"/>
              </a:rPr>
              <a:t>	</a:t>
            </a:r>
            <a:r>
              <a:rPr sz="2650" spc="-60" dirty="0">
                <a:solidFill>
                  <a:srgbClr val="0707FB"/>
                </a:solidFill>
                <a:latin typeface="Comic Sans MS"/>
                <a:cs typeface="Comic Sans MS"/>
              </a:rPr>
              <a:t>Kinematical</a:t>
            </a:r>
            <a:endParaRPr sz="2650" dirty="0">
              <a:latin typeface="Comic Sans MS"/>
              <a:cs typeface="Comic Sans MS"/>
            </a:endParaRPr>
          </a:p>
          <a:p>
            <a:pPr marL="481965">
              <a:lnSpc>
                <a:spcPct val="100000"/>
              </a:lnSpc>
              <a:spcBef>
                <a:spcPts val="2970"/>
              </a:spcBef>
              <a:tabLst>
                <a:tab pos="757555" algn="l"/>
              </a:tabLst>
            </a:pPr>
            <a:r>
              <a:rPr sz="2300" spc="-1340" dirty="0">
                <a:solidFill>
                  <a:srgbClr val="463F00"/>
                </a:solidFill>
                <a:latin typeface="Times New Roman"/>
                <a:cs typeface="Times New Roman"/>
              </a:rPr>
              <a:t>—</a:t>
            </a:r>
            <a:r>
              <a:rPr sz="2300" dirty="0">
                <a:solidFill>
                  <a:srgbClr val="463F00"/>
                </a:solidFill>
                <a:latin typeface="Times New Roman"/>
                <a:cs typeface="Times New Roman"/>
              </a:rPr>
              <a:t>	</a:t>
            </a:r>
            <a:r>
              <a:rPr sz="2300" spc="-140" dirty="0">
                <a:latin typeface="Times New Roman"/>
                <a:cs typeface="Times New Roman"/>
              </a:rPr>
              <a:t>Instead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170" dirty="0">
                <a:latin typeface="Times New Roman"/>
                <a:cs typeface="Times New Roman"/>
              </a:rPr>
              <a:t>measure</a:t>
            </a:r>
            <a:r>
              <a:rPr sz="2300" spc="70" dirty="0">
                <a:latin typeface="Times New Roman"/>
                <a:cs typeface="Times New Roman"/>
              </a:rPr>
              <a:t> </a:t>
            </a:r>
            <a:r>
              <a:rPr sz="2300" spc="-130" dirty="0">
                <a:latin typeface="Times New Roman"/>
                <a:cs typeface="Times New Roman"/>
              </a:rPr>
              <a:t>d(a</a:t>
            </a:r>
            <a:r>
              <a:rPr sz="2300" spc="-130" dirty="0" smtClean="0">
                <a:latin typeface="Times New Roman"/>
                <a:cs typeface="Times New Roman"/>
              </a:rPr>
              <a:t>)</a:t>
            </a:r>
            <a:r>
              <a:rPr lang="en-GB" sz="2300" spc="-130" dirty="0" smtClean="0">
                <a:latin typeface="Times New Roman"/>
                <a:cs typeface="Times New Roman"/>
              </a:rPr>
              <a:t>.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781" y="3052858"/>
            <a:ext cx="4048760" cy="110236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12420" indent="-299720">
              <a:lnSpc>
                <a:spcPct val="100000"/>
              </a:lnSpc>
              <a:spcBef>
                <a:spcPts val="645"/>
              </a:spcBef>
              <a:buClr>
                <a:srgbClr val="545000"/>
              </a:buClr>
              <a:buChar char="—"/>
              <a:tabLst>
                <a:tab pos="312420" algn="l"/>
              </a:tabLst>
            </a:pPr>
            <a:r>
              <a:rPr sz="2000" spc="-50" dirty="0">
                <a:latin typeface="Cambria"/>
                <a:cs typeface="Cambria"/>
              </a:rPr>
              <a:t>Observe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-75" dirty="0">
                <a:latin typeface="Cambria"/>
                <a:cs typeface="Cambria"/>
              </a:rPr>
              <a:t>objects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ofknown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size</a:t>
            </a:r>
            <a:endParaRPr sz="2000" dirty="0">
              <a:latin typeface="Cambria"/>
              <a:cs typeface="Cambria"/>
            </a:endParaRPr>
          </a:p>
          <a:p>
            <a:pPr marL="714375" lvl="1" indent="-226695">
              <a:lnSpc>
                <a:spcPct val="100000"/>
              </a:lnSpc>
              <a:spcBef>
                <a:spcPts val="530"/>
              </a:spcBef>
              <a:buClr>
                <a:srgbClr val="050505"/>
              </a:buClr>
              <a:buChar char="•"/>
              <a:tabLst>
                <a:tab pos="714375" algn="l"/>
              </a:tabLst>
            </a:pPr>
            <a:r>
              <a:rPr sz="1950" dirty="0">
                <a:latin typeface="Cambria"/>
                <a:cs typeface="Cambria"/>
              </a:rPr>
              <a:t>eg</a:t>
            </a:r>
            <a:r>
              <a:rPr sz="1950" spc="-110" dirty="0">
                <a:latin typeface="Cambria"/>
                <a:cs typeface="Cambria"/>
              </a:rPr>
              <a:t> </a:t>
            </a:r>
            <a:r>
              <a:rPr sz="1950" spc="-45" dirty="0">
                <a:latin typeface="Cambria"/>
                <a:cs typeface="Cambria"/>
              </a:rPr>
              <a:t>density</a:t>
            </a:r>
            <a:r>
              <a:rPr sz="1950" spc="65" dirty="0">
                <a:latin typeface="Cambria"/>
                <a:cs typeface="Cambria"/>
              </a:rPr>
              <a:t> </a:t>
            </a:r>
            <a:r>
              <a:rPr sz="1950" spc="-10" dirty="0">
                <a:latin typeface="Cambria"/>
                <a:cs typeface="Cambria"/>
              </a:rPr>
              <a:t>fluctuations</a:t>
            </a:r>
            <a:endParaRPr sz="1950" dirty="0">
              <a:latin typeface="Cambria"/>
              <a:cs typeface="Cambria"/>
            </a:endParaRPr>
          </a:p>
          <a:p>
            <a:pPr marL="933450">
              <a:lnSpc>
                <a:spcPct val="100000"/>
              </a:lnSpc>
              <a:spcBef>
                <a:spcPts val="384"/>
              </a:spcBef>
              <a:tabLst>
                <a:tab pos="3697604" algn="l"/>
              </a:tabLst>
            </a:pPr>
            <a:r>
              <a:rPr sz="1900" i="1" spc="-800" dirty="0">
                <a:solidFill>
                  <a:srgbClr val="898C07"/>
                </a:solidFill>
                <a:latin typeface="Cambria"/>
                <a:cs typeface="Cambria"/>
              </a:rPr>
              <a:t>—</a:t>
            </a:r>
            <a:r>
              <a:rPr sz="1900" i="1" spc="295" dirty="0">
                <a:solidFill>
                  <a:srgbClr val="898C07"/>
                </a:solidFill>
                <a:latin typeface="Cambria"/>
                <a:cs typeface="Cambria"/>
              </a:rPr>
              <a:t> </a:t>
            </a:r>
            <a:r>
              <a:rPr sz="1900" i="1" spc="-70" dirty="0">
                <a:solidFill>
                  <a:srgbClr val="241F00"/>
                </a:solidFill>
                <a:latin typeface="Cambria"/>
                <a:cs typeface="Cambria"/>
              </a:rPr>
              <a:t>at</a:t>
            </a:r>
            <a:r>
              <a:rPr sz="1900" i="1" spc="-50" dirty="0">
                <a:solidFill>
                  <a:srgbClr val="241F00"/>
                </a:solidFill>
                <a:latin typeface="Cambria"/>
                <a:cs typeface="Cambria"/>
              </a:rPr>
              <a:t> </a:t>
            </a:r>
            <a:r>
              <a:rPr sz="1900" i="1" spc="-90" dirty="0">
                <a:solidFill>
                  <a:srgbClr val="0A0A0A"/>
                </a:solidFill>
                <a:latin typeface="Cambria"/>
                <a:cs typeface="Cambria"/>
              </a:rPr>
              <a:t>rccombinaâan</a:t>
            </a:r>
            <a:r>
              <a:rPr sz="1900" i="1" spc="10" dirty="0">
                <a:solidFill>
                  <a:srgbClr val="0A0A0A"/>
                </a:solidFill>
                <a:latin typeface="Cambria"/>
                <a:cs typeface="Cambria"/>
              </a:rPr>
              <a:t> </a:t>
            </a:r>
            <a:r>
              <a:rPr sz="1900" i="1" spc="-105" dirty="0">
                <a:solidFill>
                  <a:srgbClr val="030303"/>
                </a:solidFill>
                <a:latin typeface="Cambria"/>
                <a:cs typeface="Cambria"/>
              </a:rPr>
              <a:t>when</a:t>
            </a:r>
            <a:r>
              <a:rPr sz="1900" i="1" spc="-11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1900" i="1" spc="20" dirty="0">
                <a:latin typeface="Cambria"/>
                <a:cs typeface="Cambria"/>
              </a:rPr>
              <a:t>a</a:t>
            </a:r>
            <a:r>
              <a:rPr sz="1900" i="1" dirty="0">
                <a:latin typeface="Cambria"/>
                <a:cs typeface="Cambria"/>
              </a:rPr>
              <a:t>	</a:t>
            </a:r>
            <a:r>
              <a:rPr sz="1900" i="1" spc="-25" dirty="0">
                <a:latin typeface="Cambria"/>
                <a:cs typeface="Cambria"/>
              </a:rPr>
              <a:t>IO*</a:t>
            </a:r>
            <a:endParaRPr sz="1900" dirty="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45940" y="3899742"/>
            <a:ext cx="123825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50" dirty="0">
                <a:solidFill>
                  <a:srgbClr val="0C0C0C"/>
                </a:solidFill>
                <a:latin typeface="Comic Sans MS"/>
                <a:cs typeface="Comic Sans MS"/>
              </a:rPr>
              <a:t>0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37073" y="3899742"/>
            <a:ext cx="2051685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92455" algn="l"/>
                <a:tab pos="1182370" algn="l"/>
                <a:tab pos="1762760" algn="l"/>
              </a:tabLst>
            </a:pPr>
            <a:r>
              <a:rPr sz="1200" dirty="0">
                <a:latin typeface="Comic Sans MS"/>
                <a:cs typeface="Comic Sans MS"/>
              </a:rPr>
              <a:t>0.</a:t>
            </a:r>
            <a:r>
              <a:rPr sz="1200" spc="114" dirty="0">
                <a:latin typeface="Comic Sans MS"/>
                <a:cs typeface="Comic Sans MS"/>
              </a:rPr>
              <a:t> </a:t>
            </a:r>
            <a:r>
              <a:rPr sz="1200" spc="-50" dirty="0">
                <a:latin typeface="Comic Sans MS"/>
                <a:cs typeface="Comic Sans MS"/>
              </a:rPr>
              <a:t>9</a:t>
            </a:r>
            <a:r>
              <a:rPr sz="1200" dirty="0">
                <a:latin typeface="Comic Sans MS"/>
                <a:cs typeface="Comic Sans MS"/>
              </a:rPr>
              <a:t>	</a:t>
            </a:r>
            <a:r>
              <a:rPr sz="1200" spc="-60" dirty="0">
                <a:solidFill>
                  <a:srgbClr val="131313"/>
                </a:solidFill>
                <a:latin typeface="Comic Sans MS"/>
                <a:cs typeface="Comic Sans MS"/>
              </a:rPr>
              <a:t>0</a:t>
            </a:r>
            <a:r>
              <a:rPr sz="1200" spc="-190" dirty="0">
                <a:solidFill>
                  <a:srgbClr val="131313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.</a:t>
            </a:r>
            <a:r>
              <a:rPr sz="1200" spc="35" dirty="0">
                <a:latin typeface="Comic Sans MS"/>
                <a:cs typeface="Comic Sans MS"/>
              </a:rPr>
              <a:t> </a:t>
            </a:r>
            <a:r>
              <a:rPr sz="1200" spc="-50" dirty="0">
                <a:solidFill>
                  <a:srgbClr val="9A9A9A"/>
                </a:solidFill>
                <a:latin typeface="Comic Sans MS"/>
                <a:cs typeface="Comic Sans MS"/>
              </a:rPr>
              <a:t>4</a:t>
            </a:r>
            <a:r>
              <a:rPr sz="1200" dirty="0">
                <a:solidFill>
                  <a:srgbClr val="9A9A9A"/>
                </a:solidFill>
                <a:latin typeface="Comic Sans MS"/>
                <a:cs typeface="Comic Sans MS"/>
              </a:rPr>
              <a:t>	</a:t>
            </a:r>
            <a:r>
              <a:rPr sz="1200" dirty="0">
                <a:latin typeface="Comic Sans MS"/>
                <a:cs typeface="Comic Sans MS"/>
              </a:rPr>
              <a:t>0.</a:t>
            </a:r>
            <a:r>
              <a:rPr sz="1200" spc="45" dirty="0">
                <a:latin typeface="Comic Sans MS"/>
                <a:cs typeface="Comic Sans MS"/>
              </a:rPr>
              <a:t> </a:t>
            </a:r>
            <a:r>
              <a:rPr sz="1200" spc="-50" dirty="0">
                <a:latin typeface="Comic Sans MS"/>
                <a:cs typeface="Comic Sans MS"/>
              </a:rPr>
              <a:t>6</a:t>
            </a:r>
            <a:r>
              <a:rPr sz="1200" dirty="0">
                <a:latin typeface="Comic Sans MS"/>
                <a:cs typeface="Comic Sans MS"/>
              </a:rPr>
              <a:t>	0.</a:t>
            </a:r>
            <a:r>
              <a:rPr sz="1200" spc="65" dirty="0">
                <a:latin typeface="Comic Sans MS"/>
                <a:cs typeface="Comic Sans MS"/>
              </a:rPr>
              <a:t> </a:t>
            </a:r>
            <a:r>
              <a:rPr sz="1200" spc="-50" dirty="0">
                <a:latin typeface="Comic Sans MS"/>
                <a:cs typeface="Comic Sans MS"/>
              </a:rPr>
              <a:t>B</a:t>
            </a:r>
            <a:endParaRPr sz="1200" dirty="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13955" y="3899742"/>
            <a:ext cx="124460" cy="2114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25" dirty="0">
                <a:latin typeface="Comic Sans MS"/>
                <a:cs typeface="Comic Sans MS"/>
              </a:rPr>
              <a:t>1.</a:t>
            </a:r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7656" y="5938242"/>
            <a:ext cx="4732733" cy="61614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4070" y="4295179"/>
            <a:ext cx="2259210" cy="158948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12664" y="2714625"/>
            <a:ext cx="2062758" cy="148232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70226" y="2544960"/>
            <a:ext cx="3875483" cy="284857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125" y="196453"/>
            <a:ext cx="7143750" cy="43755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8226" y="785812"/>
            <a:ext cx="8161733" cy="776882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-26375" y="1625401"/>
            <a:ext cx="8866763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5295" algn="l"/>
              </a:tabLst>
            </a:pPr>
            <a:r>
              <a:rPr lang="en-GB" sz="3000" spc="-50" dirty="0" smtClean="0">
                <a:solidFill>
                  <a:srgbClr val="009EDD"/>
                </a:solidFill>
              </a:rPr>
              <a:t>* </a:t>
            </a:r>
            <a:r>
              <a:rPr sz="3000" spc="-110" dirty="0" smtClean="0">
                <a:solidFill>
                  <a:srgbClr val="0C00CC"/>
                </a:solidFill>
              </a:rPr>
              <a:t>Calculate</a:t>
            </a:r>
            <a:r>
              <a:rPr sz="3000" spc="-114" dirty="0" smtClean="0">
                <a:solidFill>
                  <a:srgbClr val="0C00CC"/>
                </a:solidFill>
              </a:rPr>
              <a:t> </a:t>
            </a:r>
            <a:r>
              <a:rPr sz="3000" spc="-85" dirty="0">
                <a:solidFill>
                  <a:srgbClr val="0505E4"/>
                </a:solidFill>
              </a:rPr>
              <a:t>linear</a:t>
            </a:r>
            <a:r>
              <a:rPr sz="3000" spc="-90" dirty="0">
                <a:solidFill>
                  <a:srgbClr val="0505E4"/>
                </a:solidFill>
              </a:rPr>
              <a:t> </a:t>
            </a:r>
            <a:r>
              <a:rPr sz="3000" spc="-110" dirty="0">
                <a:solidFill>
                  <a:srgbClr val="0C00CC"/>
                </a:solidFill>
              </a:rPr>
              <a:t>size..of peak; </a:t>
            </a:r>
            <a:r>
              <a:rPr lang="en-GB" sz="3000" spc="-110" dirty="0" smtClean="0">
                <a:solidFill>
                  <a:srgbClr val="0C00CC"/>
                </a:solidFill>
              </a:rPr>
              <a:t>an</a:t>
            </a:r>
            <a:r>
              <a:rPr sz="3000" spc="-110" dirty="0" err="1" smtClean="0">
                <a:solidFill>
                  <a:srgbClr val="0C00CC"/>
                </a:solidFill>
              </a:rPr>
              <a:t>gle</a:t>
            </a:r>
            <a:r>
              <a:rPr sz="3000" spc="-110" dirty="0" smtClean="0">
                <a:solidFill>
                  <a:srgbClr val="0C00CC"/>
                </a:solidFill>
              </a:rPr>
              <a:t> </a:t>
            </a:r>
            <a:r>
              <a:rPr sz="3000" spc="-110" dirty="0">
                <a:solidFill>
                  <a:srgbClr val="0C00CC"/>
                </a:solidFill>
              </a:rPr>
              <a:t>«» distance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848105" y="2805608"/>
            <a:ext cx="30988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-20" dirty="0">
                <a:solidFill>
                  <a:srgbClr val="0C0C0C"/>
                </a:solidFill>
                <a:latin typeface="Arial MT"/>
                <a:cs typeface="Arial MT"/>
              </a:rPr>
              <a:t>7000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92732" y="2661989"/>
            <a:ext cx="166370" cy="1968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25" dirty="0">
                <a:solidFill>
                  <a:srgbClr val="2B2B2B"/>
                </a:solidFill>
                <a:latin typeface="Consolas"/>
                <a:cs typeface="Consolas"/>
              </a:rPr>
              <a:t>$O</a:t>
            </a:r>
            <a:endParaRPr sz="1100">
              <a:latin typeface="Consolas"/>
              <a:cs typeface="Consola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77692" y="2501255"/>
            <a:ext cx="1308735" cy="358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270"/>
              </a:lnSpc>
              <a:spcBef>
                <a:spcPts val="120"/>
              </a:spcBef>
            </a:pPr>
            <a:r>
              <a:rPr sz="1100" spc="-140" dirty="0">
                <a:latin typeface="Courier New"/>
                <a:cs typeface="Courier New"/>
              </a:rPr>
              <a:t>*ngulor</a:t>
            </a:r>
            <a:r>
              <a:rPr sz="1100" spc="-165" dirty="0">
                <a:latin typeface="Courier New"/>
                <a:cs typeface="Courier New"/>
              </a:rPr>
              <a:t> </a:t>
            </a:r>
            <a:r>
              <a:rPr sz="1100" spc="-170" dirty="0">
                <a:solidFill>
                  <a:srgbClr val="0C0C0C"/>
                </a:solidFill>
                <a:latin typeface="Courier New"/>
                <a:cs typeface="Courier New"/>
              </a:rPr>
              <a:t>zeolu</a:t>
            </a:r>
            <a:r>
              <a:rPr sz="1100" spc="-330" dirty="0">
                <a:solidFill>
                  <a:srgbClr val="0C0C0C"/>
                </a:solidFill>
                <a:latin typeface="Courier New"/>
                <a:cs typeface="Courier New"/>
              </a:rPr>
              <a:t> </a:t>
            </a:r>
            <a:r>
              <a:rPr sz="1100" spc="-30" dirty="0">
                <a:solidFill>
                  <a:srgbClr val="333333"/>
                </a:solidFill>
                <a:latin typeface="Courier New"/>
                <a:cs typeface="Courier New"/>
              </a:rPr>
              <a:t>(d«q)</a:t>
            </a:r>
            <a:endParaRPr sz="1100">
              <a:latin typeface="Courier New"/>
              <a:cs typeface="Courier New"/>
            </a:endParaRPr>
          </a:p>
          <a:p>
            <a:pPr marR="112395" algn="r">
              <a:lnSpc>
                <a:spcPts val="1330"/>
              </a:lnSpc>
            </a:pPr>
            <a:r>
              <a:rPr sz="1150" spc="-25" dirty="0">
                <a:solidFill>
                  <a:srgbClr val="212121"/>
                </a:solidFill>
                <a:latin typeface="Courier New"/>
                <a:cs typeface="Courier New"/>
              </a:rPr>
              <a:t>0.S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50477" y="2674391"/>
            <a:ext cx="203835" cy="182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00" spc="-25" dirty="0">
                <a:solidFill>
                  <a:srgbClr val="0C0C0C"/>
                </a:solidFill>
                <a:latin typeface="Comic Sans MS"/>
                <a:cs typeface="Comic Sans MS"/>
              </a:rPr>
              <a:t>0.2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62645" y="5404148"/>
            <a:ext cx="15684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-145" dirty="0">
                <a:solidFill>
                  <a:srgbClr val="161616"/>
                </a:solidFill>
                <a:latin typeface="Comic Sans MS"/>
                <a:cs typeface="Comic Sans MS"/>
              </a:rPr>
              <a:t>t</a:t>
            </a:r>
            <a:r>
              <a:rPr sz="950" spc="-100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sz="950" spc="-50" dirty="0">
                <a:solidFill>
                  <a:srgbClr val="1A1A1A"/>
                </a:solidFill>
                <a:latin typeface="Comic Sans MS"/>
                <a:cs typeface="Comic Sans MS"/>
              </a:rPr>
              <a:t>0</a:t>
            </a:r>
            <a:endParaRPr sz="95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01228" y="5404148"/>
            <a:ext cx="136461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2585" algn="l"/>
                <a:tab pos="719455" algn="l"/>
                <a:tab pos="1143635" algn="l"/>
              </a:tabLst>
            </a:pPr>
            <a:r>
              <a:rPr sz="950" spc="-25" dirty="0">
                <a:solidFill>
                  <a:srgbClr val="212121"/>
                </a:solidFill>
                <a:latin typeface="Comic Sans MS"/>
                <a:cs typeface="Comic Sans MS"/>
              </a:rPr>
              <a:t>40</a:t>
            </a:r>
            <a:r>
              <a:rPr sz="950" dirty="0">
                <a:solidFill>
                  <a:srgbClr val="212121"/>
                </a:solidFill>
                <a:latin typeface="Comic Sans MS"/>
                <a:cs typeface="Comic Sans MS"/>
              </a:rPr>
              <a:t>	</a:t>
            </a:r>
            <a:r>
              <a:rPr sz="950" spc="-20" dirty="0">
                <a:solidFill>
                  <a:srgbClr val="282828"/>
                </a:solidFill>
                <a:latin typeface="Comic Sans MS"/>
                <a:cs typeface="Comic Sans MS"/>
              </a:rPr>
              <a:t>1.00</a:t>
            </a:r>
            <a:r>
              <a:rPr sz="950" dirty="0">
                <a:solidFill>
                  <a:srgbClr val="282828"/>
                </a:solidFill>
                <a:latin typeface="Comic Sans MS"/>
                <a:cs typeface="Comic Sans MS"/>
              </a:rPr>
              <a:t>	</a:t>
            </a:r>
            <a:r>
              <a:rPr sz="950" spc="-25" dirty="0">
                <a:solidFill>
                  <a:srgbClr val="0E0E0E"/>
                </a:solidFill>
                <a:latin typeface="Comic Sans MS"/>
                <a:cs typeface="Comic Sans MS"/>
              </a:rPr>
              <a:t>20O</a:t>
            </a:r>
            <a:r>
              <a:rPr sz="950" dirty="0">
                <a:solidFill>
                  <a:srgbClr val="0E0E0E"/>
                </a:solidFill>
                <a:latin typeface="Comic Sans MS"/>
                <a:cs typeface="Comic Sans MS"/>
              </a:rPr>
              <a:t>	</a:t>
            </a:r>
            <a:r>
              <a:rPr sz="950" spc="-165" dirty="0">
                <a:solidFill>
                  <a:srgbClr val="262626"/>
                </a:solidFill>
                <a:latin typeface="Comic Sans MS"/>
                <a:cs typeface="Comic Sans MS"/>
              </a:rPr>
              <a:t>JOO</a:t>
            </a:r>
            <a:endParaRPr sz="95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35630" y="5404148"/>
            <a:ext cx="75120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68630" algn="l"/>
              </a:tabLst>
            </a:pPr>
            <a:r>
              <a:rPr sz="950" spc="-25" dirty="0">
                <a:solidFill>
                  <a:srgbClr val="111111"/>
                </a:solidFill>
                <a:latin typeface="Comic Sans MS"/>
                <a:cs typeface="Comic Sans MS"/>
              </a:rPr>
              <a:t>B00</a:t>
            </a:r>
            <a:r>
              <a:rPr sz="950" dirty="0">
                <a:solidFill>
                  <a:srgbClr val="111111"/>
                </a:solidFill>
                <a:latin typeface="Comic Sans MS"/>
                <a:cs typeface="Comic Sans MS"/>
              </a:rPr>
              <a:t>	</a:t>
            </a:r>
            <a:r>
              <a:rPr sz="950" spc="-254" dirty="0">
                <a:solidFill>
                  <a:srgbClr val="4D4D4D"/>
                </a:solidFill>
                <a:latin typeface="Comic Sans MS"/>
                <a:cs typeface="Comic Sans MS"/>
              </a:rPr>
              <a:t>\</a:t>
            </a:r>
            <a:r>
              <a:rPr sz="950" spc="-75" dirty="0">
                <a:solidFill>
                  <a:srgbClr val="4D4D4D"/>
                </a:solidFill>
                <a:latin typeface="Comic Sans MS"/>
                <a:cs typeface="Comic Sans MS"/>
              </a:rPr>
              <a:t> </a:t>
            </a:r>
            <a:r>
              <a:rPr sz="950" spc="-25" dirty="0">
                <a:solidFill>
                  <a:srgbClr val="414141"/>
                </a:solidFill>
                <a:latin typeface="Comic Sans MS"/>
                <a:cs typeface="Comic Sans MS"/>
              </a:rPr>
              <a:t>4o0</a:t>
            </a:r>
            <a:endParaRPr sz="9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7843" y="4357687"/>
            <a:ext cx="3339703" cy="211633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5447108" y="589358"/>
            <a:ext cx="3661410" cy="3348990"/>
            <a:chOff x="5447108" y="589358"/>
            <a:chExt cx="3661410" cy="334899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7108" y="687585"/>
              <a:ext cx="3661171" cy="325040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7726" y="589358"/>
              <a:ext cx="71437" cy="71437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1866304" y="2507753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6953" y="0"/>
                </a:lnTo>
              </a:path>
            </a:pathLst>
          </a:custGeom>
          <a:ln w="20835">
            <a:solidFill>
              <a:srgbClr val="7C77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87523" y="1000125"/>
            <a:ext cx="4384675" cy="4286250"/>
            <a:chOff x="187523" y="1000125"/>
            <a:chExt cx="4384675" cy="4286250"/>
          </a:xfrm>
        </p:grpSpPr>
        <p:sp>
          <p:nvSpPr>
            <p:cNvPr id="8" name="object 8"/>
            <p:cNvSpPr/>
            <p:nvPr/>
          </p:nvSpPr>
          <p:spPr>
            <a:xfrm>
              <a:off x="2500312" y="2507753"/>
              <a:ext cx="396240" cy="0"/>
            </a:xfrm>
            <a:custGeom>
              <a:avLst/>
              <a:gdLst/>
              <a:ahLst/>
              <a:cxnLst/>
              <a:rect l="l" t="t" r="r" b="b"/>
              <a:pathLst>
                <a:path w="396239">
                  <a:moveTo>
                    <a:pt x="0" y="0"/>
                  </a:moveTo>
                  <a:lnTo>
                    <a:pt x="395883" y="0"/>
                  </a:lnTo>
                </a:path>
              </a:pathLst>
            </a:custGeom>
            <a:ln w="20835">
              <a:solidFill>
                <a:srgbClr val="7C77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523" y="1000125"/>
              <a:ext cx="4384476" cy="428625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045756" y="3893541"/>
            <a:ext cx="123189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spc="-50" dirty="0">
                <a:latin typeface="Comic Sans MS"/>
                <a:cs typeface="Comic Sans MS"/>
              </a:rPr>
              <a:t>0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36887" y="3893541"/>
            <a:ext cx="2050414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92455" algn="l"/>
                <a:tab pos="1173480" algn="l"/>
                <a:tab pos="1762760" algn="l"/>
              </a:tabLst>
            </a:pPr>
            <a:r>
              <a:rPr sz="1250" dirty="0">
                <a:latin typeface="Comic Sans MS"/>
                <a:cs typeface="Comic Sans MS"/>
              </a:rPr>
              <a:t>0.</a:t>
            </a:r>
            <a:r>
              <a:rPr sz="1250" spc="-45" dirty="0">
                <a:latin typeface="Comic Sans MS"/>
                <a:cs typeface="Comic Sans MS"/>
              </a:rPr>
              <a:t> </a:t>
            </a:r>
            <a:r>
              <a:rPr sz="1250" spc="10" dirty="0">
                <a:solidFill>
                  <a:srgbClr val="2F2F2F"/>
                </a:solidFill>
                <a:latin typeface="Comic Sans MS"/>
                <a:cs typeface="Comic Sans MS"/>
              </a:rPr>
              <a:t>2</a:t>
            </a:r>
            <a:r>
              <a:rPr sz="1250" dirty="0">
                <a:solidFill>
                  <a:srgbClr val="2F2F2F"/>
                </a:solidFill>
                <a:latin typeface="Comic Sans MS"/>
                <a:cs typeface="Comic Sans MS"/>
              </a:rPr>
              <a:t>	</a:t>
            </a:r>
            <a:r>
              <a:rPr sz="1250" dirty="0">
                <a:latin typeface="Comic Sans MS"/>
                <a:cs typeface="Comic Sans MS"/>
              </a:rPr>
              <a:t>0.</a:t>
            </a:r>
            <a:r>
              <a:rPr sz="1250" spc="95" dirty="0">
                <a:latin typeface="Comic Sans MS"/>
                <a:cs typeface="Comic Sans MS"/>
              </a:rPr>
              <a:t> </a:t>
            </a:r>
            <a:r>
              <a:rPr sz="1250" spc="-60" dirty="0">
                <a:latin typeface="Comic Sans MS"/>
                <a:cs typeface="Comic Sans MS"/>
              </a:rPr>
              <a:t>4</a:t>
            </a:r>
            <a:r>
              <a:rPr sz="1250" dirty="0">
                <a:latin typeface="Comic Sans MS"/>
                <a:cs typeface="Comic Sans MS"/>
              </a:rPr>
              <a:t>	0.</a:t>
            </a:r>
            <a:r>
              <a:rPr sz="1250" spc="60" dirty="0">
                <a:latin typeface="Comic Sans MS"/>
                <a:cs typeface="Comic Sans MS"/>
              </a:rPr>
              <a:t> </a:t>
            </a:r>
            <a:r>
              <a:rPr sz="1250" spc="-50" dirty="0">
                <a:latin typeface="Comic Sans MS"/>
                <a:cs typeface="Comic Sans MS"/>
              </a:rPr>
              <a:t>6</a:t>
            </a:r>
            <a:r>
              <a:rPr sz="1250" dirty="0">
                <a:latin typeface="Comic Sans MS"/>
                <a:cs typeface="Comic Sans MS"/>
              </a:rPr>
              <a:t>	0.</a:t>
            </a:r>
            <a:r>
              <a:rPr sz="1250" spc="10" dirty="0">
                <a:latin typeface="Comic Sans MS"/>
                <a:cs typeface="Comic Sans MS"/>
              </a:rPr>
              <a:t> </a:t>
            </a:r>
            <a:r>
              <a:rPr sz="1250" spc="-50" dirty="0">
                <a:latin typeface="Comic Sans MS"/>
                <a:cs typeface="Comic Sans MS"/>
              </a:rPr>
              <a:t>B</a:t>
            </a:r>
            <a:endParaRPr sz="125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17966" y="3893541"/>
            <a:ext cx="137795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spc="-40" dirty="0">
                <a:latin typeface="Comic Sans MS"/>
                <a:cs typeface="Comic Sans MS"/>
              </a:rPr>
              <a:t>L.</a:t>
            </a:r>
            <a:endParaRPr sz="12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280</Words>
  <Application>Microsoft Office PowerPoint</Application>
  <PresentationFormat>On-screen Show (4:3)</PresentationFormat>
  <Paragraphs>162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MT</vt:lpstr>
      <vt:lpstr>Calibri</vt:lpstr>
      <vt:lpstr>Cambria</vt:lpstr>
      <vt:lpstr>Comic Sans MS</vt:lpstr>
      <vt:lpstr>Consolas</vt:lpstr>
      <vt:lpstr>Courier New</vt:lpstr>
      <vt:lpstr>Impact</vt:lpstr>
      <vt:lpstr>Times New Roman</vt:lpstr>
      <vt:lpstr>Office Theme</vt:lpstr>
      <vt:lpstr>PowerPoint Presentation</vt:lpstr>
      <vt:lpstr>The Scope of As†ro-Particle Physics</vt:lpstr>
      <vt:lpstr>General Relativity</vt:lpstr>
      <vt:lpstr>Cosmology</vt:lpstr>
      <vt:lpstr>Historically, A was †aken very seriously</vt:lpstr>
      <vt:lpstr>5imple World ¥odels</vt:lpstr>
      <vt:lpstr>Cosmologicol Obseiwo†ions</vt:lpstr>
      <vt:lpstr>* Calculate linear size..of peak; angle «» distance</vt:lpstr>
      <vt:lpstr>PowerPoint Presentation</vt:lpstr>
      <vt:lpstr>Cosmological Observations</vt:lpstr>
      <vt:lpstr>PowerPoint Presentation</vt:lpstr>
      <vt:lpstr>Extreme Condi†ions</vt:lpstr>
      <vt:lpstr>Extreme Physics</vt:lpstr>
      <vt:lpstr>Cosmic Particle Acceleration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 8</dc:creator>
  <cp:lastModifiedBy>System 2</cp:lastModifiedBy>
  <cp:revision>5</cp:revision>
  <dcterms:created xsi:type="dcterms:W3CDTF">2024-07-12T07:16:53Z</dcterms:created>
  <dcterms:modified xsi:type="dcterms:W3CDTF">2024-07-12T09:42:28Z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2024-07-12T00:00:00Z</vt:filetime>
  </property>
  <property fmtid="{D5CDD505-2E9C-101B-9397-08002B2CF9AE}" pid="3" name="Producer">
    <vt:lpwstr>jsPDF 1.3.2 2016-09-30T20:33:17.116Z:jameshall</vt:lpwstr>
  </property>
  <property fmtid="{D5CDD505-2E9C-101B-9397-08002B2CF9AE}" pid="4" name="LastSaved">
    <vt:filetime>2024-07-12T00:00:00Z</vt:filetime>
  </property>
</Properties>
</file>