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wdp" ContentType="image/vnd.ms-photo"/>
  <Default Extension="jpg" ContentType="image/jp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sldIdLst>
    <p:sldId id="283" r:id="rId2"/>
    <p:sldId id="256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4" r:id="rId11"/>
    <p:sldId id="265" r:id="rId12"/>
    <p:sldId id="266" r:id="rId13"/>
    <p:sldId id="267" r:id="rId14"/>
    <p:sldId id="268" r:id="rId15"/>
    <p:sldId id="269" r:id="rId16"/>
    <p:sldId id="270" r:id="rId17"/>
    <p:sldId id="271" r:id="rId18"/>
    <p:sldId id="272" r:id="rId19"/>
    <p:sldId id="273" r:id="rId20"/>
    <p:sldId id="274" r:id="rId21"/>
    <p:sldId id="275" r:id="rId22"/>
    <p:sldId id="276" r:id="rId23"/>
    <p:sldId id="277" r:id="rId24"/>
    <p:sldId id="278" r:id="rId25"/>
    <p:sldId id="279" r:id="rId26"/>
    <p:sldId id="280" r:id="rId27"/>
    <p:sldId id="281" r:id="rId28"/>
    <p:sldId id="282" r:id="rId29"/>
  </p:sldIdLst>
  <p:sldSz cx="9144000" cy="6858000" type="screen4x3"/>
  <p:notesSz cx="9144000" cy="6858000"/>
  <p:defaultTextStyle>
    <a:defPPr>
      <a:defRPr kern="0"/>
    </a:defPPr>
  </p:defaultTextStyle>
  <p:extLst>
    <p:ext uri="{EFAFB233-063F-42B5-8137-9DF3F51BA10A}">
      <p15:sld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10" d="100"/>
          <a:sy n="110" d="100"/>
        </p:scale>
        <p:origin x="84" y="372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bg object 16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pic>
        <p:nvPicPr>
          <p:cNvPr id="17" name="bg object 17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330398" y="3830835"/>
            <a:ext cx="1848445" cy="401835"/>
          </a:xfrm>
          <a:prstGeom prst="rect">
            <a:avLst/>
          </a:prstGeom>
        </p:spPr>
      </p:pic>
      <p:pic>
        <p:nvPicPr>
          <p:cNvPr id="18" name="bg object 18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321468" y="3571875"/>
            <a:ext cx="1928812" cy="241101"/>
          </a:xfrm>
          <a:prstGeom prst="rect">
            <a:avLst/>
          </a:prstGeom>
        </p:spPr>
      </p:pic>
      <p:sp>
        <p:nvSpPr>
          <p:cNvPr id="2" name="Holder 2"/>
          <p:cNvSpPr>
            <a:spLocks noGrp="1"/>
          </p:cNvSpPr>
          <p:nvPr>
            <p:ph type="ctrTitle"/>
          </p:nvPr>
        </p:nvSpPr>
        <p:spPr>
          <a:xfrm>
            <a:off x="284093" y="2762448"/>
            <a:ext cx="8604885" cy="108331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4700" b="0" i="0">
                <a:solidFill>
                  <a:srgbClr val="3A38B3"/>
                </a:solidFill>
                <a:latin typeface="Lucida Sans Unicode"/>
                <a:cs typeface="Lucida Sans Unicode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subTitle" idx="4"/>
          </p:nvPr>
        </p:nvSpPr>
        <p:spPr>
          <a:xfrm>
            <a:off x="1371600" y="3840480"/>
            <a:ext cx="6400800" cy="17145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2000" b="0" i="0">
                <a:solidFill>
                  <a:srgbClr val="131313"/>
                </a:solidFill>
                <a:latin typeface="Cambria"/>
                <a:cs typeface="Cambria"/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7/12/2024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4700" b="0" i="0">
                <a:solidFill>
                  <a:srgbClr val="3A38B3"/>
                </a:solidFill>
                <a:latin typeface="Lucida Sans Unicode"/>
                <a:cs typeface="Lucida Sans Unicode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 lIns="0" tIns="0" rIns="0" bIns="0"/>
          <a:lstStyle>
            <a:lvl1pPr>
              <a:defRPr sz="2000" b="0" i="0">
                <a:solidFill>
                  <a:srgbClr val="131313"/>
                </a:solidFill>
                <a:latin typeface="Cambria"/>
                <a:cs typeface="Cambria"/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7/12/2024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4700" b="0" i="0">
                <a:solidFill>
                  <a:srgbClr val="3A38B3"/>
                </a:solidFill>
                <a:latin typeface="Lucida Sans Unicode"/>
                <a:cs typeface="Lucida Sans Unicode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sz="half" idx="2"/>
          </p:nvPr>
        </p:nvSpPr>
        <p:spPr>
          <a:xfrm>
            <a:off x="457200" y="1577340"/>
            <a:ext cx="3977640" cy="45262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sz="half" idx="3"/>
          </p:nvPr>
        </p:nvSpPr>
        <p:spPr>
          <a:xfrm>
            <a:off x="4709160" y="1577340"/>
            <a:ext cx="3977640" cy="45262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6" name="Holder 6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7/12/2024</a:t>
            </a:fld>
            <a:endParaRPr lang="en-US"/>
          </a:p>
        </p:txBody>
      </p:sp>
      <p:sp>
        <p:nvSpPr>
          <p:cNvPr id="7" name="Holder 7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4700" b="0" i="0">
                <a:solidFill>
                  <a:srgbClr val="3A38B3"/>
                </a:solidFill>
                <a:latin typeface="Lucida Sans Unicode"/>
                <a:cs typeface="Lucida Sans Unicode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7/12/2024</a:t>
            </a:fld>
            <a:endParaRPr lang="en-US"/>
          </a:p>
        </p:txBody>
      </p:sp>
      <p:sp>
        <p:nvSpPr>
          <p:cNvPr id="5" name="Holder 5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Blank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bg object 16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sp>
        <p:nvSpPr>
          <p:cNvPr id="2" name="Holder 2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7/12/2024</a:t>
            </a:fld>
            <a:endParaRPr lang="en-US"/>
          </a:p>
        </p:txBody>
      </p:sp>
      <p:sp>
        <p:nvSpPr>
          <p:cNvPr id="4" name="Holder 4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>
          <a:xfrm>
            <a:off x="351473" y="269329"/>
            <a:ext cx="8432300" cy="1478805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4700" b="0" i="0">
                <a:solidFill>
                  <a:srgbClr val="3A38B3"/>
                </a:solidFill>
                <a:latin typeface="Lucida Sans Unicode"/>
                <a:cs typeface="Lucida Sans Unicode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>
          <a:xfrm>
            <a:off x="405993" y="2277020"/>
            <a:ext cx="8328659" cy="1560829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2000" b="0" i="0">
                <a:solidFill>
                  <a:srgbClr val="131313"/>
                </a:solidFill>
                <a:latin typeface="Cambria"/>
                <a:cs typeface="Cambria"/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>
          <a:xfrm>
            <a:off x="3108960" y="6377940"/>
            <a:ext cx="292608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>
          <a:xfrm>
            <a:off x="457200" y="6377940"/>
            <a:ext cx="210312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7/12/2024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>
          <a:xfrm>
            <a:off x="6583680" y="6377940"/>
            <a:ext cx="210312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</p:sldLayoutIdLst>
  <p:txStyles>
    <p:titleStyle>
      <a:lvl1pPr>
        <a:defRPr>
          <a:latin typeface="+mj-lt"/>
          <a:ea typeface="+mj-ea"/>
          <a:cs typeface="+mj-cs"/>
        </a:defRPr>
      </a:lvl1pPr>
    </p:titleStyle>
    <p:body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bodyStyle>
    <p:other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5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g"/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jp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g"/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9.pn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jp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5.png"/><Relationship Id="rId4" Type="http://schemas.openxmlformats.org/officeDocument/2006/relationships/image" Target="../media/image12.jp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g"/><Relationship Id="rId2" Type="http://schemas.openxmlformats.org/officeDocument/2006/relationships/image" Target="../media/image26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8.png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jp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g"/><Relationship Id="rId2" Type="http://schemas.openxmlformats.org/officeDocument/2006/relationships/image" Target="../media/image31.jp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7.jpg"/><Relationship Id="rId5" Type="http://schemas.openxmlformats.org/officeDocument/2006/relationships/image" Target="../media/image36.png"/><Relationship Id="rId4" Type="http://schemas.openxmlformats.org/officeDocument/2006/relationships/image" Target="../media/image35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7.jp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g"/><Relationship Id="rId2" Type="http://schemas.openxmlformats.org/officeDocument/2006/relationships/image" Target="../media/image40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4.png"/><Relationship Id="rId5" Type="http://schemas.openxmlformats.org/officeDocument/2006/relationships/image" Target="../media/image43.jpg"/><Relationship Id="rId4" Type="http://schemas.openxmlformats.org/officeDocument/2006/relationships/image" Target="../media/image42.jp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jpg"/><Relationship Id="rId2" Type="http://schemas.openxmlformats.org/officeDocument/2006/relationships/image" Target="../media/image45.jp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jpg"/><Relationship Id="rId7" Type="http://schemas.openxmlformats.org/officeDocument/2006/relationships/image" Target="../media/image52.jpg"/><Relationship Id="rId2" Type="http://schemas.openxmlformats.org/officeDocument/2006/relationships/image" Target="../media/image47.jp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51.jpg"/><Relationship Id="rId5" Type="http://schemas.openxmlformats.org/officeDocument/2006/relationships/image" Target="../media/image50.jpg"/><Relationship Id="rId4" Type="http://schemas.openxmlformats.org/officeDocument/2006/relationships/image" Target="../media/image49.jpg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3.jp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4.jp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jpg"/><Relationship Id="rId7" Type="http://schemas.openxmlformats.org/officeDocument/2006/relationships/image" Target="../media/image60.jpg"/><Relationship Id="rId2" Type="http://schemas.openxmlformats.org/officeDocument/2006/relationships/image" Target="../media/image5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9.jpg"/><Relationship Id="rId5" Type="http://schemas.openxmlformats.org/officeDocument/2006/relationships/image" Target="../media/image58.jpg"/><Relationship Id="rId4" Type="http://schemas.openxmlformats.org/officeDocument/2006/relationships/image" Target="../media/image57.jp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jpg"/><Relationship Id="rId2" Type="http://schemas.openxmlformats.org/officeDocument/2006/relationships/image" Target="../media/image61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3"/>
          <p:cNvSpPr txBox="1">
            <a:spLocks/>
          </p:cNvSpPr>
          <p:nvPr/>
        </p:nvSpPr>
        <p:spPr>
          <a:xfrm>
            <a:off x="1025525" y="4038600"/>
            <a:ext cx="7092950" cy="919611"/>
          </a:xfrm>
          <a:prstGeom prst="rect">
            <a:avLst/>
          </a:prstGeom>
        </p:spPr>
        <p:txBody>
          <a:bodyPr vert="horz" wrap="square" lIns="0" tIns="12700" rIns="0" bIns="0" rtlCol="0" anchor="b">
            <a:sp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lnSpc>
                <a:spcPts val="8140"/>
              </a:lnSpc>
              <a:spcBef>
                <a:spcPts val="100"/>
              </a:spcBef>
            </a:pPr>
            <a:r>
              <a:rPr lang="en-GB" sz="4400" dirty="0" smtClean="0">
                <a:latin typeface="Impact" panose="020B0806030902050204" pitchFamily="34" charset="0"/>
              </a:rPr>
              <a:t>CLASSICAL MECHANICS</a:t>
            </a:r>
            <a:endParaRPr lang="en-IN" sz="4400" dirty="0">
              <a:latin typeface="Impact" panose="020B0806030902050204" pitchFamily="34" charset="0"/>
            </a:endParaRPr>
          </a:p>
        </p:txBody>
      </p:sp>
      <p:sp>
        <p:nvSpPr>
          <p:cNvPr id="3" name="object 3"/>
          <p:cNvSpPr txBox="1">
            <a:spLocks/>
          </p:cNvSpPr>
          <p:nvPr/>
        </p:nvSpPr>
        <p:spPr>
          <a:xfrm>
            <a:off x="2895600" y="806067"/>
            <a:ext cx="5257800" cy="1937133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>
            <a:lvl1pPr>
              <a:defRPr sz="4500" b="0" i="0">
                <a:solidFill>
                  <a:srgbClr val="FF0066"/>
                </a:solidFill>
                <a:latin typeface="Impact"/>
                <a:ea typeface="+mj-ea"/>
                <a:cs typeface="Impact"/>
              </a:defRPr>
            </a:lvl1pPr>
          </a:lstStyle>
          <a:p>
            <a:pPr algn="ctr">
              <a:lnSpc>
                <a:spcPts val="8140"/>
              </a:lnSpc>
              <a:spcBef>
                <a:spcPts val="100"/>
              </a:spcBef>
            </a:pPr>
            <a:r>
              <a:rPr lang="en-GB" sz="4000" kern="0" spc="-5" dirty="0" smtClean="0">
                <a:solidFill>
                  <a:schemeClr val="tx2"/>
                </a:solidFill>
              </a:rPr>
              <a:t>Sri Ganesh College of Arts and Science</a:t>
            </a:r>
            <a:endParaRPr lang="en-IN" sz="4000" kern="0" dirty="0">
              <a:solidFill>
                <a:schemeClr val="tx2"/>
              </a:solidFill>
            </a:endParaRPr>
          </a:p>
        </p:txBody>
      </p:sp>
      <p:sp>
        <p:nvSpPr>
          <p:cNvPr id="4" name="object 3"/>
          <p:cNvSpPr txBox="1">
            <a:spLocks/>
          </p:cNvSpPr>
          <p:nvPr/>
        </p:nvSpPr>
        <p:spPr>
          <a:xfrm>
            <a:off x="-91108" y="2903215"/>
            <a:ext cx="9326217" cy="898387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>
            <a:lvl1pPr>
              <a:defRPr sz="4500" b="0" i="0">
                <a:solidFill>
                  <a:srgbClr val="FF0066"/>
                </a:solidFill>
                <a:latin typeface="Impact"/>
                <a:ea typeface="+mj-ea"/>
                <a:cs typeface="Impact"/>
              </a:defRPr>
            </a:lvl1pPr>
          </a:lstStyle>
          <a:p>
            <a:pPr algn="ctr">
              <a:lnSpc>
                <a:spcPts val="8140"/>
              </a:lnSpc>
              <a:spcBef>
                <a:spcPts val="100"/>
              </a:spcBef>
            </a:pPr>
            <a:r>
              <a:rPr lang="en-GB" sz="4000" kern="0" spc="-5" dirty="0" smtClean="0">
                <a:solidFill>
                  <a:schemeClr val="accent2"/>
                </a:solidFill>
              </a:rPr>
              <a:t>Department of </a:t>
            </a:r>
            <a:r>
              <a:rPr lang="en-GB" sz="4000" spc="-5" dirty="0" smtClean="0">
                <a:solidFill>
                  <a:schemeClr val="accent2"/>
                </a:solidFill>
              </a:rPr>
              <a:t>Physics</a:t>
            </a:r>
            <a:endParaRPr lang="en-IN" sz="4000" kern="0" dirty="0">
              <a:solidFill>
                <a:schemeClr val="accent2"/>
              </a:solidFill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9929" b="97163" l="9766" r="89844">
                        <a14:foregroundMark x1="40234" y1="31206" x2="40234" y2="31206"/>
                        <a14:foregroundMark x1="30859" y1="56028" x2="30859" y2="56028"/>
                        <a14:foregroundMark x1="32813" y1="62411" x2="32813" y2="62411"/>
                        <a14:foregroundMark x1="35547" y1="67376" x2="35547" y2="67376"/>
                        <a14:foregroundMark x1="38281" y1="68794" x2="38281" y2="68794"/>
                        <a14:foregroundMark x1="26953" y1="58156" x2="26953" y2="58156"/>
                        <a14:foregroundMark x1="28516" y1="50355" x2="28516" y2="50355"/>
                        <a14:foregroundMark x1="57422" y1="29787" x2="57422" y2="29787"/>
                        <a14:foregroundMark x1="58594" y1="22695" x2="58594" y2="22695"/>
                        <a14:foregroundMark x1="64844" y1="56738" x2="64844" y2="56738"/>
                        <a14:foregroundMark x1="58594" y1="60993" x2="58594" y2="60993"/>
                        <a14:foregroundMark x1="51563" y1="80851" x2="51563" y2="80851"/>
                        <a14:foregroundMark x1="57813" y1="78014" x2="57813" y2="78014"/>
                        <a14:foregroundMark x1="19531" y1="78723" x2="19531" y2="78723"/>
                        <a14:foregroundMark x1="15625" y1="78014" x2="15625" y2="78014"/>
                        <a14:foregroundMark x1="23047" y1="81560" x2="23047" y2="81560"/>
                        <a14:foregroundMark x1="26563" y1="78723" x2="26563" y2="78723"/>
                        <a14:foregroundMark x1="32031" y1="80142" x2="32031" y2="80142"/>
                        <a14:foregroundMark x1="37500" y1="80142" x2="37500" y2="80142"/>
                        <a14:foregroundMark x1="41797" y1="81560" x2="41797" y2="81560"/>
                        <a14:foregroundMark x1="47266" y1="79433" x2="47266" y2="79433"/>
                        <a14:foregroundMark x1="62109" y1="80142" x2="62109" y2="80142"/>
                        <a14:foregroundMark x1="66406" y1="80142" x2="66406" y2="80142"/>
                        <a14:foregroundMark x1="68750" y1="80851" x2="68750" y2="80851"/>
                        <a14:foregroundMark x1="73047" y1="80142" x2="73047" y2="80142"/>
                        <a14:foregroundMark x1="77734" y1="79433" x2="77734" y2="79433"/>
                        <a14:foregroundMark x1="81641" y1="82270" x2="81641" y2="82270"/>
                        <a14:foregroundMark x1="55078" y1="97163" x2="55078" y2="97163"/>
                        <a14:foregroundMark x1="42188" y1="93617" x2="42188" y2="93617"/>
                        <a14:foregroundMark x1="33594" y1="93617" x2="33594" y2="93617"/>
                        <a14:foregroundMark x1="59766" y1="93617" x2="59766" y2="93617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2500" r="15625" b="13525"/>
          <a:stretch/>
        </p:blipFill>
        <p:spPr>
          <a:xfrm>
            <a:off x="2209800" y="1014628"/>
            <a:ext cx="968414" cy="641734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6" name="Rounded Rectangle 5"/>
          <p:cNvSpPr/>
          <p:nvPr/>
        </p:nvSpPr>
        <p:spPr>
          <a:xfrm>
            <a:off x="76200" y="5370441"/>
            <a:ext cx="2819400" cy="1371600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 smtClean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Speaker </a:t>
            </a:r>
            <a:r>
              <a:rPr lang="en-GB" dirty="0" smtClean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: K.NITHYA</a:t>
            </a:r>
            <a:endParaRPr lang="en-IN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0417839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679399" rIns="0" bIns="0" rtlCol="0">
            <a:spAutoFit/>
          </a:bodyPr>
          <a:lstStyle/>
          <a:p>
            <a:pPr marL="894080">
              <a:lnSpc>
                <a:spcPct val="100000"/>
              </a:lnSpc>
              <a:spcBef>
                <a:spcPts val="125"/>
              </a:spcBef>
            </a:pPr>
            <a:r>
              <a:rPr sz="5150" spc="220" dirty="0" smtClean="0">
                <a:solidFill>
                  <a:srgbClr val="363199"/>
                </a:solidFill>
                <a:latin typeface="Calibri"/>
                <a:cs typeface="Calibri"/>
              </a:rPr>
              <a:t>C</a:t>
            </a:r>
            <a:r>
              <a:rPr lang="en-GB" sz="5150" spc="114" dirty="0">
                <a:solidFill>
                  <a:srgbClr val="363199"/>
                </a:solidFill>
                <a:latin typeface="Calibri"/>
                <a:cs typeface="Calibri"/>
              </a:rPr>
              <a:t>l</a:t>
            </a:r>
            <a:r>
              <a:rPr sz="5150" spc="210" dirty="0" smtClean="0">
                <a:solidFill>
                  <a:srgbClr val="312F9A"/>
                </a:solidFill>
                <a:latin typeface="Calibri"/>
                <a:cs typeface="Calibri"/>
              </a:rPr>
              <a:t>ass</a:t>
            </a:r>
            <a:r>
              <a:rPr lang="en-GB" sz="5150" spc="130" dirty="0" err="1">
                <a:solidFill>
                  <a:srgbClr val="312F9A"/>
                </a:solidFill>
                <a:latin typeface="Calibri"/>
                <a:cs typeface="Calibri"/>
              </a:rPr>
              <a:t>i</a:t>
            </a:r>
            <a:r>
              <a:rPr sz="5150" dirty="0" err="1" smtClean="0">
                <a:solidFill>
                  <a:srgbClr val="3B36A5"/>
                </a:solidFill>
                <a:latin typeface="Calibri"/>
                <a:cs typeface="Calibri"/>
              </a:rPr>
              <a:t>ca</a:t>
            </a:r>
            <a:r>
              <a:rPr lang="en-GB" sz="5150" dirty="0" smtClean="0">
                <a:solidFill>
                  <a:srgbClr val="3B36A5"/>
                </a:solidFill>
                <a:latin typeface="Calibri"/>
                <a:cs typeface="Calibri"/>
              </a:rPr>
              <a:t>l</a:t>
            </a:r>
            <a:r>
              <a:rPr sz="5150" spc="585" dirty="0" smtClean="0">
                <a:solidFill>
                  <a:srgbClr val="3B36A5"/>
                </a:solidFill>
                <a:latin typeface="Calibri"/>
                <a:cs typeface="Calibri"/>
              </a:rPr>
              <a:t> </a:t>
            </a:r>
            <a:r>
              <a:rPr sz="5150" spc="-10" dirty="0">
                <a:solidFill>
                  <a:srgbClr val="312F9C"/>
                </a:solidFill>
                <a:latin typeface="Calibri"/>
                <a:cs typeface="Calibri"/>
              </a:rPr>
              <a:t>Mechanics</a:t>
            </a:r>
            <a:endParaRPr sz="5150" dirty="0">
              <a:latin typeface="Calibri"/>
              <a:cs typeface="Calibri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1237064" y="1993502"/>
            <a:ext cx="7517765" cy="3183255"/>
          </a:xfrm>
          <a:prstGeom prst="rect">
            <a:avLst/>
          </a:prstGeom>
        </p:spPr>
        <p:txBody>
          <a:bodyPr vert="horz" wrap="square" lIns="0" tIns="78740" rIns="0" bIns="0" rtlCol="0">
            <a:spAutoFit/>
          </a:bodyPr>
          <a:lstStyle/>
          <a:p>
            <a:pPr marL="367030" marR="5080" indent="-354330">
              <a:lnSpc>
                <a:spcPct val="87000"/>
              </a:lnSpc>
              <a:spcBef>
                <a:spcPts val="620"/>
              </a:spcBef>
              <a:buChar char="■"/>
              <a:tabLst>
                <a:tab pos="367030" algn="l"/>
                <a:tab pos="376555" algn="l"/>
              </a:tabLst>
            </a:pPr>
            <a:r>
              <a:rPr sz="3200" dirty="0">
                <a:solidFill>
                  <a:srgbClr val="3331D6"/>
                </a:solidFill>
                <a:latin typeface="Lucida Sans Unicode"/>
                <a:cs typeface="Lucida Sans Unicode"/>
              </a:rPr>
              <a:t>	</a:t>
            </a:r>
            <a:r>
              <a:rPr sz="3200" spc="-180" dirty="0">
                <a:latin typeface="Lucida Sans Unicode"/>
                <a:cs typeface="Lucida Sans Unicode"/>
              </a:rPr>
              <a:t>Describes</a:t>
            </a:r>
            <a:r>
              <a:rPr sz="3200" spc="-75" dirty="0">
                <a:latin typeface="Lucida Sans Unicode"/>
                <a:cs typeface="Lucida Sans Unicode"/>
              </a:rPr>
              <a:t> </a:t>
            </a:r>
            <a:r>
              <a:rPr sz="3200" spc="-170" dirty="0">
                <a:latin typeface="Lucida Sans Unicode"/>
                <a:cs typeface="Lucida Sans Unicode"/>
              </a:rPr>
              <a:t>the</a:t>
            </a:r>
            <a:r>
              <a:rPr sz="3200" spc="-90" dirty="0">
                <a:latin typeface="Lucida Sans Unicode"/>
                <a:cs typeface="Lucida Sans Unicode"/>
              </a:rPr>
              <a:t> </a:t>
            </a:r>
            <a:r>
              <a:rPr sz="3200" spc="-185" dirty="0">
                <a:latin typeface="Lucida Sans Unicode"/>
                <a:cs typeface="Lucida Sans Unicode"/>
              </a:rPr>
              <a:t>relationship</a:t>
            </a:r>
            <a:r>
              <a:rPr sz="3200" spc="65" dirty="0">
                <a:latin typeface="Lucida Sans Unicode"/>
                <a:cs typeface="Lucida Sans Unicode"/>
              </a:rPr>
              <a:t> </a:t>
            </a:r>
            <a:r>
              <a:rPr sz="3200" spc="-165" dirty="0">
                <a:latin typeface="Lucida Sans Unicode"/>
                <a:cs typeface="Lucida Sans Unicode"/>
              </a:rPr>
              <a:t>between</a:t>
            </a:r>
            <a:r>
              <a:rPr sz="3200" spc="10" dirty="0">
                <a:latin typeface="Lucida Sans Unicode"/>
                <a:cs typeface="Lucida Sans Unicode"/>
              </a:rPr>
              <a:t> </a:t>
            </a:r>
            <a:r>
              <a:rPr sz="3200" spc="-25" dirty="0">
                <a:latin typeface="Lucida Sans Unicode"/>
                <a:cs typeface="Lucida Sans Unicode"/>
              </a:rPr>
              <a:t>the </a:t>
            </a:r>
            <a:r>
              <a:rPr sz="3150" spc="-180" dirty="0">
                <a:latin typeface="Lucida Sans Unicode"/>
                <a:cs typeface="Lucida Sans Unicode"/>
              </a:rPr>
              <a:t>motion</a:t>
            </a:r>
            <a:r>
              <a:rPr sz="3150" spc="-70" dirty="0">
                <a:latin typeface="Lucida Sans Unicode"/>
                <a:cs typeface="Lucida Sans Unicode"/>
              </a:rPr>
              <a:t> </a:t>
            </a:r>
            <a:r>
              <a:rPr sz="3150" spc="-254" dirty="0">
                <a:latin typeface="Lucida Sans Unicode"/>
                <a:cs typeface="Lucida Sans Unicode"/>
              </a:rPr>
              <a:t>of</a:t>
            </a:r>
            <a:r>
              <a:rPr sz="3150" spc="5" dirty="0">
                <a:latin typeface="Lucida Sans Unicode"/>
                <a:cs typeface="Lucida Sans Unicode"/>
              </a:rPr>
              <a:t> </a:t>
            </a:r>
            <a:r>
              <a:rPr sz="3150" spc="-140" dirty="0">
                <a:latin typeface="Lucida Sans Unicode"/>
                <a:cs typeface="Lucida Sans Unicode"/>
              </a:rPr>
              <a:t>objects</a:t>
            </a:r>
            <a:r>
              <a:rPr sz="3150" spc="-110" dirty="0">
                <a:latin typeface="Lucida Sans Unicode"/>
                <a:cs typeface="Lucida Sans Unicode"/>
              </a:rPr>
              <a:t> </a:t>
            </a:r>
            <a:r>
              <a:rPr sz="3150" spc="-60" dirty="0">
                <a:latin typeface="Lucida Sans Unicode"/>
                <a:cs typeface="Lucida Sans Unicode"/>
              </a:rPr>
              <a:t>in</a:t>
            </a:r>
            <a:r>
              <a:rPr sz="3150" spc="-190" dirty="0">
                <a:latin typeface="Lucida Sans Unicode"/>
                <a:cs typeface="Lucida Sans Unicode"/>
              </a:rPr>
              <a:t> </a:t>
            </a:r>
            <a:r>
              <a:rPr sz="3150" spc="-175" dirty="0">
                <a:latin typeface="Lucida Sans Unicode"/>
                <a:cs typeface="Lucida Sans Unicode"/>
              </a:rPr>
              <a:t>our</a:t>
            </a:r>
            <a:r>
              <a:rPr sz="3150" spc="-75" dirty="0">
                <a:latin typeface="Lucida Sans Unicode"/>
                <a:cs typeface="Lucida Sans Unicode"/>
              </a:rPr>
              <a:t> </a:t>
            </a:r>
            <a:r>
              <a:rPr sz="3150" spc="-65" dirty="0">
                <a:latin typeface="Lucida Sans Unicode"/>
                <a:cs typeface="Lucida Sans Unicode"/>
              </a:rPr>
              <a:t>everyday</a:t>
            </a:r>
            <a:r>
              <a:rPr sz="3150" spc="130" dirty="0">
                <a:latin typeface="Lucida Sans Unicode"/>
                <a:cs typeface="Lucida Sans Unicode"/>
              </a:rPr>
              <a:t> </a:t>
            </a:r>
            <a:r>
              <a:rPr sz="3150" spc="-165" dirty="0">
                <a:latin typeface="Lucida Sans Unicode"/>
                <a:cs typeface="Lucida Sans Unicode"/>
              </a:rPr>
              <a:t>world </a:t>
            </a:r>
            <a:r>
              <a:rPr sz="3300" spc="-305" dirty="0">
                <a:latin typeface="Lucida Sans Unicode"/>
                <a:cs typeface="Lucida Sans Unicode"/>
              </a:rPr>
              <a:t>and</a:t>
            </a:r>
            <a:r>
              <a:rPr sz="3300" spc="40" dirty="0">
                <a:latin typeface="Lucida Sans Unicode"/>
                <a:cs typeface="Lucida Sans Unicode"/>
              </a:rPr>
              <a:t> </a:t>
            </a:r>
            <a:r>
              <a:rPr sz="3300" spc="-200" dirty="0">
                <a:latin typeface="Lucida Sans Unicode"/>
                <a:cs typeface="Lucida Sans Unicode"/>
              </a:rPr>
              <a:t>the</a:t>
            </a:r>
            <a:r>
              <a:rPr sz="3300" spc="-95" dirty="0">
                <a:latin typeface="Lucida Sans Unicode"/>
                <a:cs typeface="Lucida Sans Unicode"/>
              </a:rPr>
              <a:t> </a:t>
            </a:r>
            <a:r>
              <a:rPr sz="3300" spc="-240" dirty="0">
                <a:latin typeface="Lucida Sans Unicode"/>
                <a:cs typeface="Lucida Sans Unicode"/>
              </a:rPr>
              <a:t>forces</a:t>
            </a:r>
            <a:r>
              <a:rPr sz="3300" spc="-25" dirty="0">
                <a:latin typeface="Lucida Sans Unicode"/>
                <a:cs typeface="Lucida Sans Unicode"/>
              </a:rPr>
              <a:t> </a:t>
            </a:r>
            <a:r>
              <a:rPr sz="3300" spc="-229" dirty="0">
                <a:latin typeface="Lucida Sans Unicode"/>
                <a:cs typeface="Lucida Sans Unicode"/>
              </a:rPr>
              <a:t>acting</a:t>
            </a:r>
            <a:r>
              <a:rPr sz="3300" spc="50" dirty="0">
                <a:latin typeface="Lucida Sans Unicode"/>
                <a:cs typeface="Lucida Sans Unicode"/>
              </a:rPr>
              <a:t> </a:t>
            </a:r>
            <a:r>
              <a:rPr sz="3300" spc="-330" dirty="0">
                <a:latin typeface="Lucida Sans Unicode"/>
                <a:cs typeface="Lucida Sans Unicode"/>
              </a:rPr>
              <a:t>on</a:t>
            </a:r>
            <a:r>
              <a:rPr sz="3300" spc="-60" dirty="0">
                <a:latin typeface="Lucida Sans Unicode"/>
                <a:cs typeface="Lucida Sans Unicode"/>
              </a:rPr>
              <a:t> </a:t>
            </a:r>
            <a:r>
              <a:rPr sz="3300" spc="-295" dirty="0" smtClean="0">
                <a:latin typeface="Lucida Sans Unicode"/>
                <a:cs typeface="Lucida Sans Unicode"/>
              </a:rPr>
              <a:t>them</a:t>
            </a:r>
            <a:r>
              <a:rPr lang="en-GB" sz="3300" spc="-295" dirty="0" smtClean="0">
                <a:latin typeface="Lucida Sans Unicode"/>
                <a:cs typeface="Lucida Sans Unicode"/>
              </a:rPr>
              <a:t>.</a:t>
            </a:r>
            <a:endParaRPr sz="3300" dirty="0">
              <a:latin typeface="Lucida Sans Unicode"/>
              <a:cs typeface="Lucida Sans Unicode"/>
            </a:endParaRPr>
          </a:p>
          <a:p>
            <a:pPr marL="375285" indent="-362585">
              <a:lnSpc>
                <a:spcPts val="3665"/>
              </a:lnSpc>
              <a:spcBef>
                <a:spcPts val="135"/>
              </a:spcBef>
              <a:buClr>
                <a:srgbClr val="2D34C1"/>
              </a:buClr>
              <a:buChar char="■"/>
              <a:tabLst>
                <a:tab pos="375285" algn="l"/>
              </a:tabLst>
            </a:pPr>
            <a:r>
              <a:rPr sz="3250" spc="-280" dirty="0">
                <a:latin typeface="Lucida Sans Unicode"/>
                <a:cs typeface="Lucida Sans Unicode"/>
              </a:rPr>
              <a:t>Conditions</a:t>
            </a:r>
            <a:r>
              <a:rPr sz="3250" spc="300" dirty="0">
                <a:latin typeface="Lucida Sans Unicode"/>
                <a:cs typeface="Lucida Sans Unicode"/>
              </a:rPr>
              <a:t> </a:t>
            </a:r>
            <a:r>
              <a:rPr sz="3250" spc="-275" dirty="0">
                <a:latin typeface="Lucida Sans Unicode"/>
                <a:cs typeface="Lucida Sans Unicode"/>
              </a:rPr>
              <a:t>when</a:t>
            </a:r>
            <a:r>
              <a:rPr sz="3250" spc="30" dirty="0">
                <a:latin typeface="Lucida Sans Unicode"/>
                <a:cs typeface="Lucida Sans Unicode"/>
              </a:rPr>
              <a:t> </a:t>
            </a:r>
            <a:r>
              <a:rPr sz="3250" spc="-204" dirty="0">
                <a:latin typeface="Lucida Sans Unicode"/>
                <a:cs typeface="Lucida Sans Unicode"/>
              </a:rPr>
              <a:t>Classical</a:t>
            </a:r>
            <a:r>
              <a:rPr sz="3250" spc="170" dirty="0">
                <a:latin typeface="Lucida Sans Unicode"/>
                <a:cs typeface="Lucida Sans Unicode"/>
              </a:rPr>
              <a:t> </a:t>
            </a:r>
            <a:r>
              <a:rPr sz="3250" spc="-270" dirty="0">
                <a:latin typeface="Lucida Sans Unicode"/>
                <a:cs typeface="Lucida Sans Unicode"/>
              </a:rPr>
              <a:t>Mechanics</a:t>
            </a:r>
            <a:endParaRPr sz="3250" dirty="0">
              <a:latin typeface="Lucida Sans Unicode"/>
              <a:cs typeface="Lucida Sans Unicode"/>
            </a:endParaRPr>
          </a:p>
          <a:p>
            <a:pPr marL="374650">
              <a:lnSpc>
                <a:spcPts val="3604"/>
              </a:lnSpc>
            </a:pPr>
            <a:r>
              <a:rPr sz="3200" spc="-229" dirty="0">
                <a:latin typeface="Lucida Sans Unicode"/>
                <a:cs typeface="Lucida Sans Unicode"/>
              </a:rPr>
              <a:t>does</a:t>
            </a:r>
            <a:r>
              <a:rPr sz="3200" spc="-30" dirty="0">
                <a:latin typeface="Lucida Sans Unicode"/>
                <a:cs typeface="Lucida Sans Unicode"/>
              </a:rPr>
              <a:t> </a:t>
            </a:r>
            <a:r>
              <a:rPr sz="3200" spc="-160" dirty="0">
                <a:latin typeface="Lucida Sans Unicode"/>
                <a:cs typeface="Lucida Sans Unicode"/>
              </a:rPr>
              <a:t>not</a:t>
            </a:r>
            <a:r>
              <a:rPr sz="3200" spc="-80" dirty="0">
                <a:latin typeface="Lucida Sans Unicode"/>
                <a:cs typeface="Lucida Sans Unicode"/>
              </a:rPr>
              <a:t> </a:t>
            </a:r>
            <a:r>
              <a:rPr sz="3200" spc="-30" dirty="0" smtClean="0">
                <a:latin typeface="Lucida Sans Unicode"/>
                <a:cs typeface="Lucida Sans Unicode"/>
              </a:rPr>
              <a:t>apply</a:t>
            </a:r>
            <a:r>
              <a:rPr lang="en-GB" sz="3200" spc="-30" dirty="0" smtClean="0">
                <a:latin typeface="Lucida Sans Unicode"/>
                <a:cs typeface="Lucida Sans Unicode"/>
              </a:rPr>
              <a:t>.</a:t>
            </a:r>
            <a:endParaRPr sz="3200" dirty="0">
              <a:latin typeface="Lucida Sans Unicode"/>
              <a:cs typeface="Lucida Sans Unicode"/>
            </a:endParaRPr>
          </a:p>
          <a:p>
            <a:pPr marL="786765" lvl="1" indent="-320675">
              <a:lnSpc>
                <a:spcPct val="100000"/>
              </a:lnSpc>
              <a:spcBef>
                <a:spcPts val="175"/>
              </a:spcBef>
              <a:buClr>
                <a:srgbClr val="F90500"/>
              </a:buClr>
              <a:buChar char="■"/>
              <a:tabLst>
                <a:tab pos="786765" algn="l"/>
              </a:tabLst>
            </a:pPr>
            <a:r>
              <a:rPr sz="2700" spc="-20" dirty="0">
                <a:latin typeface="Lucida Sans Unicode"/>
                <a:cs typeface="Lucida Sans Unicode"/>
              </a:rPr>
              <a:t>very</a:t>
            </a:r>
            <a:r>
              <a:rPr sz="2700" spc="-130" dirty="0">
                <a:latin typeface="Lucida Sans Unicode"/>
                <a:cs typeface="Lucida Sans Unicode"/>
              </a:rPr>
              <a:t> </a:t>
            </a:r>
            <a:r>
              <a:rPr sz="2700" spc="-50" dirty="0">
                <a:latin typeface="Lucida Sans Unicode"/>
                <a:cs typeface="Lucida Sans Unicode"/>
              </a:rPr>
              <a:t>tiny</a:t>
            </a:r>
            <a:r>
              <a:rPr sz="2700" spc="5" dirty="0">
                <a:latin typeface="Lucida Sans Unicode"/>
                <a:cs typeface="Lucida Sans Unicode"/>
              </a:rPr>
              <a:t> </a:t>
            </a:r>
            <a:r>
              <a:rPr sz="2700" spc="-100" dirty="0">
                <a:latin typeface="Lucida Sans Unicode"/>
                <a:cs typeface="Lucida Sans Unicode"/>
              </a:rPr>
              <a:t>objects</a:t>
            </a:r>
            <a:r>
              <a:rPr sz="2700" spc="-105" dirty="0">
                <a:latin typeface="Lucida Sans Unicode"/>
                <a:cs typeface="Lucida Sans Unicode"/>
              </a:rPr>
              <a:t> </a:t>
            </a:r>
            <a:r>
              <a:rPr sz="2700" dirty="0">
                <a:latin typeface="Lucida Sans Unicode"/>
                <a:cs typeface="Lucida Sans Unicode"/>
              </a:rPr>
              <a:t>(&lt;</a:t>
            </a:r>
            <a:r>
              <a:rPr sz="2700" spc="-145" dirty="0">
                <a:latin typeface="Lucida Sans Unicode"/>
                <a:cs typeface="Lucida Sans Unicode"/>
              </a:rPr>
              <a:t> </a:t>
            </a:r>
            <a:r>
              <a:rPr sz="2700" spc="-135" dirty="0">
                <a:latin typeface="Lucida Sans Unicode"/>
                <a:cs typeface="Lucida Sans Unicode"/>
              </a:rPr>
              <a:t>atomic</a:t>
            </a:r>
            <a:r>
              <a:rPr sz="2700" spc="-80" dirty="0">
                <a:latin typeface="Lucida Sans Unicode"/>
                <a:cs typeface="Lucida Sans Unicode"/>
              </a:rPr>
              <a:t> </a:t>
            </a:r>
            <a:r>
              <a:rPr sz="2700" spc="-10" dirty="0">
                <a:latin typeface="Lucida Sans Unicode"/>
                <a:cs typeface="Lucida Sans Unicode"/>
              </a:rPr>
              <a:t>sizes)</a:t>
            </a:r>
            <a:endParaRPr sz="2700" dirty="0">
              <a:latin typeface="Lucida Sans Unicode"/>
              <a:cs typeface="Lucida Sans Unicode"/>
            </a:endParaRPr>
          </a:p>
          <a:p>
            <a:pPr marL="770890" lvl="1" indent="-304800">
              <a:lnSpc>
                <a:spcPct val="100000"/>
              </a:lnSpc>
              <a:spcBef>
                <a:spcPts val="204"/>
              </a:spcBef>
              <a:buClr>
                <a:srgbClr val="FD0300"/>
              </a:buClr>
              <a:buChar char="■"/>
              <a:tabLst>
                <a:tab pos="770890" algn="l"/>
              </a:tabLst>
            </a:pPr>
            <a:r>
              <a:rPr sz="2700" spc="-105" dirty="0">
                <a:latin typeface="Lucida Sans Unicode"/>
                <a:cs typeface="Lucida Sans Unicode"/>
              </a:rPr>
              <a:t>objects</a:t>
            </a:r>
            <a:r>
              <a:rPr sz="2700" spc="-110" dirty="0">
                <a:latin typeface="Lucida Sans Unicode"/>
                <a:cs typeface="Lucida Sans Unicode"/>
              </a:rPr>
              <a:t> </a:t>
            </a:r>
            <a:r>
              <a:rPr sz="2700" spc="-125" dirty="0">
                <a:latin typeface="Lucida Sans Unicode"/>
                <a:cs typeface="Lucida Sans Unicode"/>
              </a:rPr>
              <a:t>moving</a:t>
            </a:r>
            <a:r>
              <a:rPr sz="2700" spc="-85" dirty="0">
                <a:latin typeface="Lucida Sans Unicode"/>
                <a:cs typeface="Lucida Sans Unicode"/>
              </a:rPr>
              <a:t> </a:t>
            </a:r>
            <a:r>
              <a:rPr sz="2700" spc="-55" dirty="0">
                <a:latin typeface="Lucida Sans Unicode"/>
                <a:cs typeface="Lucida Sans Unicode"/>
              </a:rPr>
              <a:t>near</a:t>
            </a:r>
            <a:r>
              <a:rPr sz="2700" spc="-160" dirty="0">
                <a:latin typeface="Lucida Sans Unicode"/>
                <a:cs typeface="Lucida Sans Unicode"/>
              </a:rPr>
              <a:t> </a:t>
            </a:r>
            <a:r>
              <a:rPr sz="2700" spc="-100" dirty="0">
                <a:latin typeface="Lucida Sans Unicode"/>
                <a:cs typeface="Lucida Sans Unicode"/>
              </a:rPr>
              <a:t>the</a:t>
            </a:r>
            <a:r>
              <a:rPr sz="2700" spc="-110" dirty="0">
                <a:latin typeface="Lucida Sans Unicode"/>
                <a:cs typeface="Lucida Sans Unicode"/>
              </a:rPr>
              <a:t> </a:t>
            </a:r>
            <a:r>
              <a:rPr sz="2700" spc="-114" dirty="0">
                <a:latin typeface="Lucida Sans Unicode"/>
                <a:cs typeface="Lucida Sans Unicode"/>
              </a:rPr>
              <a:t>speed</a:t>
            </a:r>
            <a:r>
              <a:rPr sz="2700" spc="-35" dirty="0">
                <a:latin typeface="Lucida Sans Unicode"/>
                <a:cs typeface="Lucida Sans Unicode"/>
              </a:rPr>
              <a:t> </a:t>
            </a:r>
            <a:r>
              <a:rPr sz="2700" spc="-185" dirty="0">
                <a:latin typeface="Lucida Sans Unicode"/>
                <a:cs typeface="Lucida Sans Unicode"/>
              </a:rPr>
              <a:t>of</a:t>
            </a:r>
            <a:r>
              <a:rPr sz="2700" spc="-25" dirty="0">
                <a:latin typeface="Lucida Sans Unicode"/>
                <a:cs typeface="Lucida Sans Unicode"/>
              </a:rPr>
              <a:t> </a:t>
            </a:r>
            <a:r>
              <a:rPr sz="2700" spc="-10" dirty="0">
                <a:latin typeface="Lucida Sans Unicode"/>
                <a:cs typeface="Lucida Sans Unicode"/>
              </a:rPr>
              <a:t>light</a:t>
            </a:r>
            <a:endParaRPr sz="2700" dirty="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718978" rIns="0" bIns="0" rtlCol="0">
            <a:spAutoFit/>
          </a:bodyPr>
          <a:lstStyle/>
          <a:p>
            <a:pPr marL="891540">
              <a:lnSpc>
                <a:spcPct val="100000"/>
              </a:lnSpc>
              <a:spcBef>
                <a:spcPts val="130"/>
              </a:spcBef>
            </a:pPr>
            <a:r>
              <a:rPr sz="4800" spc="215" dirty="0">
                <a:solidFill>
                  <a:srgbClr val="3A319E"/>
                </a:solidFill>
                <a:latin typeface="Calibri"/>
                <a:cs typeface="Calibri"/>
              </a:rPr>
              <a:t>Forces</a:t>
            </a:r>
            <a:endParaRPr sz="4800">
              <a:latin typeface="Calibri"/>
              <a:cs typeface="Calibri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1232168" y="1948854"/>
            <a:ext cx="7363459" cy="4052391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376555" indent="-358775">
              <a:lnSpc>
                <a:spcPts val="3504"/>
              </a:lnSpc>
              <a:spcBef>
                <a:spcPts val="120"/>
              </a:spcBef>
              <a:buClr>
                <a:srgbClr val="3136C4"/>
              </a:buClr>
              <a:buFont typeface="Lucida Sans Unicode"/>
              <a:buChar char="■"/>
              <a:tabLst>
                <a:tab pos="376555" algn="l"/>
                <a:tab pos="1805939" algn="l"/>
                <a:tab pos="2821305" algn="l"/>
                <a:tab pos="3635375" algn="l"/>
                <a:tab pos="4642485" algn="l"/>
                <a:tab pos="5169535" algn="l"/>
                <a:tab pos="5505450" algn="l"/>
              </a:tabLst>
            </a:pPr>
            <a:r>
              <a:rPr sz="3200" spc="50" dirty="0">
                <a:latin typeface="Calibri"/>
                <a:cs typeface="Calibri"/>
              </a:rPr>
              <a:t>Usually</a:t>
            </a:r>
            <a:r>
              <a:rPr sz="3200" dirty="0">
                <a:latin typeface="Calibri"/>
                <a:cs typeface="Calibri"/>
              </a:rPr>
              <a:t>	</a:t>
            </a:r>
            <a:r>
              <a:rPr sz="3200" spc="-10" dirty="0">
                <a:latin typeface="Calibri"/>
                <a:cs typeface="Calibri"/>
              </a:rPr>
              <a:t>think</a:t>
            </a:r>
            <a:r>
              <a:rPr sz="3200" dirty="0">
                <a:latin typeface="Calibri"/>
                <a:cs typeface="Calibri"/>
              </a:rPr>
              <a:t>	of</a:t>
            </a:r>
            <a:r>
              <a:rPr sz="3200" spc="235" dirty="0">
                <a:latin typeface="Calibri"/>
                <a:cs typeface="Calibri"/>
              </a:rPr>
              <a:t> </a:t>
            </a:r>
            <a:r>
              <a:rPr sz="3200" spc="-50" dirty="0">
                <a:latin typeface="Calibri"/>
                <a:cs typeface="Calibri"/>
              </a:rPr>
              <a:t>a</a:t>
            </a:r>
            <a:r>
              <a:rPr sz="3200" dirty="0">
                <a:latin typeface="Calibri"/>
                <a:cs typeface="Calibri"/>
              </a:rPr>
              <a:t>	</a:t>
            </a:r>
            <a:r>
              <a:rPr sz="3200" spc="-10" dirty="0">
                <a:latin typeface="Calibri"/>
                <a:cs typeface="Calibri"/>
              </a:rPr>
              <a:t>force</a:t>
            </a:r>
            <a:r>
              <a:rPr sz="3200" dirty="0">
                <a:latin typeface="Calibri"/>
                <a:cs typeface="Calibri"/>
              </a:rPr>
              <a:t>	</a:t>
            </a:r>
            <a:r>
              <a:rPr sz="3200" spc="-25" dirty="0">
                <a:latin typeface="Calibri"/>
                <a:cs typeface="Calibri"/>
              </a:rPr>
              <a:t>as</a:t>
            </a:r>
            <a:r>
              <a:rPr sz="3200" dirty="0">
                <a:latin typeface="Calibri"/>
                <a:cs typeface="Calibri"/>
              </a:rPr>
              <a:t>	</a:t>
            </a:r>
            <a:r>
              <a:rPr sz="3200" spc="-50" dirty="0">
                <a:latin typeface="Calibri"/>
                <a:cs typeface="Calibri"/>
              </a:rPr>
              <a:t>a</a:t>
            </a:r>
            <a:r>
              <a:rPr sz="3200" dirty="0">
                <a:latin typeface="Calibri"/>
                <a:cs typeface="Calibri"/>
              </a:rPr>
              <a:t>	</a:t>
            </a:r>
            <a:r>
              <a:rPr sz="3200" spc="90" dirty="0">
                <a:latin typeface="Calibri"/>
                <a:cs typeface="Calibri"/>
              </a:rPr>
              <a:t>push</a:t>
            </a:r>
            <a:r>
              <a:rPr sz="3200" spc="320" dirty="0">
                <a:latin typeface="Calibri"/>
                <a:cs typeface="Calibri"/>
              </a:rPr>
              <a:t> </a:t>
            </a:r>
            <a:r>
              <a:rPr sz="3200" spc="-35" dirty="0" smtClean="0">
                <a:latin typeface="Calibri"/>
                <a:cs typeface="Calibri"/>
              </a:rPr>
              <a:t>or</a:t>
            </a:r>
            <a:r>
              <a:rPr lang="en-GB" sz="3200" spc="-35" dirty="0" smtClean="0">
                <a:latin typeface="Calibri"/>
                <a:cs typeface="Calibri"/>
              </a:rPr>
              <a:t> </a:t>
            </a:r>
            <a:r>
              <a:rPr lang="en-IN" sz="3050" spc="-20" dirty="0" smtClean="0">
                <a:latin typeface="Lucida Sans Unicode"/>
                <a:cs typeface="Lucida Sans Unicode"/>
              </a:rPr>
              <a:t>p</a:t>
            </a:r>
            <a:r>
              <a:rPr sz="3050" spc="-20" dirty="0" err="1" smtClean="0">
                <a:latin typeface="Lucida Sans Unicode"/>
                <a:cs typeface="Lucida Sans Unicode"/>
              </a:rPr>
              <a:t>ull</a:t>
            </a:r>
            <a:r>
              <a:rPr lang="en-GB" sz="3050" spc="-20" dirty="0" smtClean="0">
                <a:latin typeface="Lucida Sans Unicode"/>
                <a:cs typeface="Lucida Sans Unicode"/>
              </a:rPr>
              <a:t>.</a:t>
            </a:r>
            <a:endParaRPr sz="3050" dirty="0">
              <a:latin typeface="Lucida Sans Unicode"/>
              <a:cs typeface="Lucida Sans Unicode"/>
            </a:endParaRPr>
          </a:p>
          <a:p>
            <a:pPr marL="386080" indent="-373380">
              <a:lnSpc>
                <a:spcPts val="3465"/>
              </a:lnSpc>
              <a:spcBef>
                <a:spcPts val="170"/>
              </a:spcBef>
              <a:buClr>
                <a:srgbClr val="2D38BA"/>
              </a:buClr>
              <a:buChar char="■"/>
              <a:tabLst>
                <a:tab pos="386080" algn="l"/>
              </a:tabLst>
            </a:pPr>
            <a:r>
              <a:rPr sz="2950" spc="-25" dirty="0">
                <a:latin typeface="Lucida Sans Unicode"/>
                <a:cs typeface="Lucida Sans Unicode"/>
              </a:rPr>
              <a:t>Vector</a:t>
            </a:r>
            <a:r>
              <a:rPr sz="2950" spc="-165" dirty="0">
                <a:latin typeface="Lucida Sans Unicode"/>
                <a:cs typeface="Lucida Sans Unicode"/>
              </a:rPr>
              <a:t> </a:t>
            </a:r>
            <a:r>
              <a:rPr sz="2950" spc="-10" dirty="0" smtClean="0">
                <a:latin typeface="Lucida Sans Unicode"/>
                <a:cs typeface="Lucida Sans Unicode"/>
              </a:rPr>
              <a:t>quantity</a:t>
            </a:r>
            <a:r>
              <a:rPr lang="en-GB" sz="2950" spc="-10" dirty="0" smtClean="0">
                <a:latin typeface="Lucida Sans Unicode"/>
                <a:cs typeface="Lucida Sans Unicode"/>
              </a:rPr>
              <a:t>.</a:t>
            </a:r>
            <a:endParaRPr sz="2950" dirty="0">
              <a:latin typeface="Lucida Sans Unicode"/>
              <a:cs typeface="Lucida Sans Unicode"/>
            </a:endParaRPr>
          </a:p>
          <a:p>
            <a:pPr marL="384810" indent="-367665">
              <a:lnSpc>
                <a:spcPts val="3410"/>
              </a:lnSpc>
              <a:buClr>
                <a:srgbClr val="3134D1"/>
              </a:buClr>
              <a:buFont typeface="Lucida Sans Unicode"/>
              <a:buChar char="■"/>
              <a:tabLst>
                <a:tab pos="384810" algn="l"/>
                <a:tab pos="1236980" algn="l"/>
                <a:tab pos="3733800" algn="l"/>
              </a:tabLst>
            </a:pPr>
            <a:r>
              <a:rPr sz="3250" spc="-25" dirty="0">
                <a:latin typeface="Calibri"/>
                <a:cs typeface="Calibri"/>
              </a:rPr>
              <a:t>May</a:t>
            </a:r>
            <a:r>
              <a:rPr sz="3250" dirty="0">
                <a:latin typeface="Calibri"/>
                <a:cs typeface="Calibri"/>
              </a:rPr>
              <a:t>	be</a:t>
            </a:r>
            <a:r>
              <a:rPr sz="3250" spc="285" dirty="0">
                <a:latin typeface="Calibri"/>
                <a:cs typeface="Calibri"/>
              </a:rPr>
              <a:t> </a:t>
            </a:r>
            <a:r>
              <a:rPr sz="3250" spc="75" dirty="0">
                <a:latin typeface="Calibri"/>
                <a:cs typeface="Calibri"/>
              </a:rPr>
              <a:t>a</a:t>
            </a:r>
            <a:r>
              <a:rPr sz="3250" spc="305" dirty="0">
                <a:latin typeface="Calibri"/>
                <a:cs typeface="Calibri"/>
              </a:rPr>
              <a:t> </a:t>
            </a:r>
            <a:r>
              <a:rPr sz="3250" spc="195" dirty="0">
                <a:latin typeface="Calibri"/>
                <a:cs typeface="Calibri"/>
              </a:rPr>
              <a:t>contact</a:t>
            </a:r>
            <a:r>
              <a:rPr sz="3250" dirty="0">
                <a:latin typeface="Calibri"/>
                <a:cs typeface="Calibri"/>
              </a:rPr>
              <a:t>	</a:t>
            </a:r>
            <a:r>
              <a:rPr sz="3250" spc="210" dirty="0">
                <a:latin typeface="Calibri"/>
                <a:cs typeface="Calibri"/>
              </a:rPr>
              <a:t>force</a:t>
            </a:r>
            <a:r>
              <a:rPr sz="3250" spc="280" dirty="0">
                <a:latin typeface="Calibri"/>
                <a:cs typeface="Calibri"/>
              </a:rPr>
              <a:t> </a:t>
            </a:r>
            <a:r>
              <a:rPr sz="3250" spc="50" dirty="0">
                <a:latin typeface="Calibri"/>
                <a:cs typeface="Calibri"/>
              </a:rPr>
              <a:t>or</a:t>
            </a:r>
            <a:r>
              <a:rPr sz="3250" spc="235" dirty="0">
                <a:latin typeface="Calibri"/>
                <a:cs typeface="Calibri"/>
              </a:rPr>
              <a:t> </a:t>
            </a:r>
            <a:r>
              <a:rPr sz="3250" spc="75" dirty="0">
                <a:latin typeface="Calibri"/>
                <a:cs typeface="Calibri"/>
              </a:rPr>
              <a:t>a</a:t>
            </a:r>
            <a:r>
              <a:rPr sz="3250" spc="245" dirty="0">
                <a:latin typeface="Calibri"/>
                <a:cs typeface="Calibri"/>
              </a:rPr>
              <a:t> </a:t>
            </a:r>
            <a:r>
              <a:rPr sz="3250" spc="204" dirty="0" smtClean="0">
                <a:latin typeface="Calibri"/>
                <a:cs typeface="Calibri"/>
              </a:rPr>
              <a:t>field</a:t>
            </a:r>
            <a:endParaRPr sz="3250" dirty="0">
              <a:latin typeface="Calibri"/>
              <a:cs typeface="Calibri"/>
            </a:endParaRPr>
          </a:p>
          <a:p>
            <a:pPr marL="385445">
              <a:lnSpc>
                <a:spcPts val="3425"/>
              </a:lnSpc>
            </a:pPr>
            <a:r>
              <a:rPr sz="3200" spc="225" dirty="0" smtClean="0">
                <a:latin typeface="Calibri"/>
                <a:cs typeface="Calibri"/>
              </a:rPr>
              <a:t>force</a:t>
            </a:r>
            <a:r>
              <a:rPr lang="en-GB" sz="3200" spc="225" dirty="0" smtClean="0">
                <a:latin typeface="Calibri"/>
                <a:cs typeface="Calibri"/>
              </a:rPr>
              <a:t>.</a:t>
            </a:r>
            <a:endParaRPr sz="3200" dirty="0">
              <a:latin typeface="Calibri"/>
              <a:cs typeface="Calibri"/>
            </a:endParaRPr>
          </a:p>
          <a:p>
            <a:pPr marL="780415" marR="5080" lvl="1" indent="-307975">
              <a:lnSpc>
                <a:spcPts val="2600"/>
              </a:lnSpc>
              <a:spcBef>
                <a:spcPts val="545"/>
              </a:spcBef>
              <a:buChar char="■"/>
              <a:tabLst>
                <a:tab pos="780415" algn="l"/>
                <a:tab pos="786130" algn="l"/>
              </a:tabLst>
            </a:pPr>
            <a:r>
              <a:rPr sz="2600" dirty="0">
                <a:solidFill>
                  <a:srgbClr val="F90A08"/>
                </a:solidFill>
                <a:latin typeface="Lucida Sans Unicode"/>
                <a:cs typeface="Lucida Sans Unicode"/>
              </a:rPr>
              <a:t>	</a:t>
            </a:r>
            <a:r>
              <a:rPr sz="2600" spc="-60" dirty="0">
                <a:latin typeface="Lucida Sans Unicode"/>
                <a:cs typeface="Lucida Sans Unicode"/>
              </a:rPr>
              <a:t>Contact</a:t>
            </a:r>
            <a:r>
              <a:rPr sz="2600" spc="-95" dirty="0">
                <a:latin typeface="Lucida Sans Unicode"/>
                <a:cs typeface="Lucida Sans Unicode"/>
              </a:rPr>
              <a:t> </a:t>
            </a:r>
            <a:r>
              <a:rPr sz="2600" spc="-70" dirty="0">
                <a:latin typeface="Lucida Sans Unicode"/>
                <a:cs typeface="Lucida Sans Unicode"/>
              </a:rPr>
              <a:t>forces</a:t>
            </a:r>
            <a:r>
              <a:rPr sz="2600" spc="-120" dirty="0">
                <a:latin typeface="Lucida Sans Unicode"/>
                <a:cs typeface="Lucida Sans Unicode"/>
              </a:rPr>
              <a:t> </a:t>
            </a:r>
            <a:r>
              <a:rPr sz="2600" spc="-35" dirty="0">
                <a:latin typeface="Lucida Sans Unicode"/>
                <a:cs typeface="Lucida Sans Unicode"/>
              </a:rPr>
              <a:t>result</a:t>
            </a:r>
            <a:r>
              <a:rPr sz="2600" spc="-155" dirty="0">
                <a:latin typeface="Lucida Sans Unicode"/>
                <a:cs typeface="Lucida Sans Unicode"/>
              </a:rPr>
              <a:t> </a:t>
            </a:r>
            <a:r>
              <a:rPr sz="2600" spc="-60" dirty="0">
                <a:latin typeface="Lucida Sans Unicode"/>
                <a:cs typeface="Lucida Sans Unicode"/>
              </a:rPr>
              <a:t>from</a:t>
            </a:r>
            <a:r>
              <a:rPr sz="2600" spc="-145" dirty="0">
                <a:latin typeface="Lucida Sans Unicode"/>
                <a:cs typeface="Lucida Sans Unicode"/>
              </a:rPr>
              <a:t> </a:t>
            </a:r>
            <a:r>
              <a:rPr sz="2600" spc="-55" dirty="0">
                <a:latin typeface="Lucida Sans Unicode"/>
                <a:cs typeface="Lucida Sans Unicode"/>
              </a:rPr>
              <a:t>physical</a:t>
            </a:r>
            <a:r>
              <a:rPr sz="2600" spc="-40" dirty="0">
                <a:latin typeface="Lucida Sans Unicode"/>
                <a:cs typeface="Lucida Sans Unicode"/>
              </a:rPr>
              <a:t> </a:t>
            </a:r>
            <a:r>
              <a:rPr sz="2600" spc="-60" dirty="0">
                <a:latin typeface="Lucida Sans Unicode"/>
                <a:cs typeface="Lucida Sans Unicode"/>
              </a:rPr>
              <a:t>contact </a:t>
            </a:r>
            <a:r>
              <a:rPr sz="2600" spc="-40" dirty="0">
                <a:latin typeface="Lucida Sans Unicode"/>
                <a:cs typeface="Lucida Sans Unicode"/>
              </a:rPr>
              <a:t>between</a:t>
            </a:r>
            <a:r>
              <a:rPr sz="2600" spc="-110" dirty="0">
                <a:latin typeface="Lucida Sans Unicode"/>
                <a:cs typeface="Lucida Sans Unicode"/>
              </a:rPr>
              <a:t> </a:t>
            </a:r>
            <a:r>
              <a:rPr sz="2600" dirty="0">
                <a:latin typeface="Lucida Sans Unicode"/>
                <a:cs typeface="Lucida Sans Unicode"/>
              </a:rPr>
              <a:t>two</a:t>
            </a:r>
            <a:r>
              <a:rPr sz="2600" spc="-204" dirty="0">
                <a:latin typeface="Lucida Sans Unicode"/>
                <a:cs typeface="Lucida Sans Unicode"/>
              </a:rPr>
              <a:t> </a:t>
            </a:r>
            <a:r>
              <a:rPr sz="2600" spc="-10" dirty="0" smtClean="0">
                <a:latin typeface="Lucida Sans Unicode"/>
                <a:cs typeface="Lucida Sans Unicode"/>
              </a:rPr>
              <a:t>objects</a:t>
            </a:r>
            <a:r>
              <a:rPr lang="en-GB" sz="2600" spc="-10" dirty="0" smtClean="0">
                <a:latin typeface="Lucida Sans Unicode"/>
                <a:cs typeface="Lucida Sans Unicode"/>
              </a:rPr>
              <a:t>.</a:t>
            </a:r>
            <a:endParaRPr sz="2600" dirty="0">
              <a:latin typeface="Lucida Sans Unicode"/>
              <a:cs typeface="Lucida Sans Unicode"/>
            </a:endParaRPr>
          </a:p>
          <a:p>
            <a:pPr marL="776605" marR="784225" lvl="1" indent="-304165">
              <a:lnSpc>
                <a:spcPts val="2600"/>
              </a:lnSpc>
              <a:spcBef>
                <a:spcPts val="535"/>
              </a:spcBef>
              <a:buChar char="■"/>
              <a:tabLst>
                <a:tab pos="776605" algn="l"/>
                <a:tab pos="781685" algn="l"/>
              </a:tabLst>
            </a:pPr>
            <a:r>
              <a:rPr sz="2550" dirty="0">
                <a:solidFill>
                  <a:srgbClr val="FD0000"/>
                </a:solidFill>
                <a:latin typeface="Lucida Sans Unicode"/>
                <a:cs typeface="Lucida Sans Unicode"/>
              </a:rPr>
              <a:t>	</a:t>
            </a:r>
            <a:r>
              <a:rPr sz="2550" spc="-20" dirty="0">
                <a:latin typeface="Lucida Sans Unicode"/>
                <a:cs typeface="Lucida Sans Unicode"/>
              </a:rPr>
              <a:t>Field</a:t>
            </a:r>
            <a:r>
              <a:rPr sz="2550" spc="-135" dirty="0">
                <a:latin typeface="Lucida Sans Unicode"/>
                <a:cs typeface="Lucida Sans Unicode"/>
              </a:rPr>
              <a:t> </a:t>
            </a:r>
            <a:r>
              <a:rPr sz="2550" spc="-25" dirty="0">
                <a:latin typeface="Lucida Sans Unicode"/>
                <a:cs typeface="Lucida Sans Unicode"/>
              </a:rPr>
              <a:t>forces</a:t>
            </a:r>
            <a:r>
              <a:rPr sz="2550" spc="-120" dirty="0">
                <a:latin typeface="Lucida Sans Unicode"/>
                <a:cs typeface="Lucida Sans Unicode"/>
              </a:rPr>
              <a:t> </a:t>
            </a:r>
            <a:r>
              <a:rPr sz="2550" dirty="0">
                <a:latin typeface="Lucida Sans Unicode"/>
                <a:cs typeface="Lucida Sans Unicode"/>
              </a:rPr>
              <a:t>act</a:t>
            </a:r>
            <a:r>
              <a:rPr sz="2550" spc="-204" dirty="0">
                <a:latin typeface="Lucida Sans Unicode"/>
                <a:cs typeface="Lucida Sans Unicode"/>
              </a:rPr>
              <a:t> </a:t>
            </a:r>
            <a:r>
              <a:rPr sz="2550" dirty="0">
                <a:latin typeface="Lucida Sans Unicode"/>
                <a:cs typeface="Lucida Sans Unicode"/>
              </a:rPr>
              <a:t>between</a:t>
            </a:r>
            <a:r>
              <a:rPr sz="2550" spc="-65" dirty="0">
                <a:latin typeface="Lucida Sans Unicode"/>
                <a:cs typeface="Lucida Sans Unicode"/>
              </a:rPr>
              <a:t> </a:t>
            </a:r>
            <a:r>
              <a:rPr sz="2550" spc="-70" dirty="0">
                <a:latin typeface="Lucida Sans Unicode"/>
                <a:cs typeface="Lucida Sans Unicode"/>
              </a:rPr>
              <a:t>disconnected </a:t>
            </a:r>
            <a:r>
              <a:rPr sz="2550" spc="-10" dirty="0" smtClean="0">
                <a:latin typeface="Lucida Sans Unicode"/>
                <a:cs typeface="Lucida Sans Unicode"/>
              </a:rPr>
              <a:t>objects</a:t>
            </a:r>
            <a:r>
              <a:rPr lang="en-GB" sz="2550" spc="-10" dirty="0" smtClean="0">
                <a:latin typeface="Lucida Sans Unicode"/>
                <a:cs typeface="Lucida Sans Unicode"/>
              </a:rPr>
              <a:t>.</a:t>
            </a:r>
            <a:endParaRPr sz="2550" dirty="0">
              <a:latin typeface="Lucida Sans Unicode"/>
              <a:cs typeface="Lucida Sans Unicode"/>
            </a:endParaRPr>
          </a:p>
          <a:p>
            <a:pPr marL="1184910">
              <a:lnSpc>
                <a:spcPct val="100000"/>
              </a:lnSpc>
              <a:spcBef>
                <a:spcPts val="35"/>
              </a:spcBef>
            </a:pPr>
            <a:r>
              <a:rPr sz="2150" spc="-90" dirty="0">
                <a:latin typeface="Lucida Sans Unicode"/>
                <a:cs typeface="Lucida Sans Unicode"/>
              </a:rPr>
              <a:t>Also</a:t>
            </a:r>
            <a:r>
              <a:rPr sz="2150" spc="-55" dirty="0">
                <a:latin typeface="Lucida Sans Unicode"/>
                <a:cs typeface="Lucida Sans Unicode"/>
              </a:rPr>
              <a:t> </a:t>
            </a:r>
            <a:r>
              <a:rPr sz="2150" spc="-65" dirty="0">
                <a:latin typeface="Lucida Sans Unicode"/>
                <a:cs typeface="Lucida Sans Unicode"/>
              </a:rPr>
              <a:t>called</a:t>
            </a:r>
            <a:r>
              <a:rPr sz="2150" spc="-20" dirty="0">
                <a:latin typeface="Lucida Sans Unicode"/>
                <a:cs typeface="Lucida Sans Unicode"/>
              </a:rPr>
              <a:t> </a:t>
            </a:r>
            <a:r>
              <a:rPr sz="2150" spc="-10" dirty="0">
                <a:latin typeface="Lucida Sans Unicode"/>
                <a:cs typeface="Lucida Sans Unicode"/>
              </a:rPr>
              <a:t>“action</a:t>
            </a:r>
            <a:r>
              <a:rPr sz="2150" spc="-40" dirty="0">
                <a:latin typeface="Lucida Sans Unicode"/>
                <a:cs typeface="Lucida Sans Unicode"/>
              </a:rPr>
              <a:t> </a:t>
            </a:r>
            <a:r>
              <a:rPr sz="2150" dirty="0">
                <a:latin typeface="Lucida Sans Unicode"/>
                <a:cs typeface="Lucida Sans Unicode"/>
              </a:rPr>
              <a:t>at</a:t>
            </a:r>
            <a:r>
              <a:rPr sz="2150" spc="-150" dirty="0">
                <a:latin typeface="Lucida Sans Unicode"/>
                <a:cs typeface="Lucida Sans Unicode"/>
              </a:rPr>
              <a:t> </a:t>
            </a:r>
            <a:r>
              <a:rPr sz="2150" dirty="0">
                <a:solidFill>
                  <a:srgbClr val="0C0C0C"/>
                </a:solidFill>
                <a:latin typeface="Lucida Sans Unicode"/>
                <a:cs typeface="Lucida Sans Unicode"/>
              </a:rPr>
              <a:t>a </a:t>
            </a:r>
            <a:r>
              <a:rPr sz="2150" spc="-10" dirty="0">
                <a:latin typeface="Lucida Sans Unicode"/>
                <a:cs typeface="Lucida Sans Unicode"/>
              </a:rPr>
              <a:t>distance</a:t>
            </a:r>
            <a:r>
              <a:rPr sz="2150" spc="-10" dirty="0" smtClean="0">
                <a:latin typeface="Lucida Sans Unicode"/>
                <a:cs typeface="Lucida Sans Unicode"/>
              </a:rPr>
              <a:t>”</a:t>
            </a:r>
            <a:r>
              <a:rPr lang="en-GB" sz="2150" spc="-10" dirty="0" smtClean="0">
                <a:latin typeface="Lucida Sans Unicode"/>
                <a:cs typeface="Lucida Sans Unicode"/>
              </a:rPr>
              <a:t>.</a:t>
            </a:r>
            <a:endParaRPr sz="2150" dirty="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2357437" y="2125266"/>
            <a:ext cx="4589858" cy="4375546"/>
          </a:xfrm>
          <a:prstGeom prst="rect">
            <a:avLst/>
          </a:prstGeom>
        </p:spPr>
      </p:pic>
      <p:pic>
        <p:nvPicPr>
          <p:cNvPr id="3" name="object 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661898" rIns="0" bIns="0" rtlCol="0">
            <a:spAutoFit/>
          </a:bodyPr>
          <a:lstStyle/>
          <a:p>
            <a:pPr marL="884555">
              <a:lnSpc>
                <a:spcPct val="100000"/>
              </a:lnSpc>
              <a:spcBef>
                <a:spcPts val="120"/>
              </a:spcBef>
            </a:pPr>
            <a:r>
              <a:rPr sz="5250" dirty="0">
                <a:solidFill>
                  <a:srgbClr val="312F93"/>
                </a:solidFill>
                <a:latin typeface="Calibri"/>
                <a:cs typeface="Calibri"/>
              </a:rPr>
              <a:t>Contact</a:t>
            </a:r>
            <a:r>
              <a:rPr sz="5250" spc="509" dirty="0">
                <a:solidFill>
                  <a:srgbClr val="312F93"/>
                </a:solidFill>
                <a:latin typeface="Calibri"/>
                <a:cs typeface="Calibri"/>
              </a:rPr>
              <a:t> </a:t>
            </a:r>
            <a:r>
              <a:rPr sz="5250" dirty="0">
                <a:solidFill>
                  <a:srgbClr val="333193"/>
                </a:solidFill>
                <a:latin typeface="Calibri"/>
                <a:cs typeface="Calibri"/>
              </a:rPr>
              <a:t>and</a:t>
            </a:r>
            <a:r>
              <a:rPr sz="5250" spc="450" dirty="0">
                <a:solidFill>
                  <a:srgbClr val="333193"/>
                </a:solidFill>
                <a:latin typeface="Calibri"/>
                <a:cs typeface="Calibri"/>
              </a:rPr>
              <a:t> </a:t>
            </a:r>
            <a:r>
              <a:rPr sz="5250" dirty="0">
                <a:solidFill>
                  <a:srgbClr val="33349C"/>
                </a:solidFill>
                <a:latin typeface="Calibri"/>
                <a:cs typeface="Calibri"/>
              </a:rPr>
              <a:t>Field</a:t>
            </a:r>
            <a:r>
              <a:rPr sz="5250" spc="555" dirty="0">
                <a:solidFill>
                  <a:srgbClr val="33349C"/>
                </a:solidFill>
                <a:latin typeface="Calibri"/>
                <a:cs typeface="Calibri"/>
              </a:rPr>
              <a:t> </a:t>
            </a:r>
            <a:r>
              <a:rPr sz="5250" spc="-10" dirty="0">
                <a:solidFill>
                  <a:srgbClr val="343399"/>
                </a:solidFill>
                <a:latin typeface="Calibri"/>
                <a:cs typeface="Calibri"/>
              </a:rPr>
              <a:t>Forces</a:t>
            </a:r>
            <a:endParaRPr sz="5250">
              <a:latin typeface="Calibri"/>
              <a:cs typeface="Calibri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1226004" y="984200"/>
            <a:ext cx="5683885" cy="740587"/>
          </a:xfrm>
          <a:prstGeom prst="rect">
            <a:avLst/>
          </a:prstGeom>
        </p:spPr>
        <p:txBody>
          <a:bodyPr vert="horz" wrap="square" lIns="0" tIns="1714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35"/>
              </a:spcBef>
            </a:pPr>
            <a:r>
              <a:rPr spc="-80" dirty="0" smtClean="0">
                <a:solidFill>
                  <a:srgbClr val="3A319E"/>
                </a:solidFill>
              </a:rPr>
              <a:t>Fundamental</a:t>
            </a:r>
            <a:r>
              <a:rPr spc="-114" dirty="0" smtClean="0">
                <a:solidFill>
                  <a:srgbClr val="3A319E"/>
                </a:solidFill>
              </a:rPr>
              <a:t> </a:t>
            </a:r>
            <a:r>
              <a:rPr spc="-40" dirty="0">
                <a:solidFill>
                  <a:srgbClr val="313199"/>
                </a:solidFill>
              </a:rPr>
              <a:t>Forces</a:t>
            </a:r>
          </a:p>
        </p:txBody>
      </p:sp>
      <p:sp>
        <p:nvSpPr>
          <p:cNvPr id="4" name="object 4"/>
          <p:cNvSpPr txBox="1"/>
          <p:nvPr/>
        </p:nvSpPr>
        <p:spPr>
          <a:xfrm>
            <a:off x="1235718" y="1942653"/>
            <a:ext cx="6841481" cy="4183196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376555" indent="-362585">
              <a:lnSpc>
                <a:spcPts val="3875"/>
              </a:lnSpc>
              <a:spcBef>
                <a:spcPts val="120"/>
              </a:spcBef>
              <a:buClr>
                <a:srgbClr val="3136C4"/>
              </a:buClr>
              <a:buChar char="■"/>
              <a:tabLst>
                <a:tab pos="376555" algn="l"/>
              </a:tabLst>
            </a:pPr>
            <a:r>
              <a:rPr sz="3250" spc="-35" dirty="0">
                <a:latin typeface="Lucida Sans Unicode"/>
                <a:cs typeface="Lucida Sans Unicode"/>
              </a:rPr>
              <a:t>Types</a:t>
            </a:r>
            <a:endParaRPr sz="3250" dirty="0">
              <a:latin typeface="Lucida Sans Unicode"/>
              <a:cs typeface="Lucida Sans Unicode"/>
            </a:endParaRPr>
          </a:p>
          <a:p>
            <a:pPr marL="782955" lvl="1" indent="-315595">
              <a:lnSpc>
                <a:spcPts val="3160"/>
              </a:lnSpc>
              <a:buClr>
                <a:srgbClr val="F90300"/>
              </a:buClr>
              <a:buChar char="■"/>
              <a:tabLst>
                <a:tab pos="782955" algn="l"/>
              </a:tabLst>
            </a:pPr>
            <a:r>
              <a:rPr sz="2700" spc="-85" dirty="0">
                <a:latin typeface="Lucida Sans Unicode"/>
                <a:cs typeface="Lucida Sans Unicode"/>
              </a:rPr>
              <a:t>Strong</a:t>
            </a:r>
            <a:r>
              <a:rPr sz="2700" spc="-95" dirty="0">
                <a:latin typeface="Lucida Sans Unicode"/>
                <a:cs typeface="Lucida Sans Unicode"/>
              </a:rPr>
              <a:t> </a:t>
            </a:r>
            <a:r>
              <a:rPr sz="2700" spc="-100" dirty="0">
                <a:latin typeface="Lucida Sans Unicode"/>
                <a:cs typeface="Lucida Sans Unicode"/>
              </a:rPr>
              <a:t>nuclear </a:t>
            </a:r>
            <a:r>
              <a:rPr sz="2700" spc="-10" dirty="0">
                <a:latin typeface="Lucida Sans Unicode"/>
                <a:cs typeface="Lucida Sans Unicode"/>
              </a:rPr>
              <a:t>force</a:t>
            </a:r>
            <a:endParaRPr sz="2700" dirty="0">
              <a:latin typeface="Lucida Sans Unicode"/>
              <a:cs typeface="Lucida Sans Unicode"/>
            </a:endParaRPr>
          </a:p>
          <a:p>
            <a:pPr marL="775335" indent="-348615">
              <a:lnSpc>
                <a:spcPts val="3120"/>
              </a:lnSpc>
              <a:buClr>
                <a:srgbClr val="F90A08"/>
              </a:buClr>
              <a:buChar char="•"/>
              <a:tabLst>
                <a:tab pos="775335" algn="l"/>
              </a:tabLst>
            </a:pPr>
            <a:r>
              <a:rPr sz="2700" spc="-110" dirty="0">
                <a:latin typeface="Lucida Sans Unicode"/>
                <a:cs typeface="Lucida Sans Unicode"/>
              </a:rPr>
              <a:t>Electromagnetic</a:t>
            </a:r>
            <a:r>
              <a:rPr sz="2700" spc="-75" dirty="0">
                <a:latin typeface="Lucida Sans Unicode"/>
                <a:cs typeface="Lucida Sans Unicode"/>
              </a:rPr>
              <a:t> </a:t>
            </a:r>
            <a:r>
              <a:rPr sz="2700" spc="-20" dirty="0">
                <a:latin typeface="Lucida Sans Unicode"/>
                <a:cs typeface="Lucida Sans Unicode"/>
              </a:rPr>
              <a:t>force</a:t>
            </a:r>
            <a:endParaRPr sz="2700" dirty="0">
              <a:latin typeface="Lucida Sans Unicode"/>
              <a:cs typeface="Lucida Sans Unicode"/>
            </a:endParaRPr>
          </a:p>
          <a:p>
            <a:pPr marL="799465" indent="-332740">
              <a:lnSpc>
                <a:spcPts val="3160"/>
              </a:lnSpc>
              <a:buClr>
                <a:srgbClr val="FF0101"/>
              </a:buClr>
              <a:buChar char="■"/>
              <a:tabLst>
                <a:tab pos="799465" algn="l"/>
              </a:tabLst>
            </a:pPr>
            <a:r>
              <a:rPr sz="2750" spc="-125" dirty="0">
                <a:latin typeface="Lucida Sans Unicode"/>
                <a:cs typeface="Lucida Sans Unicode"/>
              </a:rPr>
              <a:t>Weak</a:t>
            </a:r>
            <a:r>
              <a:rPr sz="2750" spc="-90" dirty="0">
                <a:latin typeface="Lucida Sans Unicode"/>
                <a:cs typeface="Lucida Sans Unicode"/>
              </a:rPr>
              <a:t> </a:t>
            </a:r>
            <a:r>
              <a:rPr sz="2750" spc="-145" dirty="0">
                <a:latin typeface="Lucida Sans Unicode"/>
                <a:cs typeface="Lucida Sans Unicode"/>
              </a:rPr>
              <a:t>nuclear</a:t>
            </a:r>
            <a:r>
              <a:rPr sz="2750" spc="-45" dirty="0">
                <a:latin typeface="Lucida Sans Unicode"/>
                <a:cs typeface="Lucida Sans Unicode"/>
              </a:rPr>
              <a:t> </a:t>
            </a:r>
            <a:r>
              <a:rPr sz="2750" spc="-20" dirty="0">
                <a:latin typeface="Lucida Sans Unicode"/>
                <a:cs typeface="Lucida Sans Unicode"/>
              </a:rPr>
              <a:t>force</a:t>
            </a:r>
            <a:endParaRPr sz="2750" dirty="0">
              <a:latin typeface="Lucida Sans Unicode"/>
              <a:cs typeface="Lucida Sans Unicode"/>
            </a:endParaRPr>
          </a:p>
          <a:p>
            <a:pPr marL="781685" indent="-357505">
              <a:lnSpc>
                <a:spcPts val="3125"/>
              </a:lnSpc>
              <a:buClr>
                <a:srgbClr val="FF0300"/>
              </a:buClr>
              <a:buChar char="•"/>
              <a:tabLst>
                <a:tab pos="781685" algn="l"/>
              </a:tabLst>
            </a:pPr>
            <a:r>
              <a:rPr sz="2800" spc="-30" dirty="0">
                <a:latin typeface="Lucida Sans Unicode"/>
                <a:cs typeface="Lucida Sans Unicode"/>
              </a:rPr>
              <a:t>Gravity</a:t>
            </a:r>
            <a:endParaRPr sz="2800" dirty="0">
              <a:latin typeface="Lucida Sans Unicode"/>
              <a:cs typeface="Lucida Sans Unicode"/>
            </a:endParaRPr>
          </a:p>
          <a:p>
            <a:pPr marL="376555" indent="-363855">
              <a:lnSpc>
                <a:spcPts val="3765"/>
              </a:lnSpc>
              <a:buClr>
                <a:srgbClr val="3331DB"/>
              </a:buClr>
              <a:buChar char="■"/>
              <a:tabLst>
                <a:tab pos="376555" algn="l"/>
              </a:tabLst>
            </a:pPr>
            <a:r>
              <a:rPr sz="3350" spc="-165" dirty="0">
                <a:latin typeface="Lucida Sans Unicode"/>
                <a:cs typeface="Lucida Sans Unicode"/>
              </a:rPr>
              <a:t>Characteristics</a:t>
            </a:r>
            <a:endParaRPr sz="3350" dirty="0">
              <a:latin typeface="Lucida Sans Unicode"/>
              <a:cs typeface="Lucida Sans Unicode"/>
            </a:endParaRPr>
          </a:p>
          <a:p>
            <a:pPr marL="779145" lvl="1" indent="-312420">
              <a:lnSpc>
                <a:spcPts val="3155"/>
              </a:lnSpc>
              <a:buClr>
                <a:srgbClr val="FB0A05"/>
              </a:buClr>
              <a:buChar char="■"/>
              <a:tabLst>
                <a:tab pos="779145" algn="l"/>
              </a:tabLst>
            </a:pPr>
            <a:r>
              <a:rPr sz="2750" spc="-204" dirty="0">
                <a:latin typeface="Lucida Sans Unicode"/>
                <a:cs typeface="Lucida Sans Unicode"/>
              </a:rPr>
              <a:t>All</a:t>
            </a:r>
            <a:r>
              <a:rPr sz="2750" spc="-30" dirty="0">
                <a:latin typeface="Lucida Sans Unicode"/>
                <a:cs typeface="Lucida Sans Unicode"/>
              </a:rPr>
              <a:t> </a:t>
            </a:r>
            <a:r>
              <a:rPr sz="2750" spc="-155" dirty="0">
                <a:latin typeface="Lucida Sans Unicode"/>
                <a:cs typeface="Lucida Sans Unicode"/>
              </a:rPr>
              <a:t>field</a:t>
            </a:r>
            <a:r>
              <a:rPr sz="2750" spc="-50" dirty="0">
                <a:latin typeface="Lucida Sans Unicode"/>
                <a:cs typeface="Lucida Sans Unicode"/>
              </a:rPr>
              <a:t> </a:t>
            </a:r>
            <a:r>
              <a:rPr sz="2750" spc="-10" dirty="0">
                <a:latin typeface="Lucida Sans Unicode"/>
                <a:cs typeface="Lucida Sans Unicode"/>
              </a:rPr>
              <a:t>forces</a:t>
            </a:r>
            <a:endParaRPr sz="2750" dirty="0">
              <a:latin typeface="Lucida Sans Unicode"/>
              <a:cs typeface="Lucida Sans Unicode"/>
            </a:endParaRPr>
          </a:p>
          <a:p>
            <a:pPr marL="775970" indent="-350520">
              <a:lnSpc>
                <a:spcPts val="3250"/>
              </a:lnSpc>
              <a:buClr>
                <a:srgbClr val="FF0700"/>
              </a:buClr>
              <a:buChar char="•"/>
              <a:tabLst>
                <a:tab pos="775970" algn="l"/>
              </a:tabLst>
            </a:pPr>
            <a:r>
              <a:rPr sz="2750" spc="-145" dirty="0">
                <a:latin typeface="Lucida Sans Unicode"/>
                <a:cs typeface="Lucida Sans Unicode"/>
              </a:rPr>
              <a:t>Listed</a:t>
            </a:r>
            <a:r>
              <a:rPr sz="2750" spc="-85" dirty="0">
                <a:latin typeface="Lucida Sans Unicode"/>
                <a:cs typeface="Lucida Sans Unicode"/>
              </a:rPr>
              <a:t> </a:t>
            </a:r>
            <a:r>
              <a:rPr sz="2750" spc="-120" dirty="0">
                <a:latin typeface="Lucida Sans Unicode"/>
                <a:cs typeface="Lucida Sans Unicode"/>
              </a:rPr>
              <a:t>in</a:t>
            </a:r>
            <a:r>
              <a:rPr sz="2750" spc="-95" dirty="0">
                <a:latin typeface="Lucida Sans Unicode"/>
                <a:cs typeface="Lucida Sans Unicode"/>
              </a:rPr>
              <a:t> </a:t>
            </a:r>
            <a:r>
              <a:rPr sz="2750" spc="-145" dirty="0">
                <a:latin typeface="Lucida Sans Unicode"/>
                <a:cs typeface="Lucida Sans Unicode"/>
              </a:rPr>
              <a:t>order</a:t>
            </a:r>
            <a:r>
              <a:rPr sz="2750" spc="-60" dirty="0">
                <a:latin typeface="Lucida Sans Unicode"/>
                <a:cs typeface="Lucida Sans Unicode"/>
              </a:rPr>
              <a:t> </a:t>
            </a:r>
            <a:r>
              <a:rPr sz="2750" spc="-200" dirty="0">
                <a:latin typeface="Lucida Sans Unicode"/>
                <a:cs typeface="Lucida Sans Unicode"/>
              </a:rPr>
              <a:t>of</a:t>
            </a:r>
            <a:r>
              <a:rPr sz="2750" spc="-15" dirty="0">
                <a:latin typeface="Lucida Sans Unicode"/>
                <a:cs typeface="Lucida Sans Unicode"/>
              </a:rPr>
              <a:t> </a:t>
            </a:r>
            <a:r>
              <a:rPr sz="2750" spc="-175" dirty="0">
                <a:latin typeface="Lucida Sans Unicode"/>
                <a:cs typeface="Lucida Sans Unicode"/>
              </a:rPr>
              <a:t>decreasing</a:t>
            </a:r>
            <a:r>
              <a:rPr sz="2750" spc="45" dirty="0">
                <a:latin typeface="Lucida Sans Unicode"/>
                <a:cs typeface="Lucida Sans Unicode"/>
              </a:rPr>
              <a:t> </a:t>
            </a:r>
            <a:r>
              <a:rPr sz="2750" spc="-125" dirty="0">
                <a:latin typeface="Lucida Sans Unicode"/>
                <a:cs typeface="Lucida Sans Unicode"/>
              </a:rPr>
              <a:t>strength</a:t>
            </a:r>
            <a:endParaRPr sz="2750" dirty="0">
              <a:latin typeface="Lucida Sans Unicode"/>
              <a:cs typeface="Lucida Sans Unicode"/>
            </a:endParaRPr>
          </a:p>
          <a:p>
            <a:pPr marL="777240" marR="263525" indent="-346710">
              <a:lnSpc>
                <a:spcPts val="2600"/>
              </a:lnSpc>
              <a:spcBef>
                <a:spcPts val="500"/>
              </a:spcBef>
              <a:buChar char="•"/>
              <a:tabLst>
                <a:tab pos="777240" algn="l"/>
                <a:tab pos="782955" algn="l"/>
              </a:tabLst>
            </a:pPr>
            <a:r>
              <a:rPr sz="2550" dirty="0">
                <a:solidFill>
                  <a:srgbClr val="FB0301"/>
                </a:solidFill>
                <a:latin typeface="Lucida Sans Unicode"/>
                <a:cs typeface="Lucida Sans Unicode"/>
              </a:rPr>
              <a:t>	</a:t>
            </a:r>
            <a:r>
              <a:rPr sz="2550" spc="-10" dirty="0">
                <a:latin typeface="Lucida Sans Unicode"/>
                <a:cs typeface="Lucida Sans Unicode"/>
              </a:rPr>
              <a:t>Only</a:t>
            </a:r>
            <a:r>
              <a:rPr sz="2550" spc="-100" dirty="0">
                <a:latin typeface="Lucida Sans Unicode"/>
                <a:cs typeface="Lucida Sans Unicode"/>
              </a:rPr>
              <a:t> </a:t>
            </a:r>
            <a:r>
              <a:rPr sz="2550" dirty="0">
                <a:latin typeface="Lucida Sans Unicode"/>
                <a:cs typeface="Lucida Sans Unicode"/>
              </a:rPr>
              <a:t>gravity</a:t>
            </a:r>
            <a:r>
              <a:rPr sz="2550" spc="25" dirty="0">
                <a:latin typeface="Lucida Sans Unicode"/>
                <a:cs typeface="Lucida Sans Unicode"/>
              </a:rPr>
              <a:t> </a:t>
            </a:r>
            <a:r>
              <a:rPr sz="2550" dirty="0">
                <a:latin typeface="Lucida Sans Unicode"/>
                <a:cs typeface="Lucida Sans Unicode"/>
              </a:rPr>
              <a:t>and</a:t>
            </a:r>
            <a:r>
              <a:rPr sz="2550" spc="-125" dirty="0">
                <a:latin typeface="Lucida Sans Unicode"/>
                <a:cs typeface="Lucida Sans Unicode"/>
              </a:rPr>
              <a:t> </a:t>
            </a:r>
            <a:r>
              <a:rPr sz="2550" spc="-35" dirty="0">
                <a:latin typeface="Lucida Sans Unicode"/>
                <a:cs typeface="Lucida Sans Unicode"/>
              </a:rPr>
              <a:t>electromagnetic</a:t>
            </a:r>
            <a:r>
              <a:rPr sz="2550" spc="-170" dirty="0">
                <a:latin typeface="Lucida Sans Unicode"/>
                <a:cs typeface="Lucida Sans Unicode"/>
              </a:rPr>
              <a:t> </a:t>
            </a:r>
            <a:r>
              <a:rPr sz="2550" spc="-25" dirty="0">
                <a:latin typeface="Lucida Sans Unicode"/>
                <a:cs typeface="Lucida Sans Unicode"/>
              </a:rPr>
              <a:t>in </a:t>
            </a:r>
            <a:r>
              <a:rPr sz="2550" spc="-10" dirty="0">
                <a:latin typeface="Lucida Sans Unicode"/>
                <a:cs typeface="Lucida Sans Unicode"/>
              </a:rPr>
              <a:t>mechanics</a:t>
            </a:r>
            <a:endParaRPr sz="2550" dirty="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351473" y="990401"/>
            <a:ext cx="6139815" cy="739775"/>
          </a:xfrm>
          <a:prstGeom prst="rect">
            <a:avLst/>
          </a:prstGeom>
        </p:spPr>
        <p:txBody>
          <a:bodyPr vert="horz" wrap="square" lIns="0" tIns="17145" rIns="0" bIns="0" rtlCol="0">
            <a:spAutoFit/>
          </a:bodyPr>
          <a:lstStyle/>
          <a:p>
            <a:pPr marL="12700">
              <a:spcBef>
                <a:spcPts val="135"/>
              </a:spcBef>
            </a:pPr>
            <a:r>
              <a:rPr sz="4650" dirty="0" smtClean="0">
                <a:solidFill>
                  <a:srgbClr val="3B3489"/>
                </a:solidFill>
              </a:rPr>
              <a:t>Newton</a:t>
            </a:r>
            <a:r>
              <a:rPr lang="en-GB" sz="4650" dirty="0" smtClean="0">
                <a:solidFill>
                  <a:srgbClr val="3B3489"/>
                </a:solidFill>
              </a:rPr>
              <a:t>'</a:t>
            </a:r>
            <a:r>
              <a:rPr sz="4650" dirty="0" smtClean="0">
                <a:solidFill>
                  <a:srgbClr val="3B3489"/>
                </a:solidFill>
              </a:rPr>
              <a:t>s </a:t>
            </a:r>
            <a:r>
              <a:rPr sz="4650" dirty="0">
                <a:solidFill>
                  <a:srgbClr val="3B3489"/>
                </a:solidFill>
              </a:rPr>
              <a:t>First Law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1235047" y="2017811"/>
            <a:ext cx="7494905" cy="3380740"/>
          </a:xfrm>
          <a:prstGeom prst="rect">
            <a:avLst/>
          </a:prstGeom>
        </p:spPr>
        <p:txBody>
          <a:bodyPr vert="horz" wrap="square" lIns="0" tIns="45085" rIns="0" bIns="0" rtlCol="0">
            <a:spAutoFit/>
          </a:bodyPr>
          <a:lstStyle/>
          <a:p>
            <a:pPr marL="374650" marR="213995" indent="-362585">
              <a:lnSpc>
                <a:spcPct val="94200"/>
              </a:lnSpc>
              <a:spcBef>
                <a:spcPts val="355"/>
              </a:spcBef>
              <a:buChar char="■"/>
              <a:tabLst>
                <a:tab pos="374650" algn="l"/>
                <a:tab pos="384810" algn="l"/>
              </a:tabLst>
            </a:pPr>
            <a:r>
              <a:rPr sz="3400" dirty="0">
                <a:solidFill>
                  <a:srgbClr val="362FCD"/>
                </a:solidFill>
                <a:latin typeface="Lucida Sans Unicode"/>
                <a:cs typeface="Lucida Sans Unicode"/>
              </a:rPr>
              <a:t>	</a:t>
            </a:r>
            <a:r>
              <a:rPr sz="3400" spc="-35" dirty="0">
                <a:latin typeface="Lucida Sans Unicode"/>
                <a:cs typeface="Lucida Sans Unicode"/>
              </a:rPr>
              <a:t>An</a:t>
            </a:r>
            <a:r>
              <a:rPr sz="3400" spc="-170" dirty="0">
                <a:latin typeface="Lucida Sans Unicode"/>
                <a:cs typeface="Lucida Sans Unicode"/>
              </a:rPr>
              <a:t> </a:t>
            </a:r>
            <a:r>
              <a:rPr sz="3400" spc="-20" dirty="0">
                <a:latin typeface="Lucida Sans Unicode"/>
                <a:cs typeface="Lucida Sans Unicode"/>
              </a:rPr>
              <a:t>object</a:t>
            </a:r>
            <a:r>
              <a:rPr sz="3400" spc="-185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moves</a:t>
            </a:r>
            <a:r>
              <a:rPr sz="3400" spc="-30" dirty="0">
                <a:latin typeface="Lucida Sans Unicode"/>
                <a:cs typeface="Lucida Sans Unicode"/>
              </a:rPr>
              <a:t> </a:t>
            </a:r>
            <a:r>
              <a:rPr sz="3400" spc="-20" dirty="0">
                <a:latin typeface="Lucida Sans Unicode"/>
                <a:cs typeface="Lucida Sans Unicode"/>
              </a:rPr>
              <a:t>with</a:t>
            </a:r>
            <a:r>
              <a:rPr sz="3400" spc="-155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a</a:t>
            </a:r>
            <a:r>
              <a:rPr sz="3400" spc="80" dirty="0">
                <a:latin typeface="Lucida Sans Unicode"/>
                <a:cs typeface="Lucida Sans Unicode"/>
              </a:rPr>
              <a:t> </a:t>
            </a:r>
            <a:r>
              <a:rPr sz="3400" spc="-10" dirty="0">
                <a:latin typeface="Lucida Sans Unicode"/>
                <a:cs typeface="Lucida Sans Unicode"/>
              </a:rPr>
              <a:t>velocity </a:t>
            </a:r>
            <a:r>
              <a:rPr sz="3400" dirty="0">
                <a:latin typeface="Lucida Sans Unicode"/>
                <a:cs typeface="Lucida Sans Unicode"/>
              </a:rPr>
              <a:t>that</a:t>
            </a:r>
            <a:r>
              <a:rPr sz="3400" spc="-170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is</a:t>
            </a:r>
            <a:r>
              <a:rPr sz="3400" spc="-229" dirty="0">
                <a:latin typeface="Lucida Sans Unicode"/>
                <a:cs typeface="Lucida Sans Unicode"/>
              </a:rPr>
              <a:t> </a:t>
            </a:r>
            <a:r>
              <a:rPr sz="3400" spc="-45" dirty="0">
                <a:latin typeface="Lucida Sans Unicode"/>
                <a:cs typeface="Lucida Sans Unicode"/>
              </a:rPr>
              <a:t>constant</a:t>
            </a:r>
            <a:r>
              <a:rPr sz="3400" spc="-80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in</a:t>
            </a:r>
            <a:r>
              <a:rPr sz="3400" spc="-175" dirty="0">
                <a:latin typeface="Lucida Sans Unicode"/>
                <a:cs typeface="Lucida Sans Unicode"/>
              </a:rPr>
              <a:t> </a:t>
            </a:r>
            <a:r>
              <a:rPr sz="3400" spc="-55" dirty="0">
                <a:latin typeface="Lucida Sans Unicode"/>
                <a:cs typeface="Lucida Sans Unicode"/>
              </a:rPr>
              <a:t>magnitude</a:t>
            </a:r>
            <a:r>
              <a:rPr sz="3400" spc="30" dirty="0">
                <a:latin typeface="Lucida Sans Unicode"/>
                <a:cs typeface="Lucida Sans Unicode"/>
              </a:rPr>
              <a:t> </a:t>
            </a:r>
            <a:r>
              <a:rPr sz="3400" spc="-25" dirty="0">
                <a:latin typeface="Lucida Sans Unicode"/>
                <a:cs typeface="Lucida Sans Unicode"/>
              </a:rPr>
              <a:t>and </a:t>
            </a:r>
            <a:r>
              <a:rPr sz="3400" spc="-60" dirty="0">
                <a:latin typeface="Lucida Sans Unicode"/>
                <a:cs typeface="Lucida Sans Unicode"/>
              </a:rPr>
              <a:t>direction,</a:t>
            </a:r>
            <a:r>
              <a:rPr sz="3400" spc="-50" dirty="0">
                <a:latin typeface="Lucida Sans Unicode"/>
                <a:cs typeface="Lucida Sans Unicode"/>
              </a:rPr>
              <a:t> </a:t>
            </a:r>
            <a:r>
              <a:rPr sz="3400" spc="-30" dirty="0">
                <a:latin typeface="Lucida Sans Unicode"/>
                <a:cs typeface="Lucida Sans Unicode"/>
              </a:rPr>
              <a:t>unless</a:t>
            </a:r>
            <a:r>
              <a:rPr sz="3400" spc="-160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acted</a:t>
            </a:r>
            <a:r>
              <a:rPr sz="3400" spc="-114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on</a:t>
            </a:r>
            <a:r>
              <a:rPr sz="3400" spc="-204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by</a:t>
            </a:r>
            <a:r>
              <a:rPr sz="3400" spc="-114" dirty="0">
                <a:latin typeface="Lucida Sans Unicode"/>
                <a:cs typeface="Lucida Sans Unicode"/>
              </a:rPr>
              <a:t> </a:t>
            </a:r>
            <a:r>
              <a:rPr sz="3400" spc="-50" dirty="0">
                <a:latin typeface="Lucida Sans Unicode"/>
                <a:cs typeface="Lucida Sans Unicode"/>
              </a:rPr>
              <a:t>a </a:t>
            </a:r>
            <a:r>
              <a:rPr sz="3400" spc="-100" dirty="0">
                <a:latin typeface="Lucida Sans Unicode"/>
                <a:cs typeface="Lucida Sans Unicode"/>
              </a:rPr>
              <a:t>nonzero</a:t>
            </a:r>
            <a:r>
              <a:rPr sz="3400" spc="65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net</a:t>
            </a:r>
            <a:r>
              <a:rPr sz="3400" spc="-190" dirty="0">
                <a:latin typeface="Lucida Sans Unicode"/>
                <a:cs typeface="Lucida Sans Unicode"/>
              </a:rPr>
              <a:t> </a:t>
            </a:r>
            <a:r>
              <a:rPr sz="3400" spc="-10" dirty="0">
                <a:latin typeface="Lucida Sans Unicode"/>
                <a:cs typeface="Lucida Sans Unicode"/>
              </a:rPr>
              <a:t>force</a:t>
            </a:r>
            <a:endParaRPr sz="3400" dirty="0">
              <a:latin typeface="Lucida Sans Unicode"/>
              <a:cs typeface="Lucida Sans Unicode"/>
            </a:endParaRPr>
          </a:p>
          <a:p>
            <a:pPr marL="770890" marR="5080" lvl="1" indent="-308610" algn="just">
              <a:lnSpc>
                <a:spcPts val="3379"/>
              </a:lnSpc>
              <a:spcBef>
                <a:spcPts val="725"/>
              </a:spcBef>
              <a:buChar char="■"/>
              <a:tabLst>
                <a:tab pos="770890" algn="l"/>
                <a:tab pos="778510" algn="l"/>
              </a:tabLst>
            </a:pPr>
            <a:r>
              <a:rPr sz="3000" dirty="0">
                <a:solidFill>
                  <a:srgbClr val="ED0A00"/>
                </a:solidFill>
                <a:latin typeface="Lucida Sans Unicode"/>
                <a:cs typeface="Lucida Sans Unicode"/>
              </a:rPr>
              <a:t>	</a:t>
            </a:r>
            <a:r>
              <a:rPr sz="3000" spc="-40" dirty="0">
                <a:latin typeface="Lucida Sans Unicode"/>
                <a:cs typeface="Lucida Sans Unicode"/>
              </a:rPr>
              <a:t>The</a:t>
            </a:r>
            <a:r>
              <a:rPr sz="3000" spc="-105" dirty="0">
                <a:latin typeface="Lucida Sans Unicode"/>
                <a:cs typeface="Lucida Sans Unicode"/>
              </a:rPr>
              <a:t> </a:t>
            </a:r>
            <a:r>
              <a:rPr sz="3000" dirty="0">
                <a:latin typeface="Lucida Sans Unicode"/>
                <a:cs typeface="Lucida Sans Unicode"/>
              </a:rPr>
              <a:t>net</a:t>
            </a:r>
            <a:r>
              <a:rPr sz="3000" spc="-114" dirty="0">
                <a:latin typeface="Lucida Sans Unicode"/>
                <a:cs typeface="Lucida Sans Unicode"/>
              </a:rPr>
              <a:t> </a:t>
            </a:r>
            <a:r>
              <a:rPr sz="3000" spc="-55" dirty="0">
                <a:latin typeface="Lucida Sans Unicode"/>
                <a:cs typeface="Lucida Sans Unicode"/>
              </a:rPr>
              <a:t>force</a:t>
            </a:r>
            <a:r>
              <a:rPr sz="3000" spc="-75" dirty="0">
                <a:latin typeface="Lucida Sans Unicode"/>
                <a:cs typeface="Lucida Sans Unicode"/>
              </a:rPr>
              <a:t> </a:t>
            </a:r>
            <a:r>
              <a:rPr sz="3000" dirty="0">
                <a:latin typeface="Lucida Sans Unicode"/>
                <a:cs typeface="Lucida Sans Unicode"/>
              </a:rPr>
              <a:t>is</a:t>
            </a:r>
            <a:r>
              <a:rPr sz="3000" spc="-240" dirty="0">
                <a:latin typeface="Lucida Sans Unicode"/>
                <a:cs typeface="Lucida Sans Unicode"/>
              </a:rPr>
              <a:t> </a:t>
            </a:r>
            <a:r>
              <a:rPr sz="3000" spc="-80" dirty="0">
                <a:latin typeface="Lucida Sans Unicode"/>
                <a:cs typeface="Lucida Sans Unicode"/>
              </a:rPr>
              <a:t>defined</a:t>
            </a:r>
            <a:r>
              <a:rPr sz="3000" spc="20" dirty="0">
                <a:latin typeface="Lucida Sans Unicode"/>
                <a:cs typeface="Lucida Sans Unicode"/>
              </a:rPr>
              <a:t> </a:t>
            </a:r>
            <a:r>
              <a:rPr sz="3000" dirty="0">
                <a:latin typeface="Lucida Sans Unicode"/>
                <a:cs typeface="Lucida Sans Unicode"/>
              </a:rPr>
              <a:t>as</a:t>
            </a:r>
            <a:r>
              <a:rPr sz="3000" spc="-235" dirty="0">
                <a:latin typeface="Lucida Sans Unicode"/>
                <a:cs typeface="Lucida Sans Unicode"/>
              </a:rPr>
              <a:t> </a:t>
            </a:r>
            <a:r>
              <a:rPr sz="3000" dirty="0">
                <a:latin typeface="Lucida Sans Unicode"/>
                <a:cs typeface="Lucida Sans Unicode"/>
              </a:rPr>
              <a:t>the</a:t>
            </a:r>
            <a:r>
              <a:rPr sz="3000" spc="-60" dirty="0">
                <a:latin typeface="Lucida Sans Unicode"/>
                <a:cs typeface="Lucida Sans Unicode"/>
              </a:rPr>
              <a:t> </a:t>
            </a:r>
            <a:r>
              <a:rPr sz="3000" spc="-10" dirty="0">
                <a:latin typeface="Lucida Sans Unicode"/>
                <a:cs typeface="Lucida Sans Unicode"/>
              </a:rPr>
              <a:t>vector </a:t>
            </a:r>
            <a:r>
              <a:rPr sz="3000" dirty="0">
                <a:latin typeface="Lucida Sans Unicode"/>
                <a:cs typeface="Lucida Sans Unicode"/>
              </a:rPr>
              <a:t>sum</a:t>
            </a:r>
            <a:r>
              <a:rPr sz="3000" spc="-175" dirty="0">
                <a:latin typeface="Lucida Sans Unicode"/>
                <a:cs typeface="Lucida Sans Unicode"/>
              </a:rPr>
              <a:t> </a:t>
            </a:r>
            <a:r>
              <a:rPr sz="3000" dirty="0">
                <a:latin typeface="Lucida Sans Unicode"/>
                <a:cs typeface="Lucida Sans Unicode"/>
              </a:rPr>
              <a:t>of</a:t>
            </a:r>
            <a:r>
              <a:rPr sz="3000" spc="-195" dirty="0">
                <a:latin typeface="Lucida Sans Unicode"/>
                <a:cs typeface="Lucida Sans Unicode"/>
              </a:rPr>
              <a:t> </a:t>
            </a:r>
            <a:r>
              <a:rPr sz="3000" dirty="0">
                <a:latin typeface="Lucida Sans Unicode"/>
                <a:cs typeface="Lucida Sans Unicode"/>
              </a:rPr>
              <a:t>all</a:t>
            </a:r>
            <a:r>
              <a:rPr sz="3000" spc="-220" dirty="0">
                <a:latin typeface="Lucida Sans Unicode"/>
                <a:cs typeface="Lucida Sans Unicode"/>
              </a:rPr>
              <a:t> </a:t>
            </a:r>
            <a:r>
              <a:rPr sz="3000" dirty="0">
                <a:latin typeface="Lucida Sans Unicode"/>
                <a:cs typeface="Lucida Sans Unicode"/>
              </a:rPr>
              <a:t>the</a:t>
            </a:r>
            <a:r>
              <a:rPr sz="3000" spc="-240" dirty="0">
                <a:latin typeface="Lucida Sans Unicode"/>
                <a:cs typeface="Lucida Sans Unicode"/>
              </a:rPr>
              <a:t> </a:t>
            </a:r>
            <a:r>
              <a:rPr sz="3000" spc="-40" dirty="0">
                <a:latin typeface="Lucida Sans Unicode"/>
                <a:cs typeface="Lucida Sans Unicode"/>
              </a:rPr>
              <a:t>external</a:t>
            </a:r>
            <a:r>
              <a:rPr sz="3000" spc="-100" dirty="0">
                <a:latin typeface="Lucida Sans Unicode"/>
                <a:cs typeface="Lucida Sans Unicode"/>
              </a:rPr>
              <a:t> </a:t>
            </a:r>
            <a:r>
              <a:rPr sz="3000" spc="-60" dirty="0">
                <a:latin typeface="Lucida Sans Unicode"/>
                <a:cs typeface="Lucida Sans Unicode"/>
              </a:rPr>
              <a:t>forces</a:t>
            </a:r>
            <a:r>
              <a:rPr sz="3000" spc="-160" dirty="0">
                <a:latin typeface="Lucida Sans Unicode"/>
                <a:cs typeface="Lucida Sans Unicode"/>
              </a:rPr>
              <a:t> </a:t>
            </a:r>
            <a:r>
              <a:rPr sz="3000" spc="-40" dirty="0">
                <a:latin typeface="Lucida Sans Unicode"/>
                <a:cs typeface="Lucida Sans Unicode"/>
              </a:rPr>
              <a:t>exerted </a:t>
            </a:r>
            <a:r>
              <a:rPr sz="3000" dirty="0">
                <a:latin typeface="Lucida Sans Unicode"/>
                <a:cs typeface="Lucida Sans Unicode"/>
              </a:rPr>
              <a:t>on</a:t>
            </a:r>
            <a:r>
              <a:rPr sz="3000" spc="-155" dirty="0">
                <a:latin typeface="Lucida Sans Unicode"/>
                <a:cs typeface="Lucida Sans Unicode"/>
              </a:rPr>
              <a:t> </a:t>
            </a:r>
            <a:r>
              <a:rPr sz="3000" dirty="0">
                <a:latin typeface="Lucida Sans Unicode"/>
                <a:cs typeface="Lucida Sans Unicode"/>
              </a:rPr>
              <a:t>the</a:t>
            </a:r>
            <a:r>
              <a:rPr sz="3000" spc="-210" dirty="0">
                <a:latin typeface="Lucida Sans Unicode"/>
                <a:cs typeface="Lucida Sans Unicode"/>
              </a:rPr>
              <a:t> </a:t>
            </a:r>
            <a:r>
              <a:rPr sz="3000" spc="-10" dirty="0">
                <a:latin typeface="Lucida Sans Unicode"/>
                <a:cs typeface="Lucida Sans Unicode"/>
              </a:rPr>
              <a:t>object</a:t>
            </a:r>
            <a:endParaRPr sz="3000" dirty="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1226582" y="994865"/>
            <a:ext cx="1400175" cy="739775"/>
          </a:xfrm>
          <a:prstGeom prst="rect">
            <a:avLst/>
          </a:prstGeom>
        </p:spPr>
        <p:txBody>
          <a:bodyPr vert="horz" wrap="square" lIns="0" tIns="1714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35"/>
              </a:spcBef>
            </a:pPr>
            <a:r>
              <a:rPr sz="4650" spc="-114" dirty="0">
                <a:solidFill>
                  <a:srgbClr val="34319C"/>
                </a:solidFill>
              </a:rPr>
              <a:t>Mass</a:t>
            </a:r>
            <a:endParaRPr sz="4650"/>
          </a:p>
        </p:txBody>
      </p:sp>
      <p:sp>
        <p:nvSpPr>
          <p:cNvPr id="4" name="object 4"/>
          <p:cNvSpPr txBox="1"/>
          <p:nvPr/>
        </p:nvSpPr>
        <p:spPr>
          <a:xfrm>
            <a:off x="1231014" y="2011610"/>
            <a:ext cx="7605395" cy="2736005"/>
          </a:xfrm>
          <a:prstGeom prst="rect">
            <a:avLst/>
          </a:prstGeom>
        </p:spPr>
        <p:txBody>
          <a:bodyPr vert="horz" wrap="square" lIns="0" tIns="51435" rIns="0" bIns="0" rtlCol="0">
            <a:spAutoFit/>
          </a:bodyPr>
          <a:lstStyle/>
          <a:p>
            <a:pPr marL="379095" marR="5080" indent="-363220">
              <a:lnSpc>
                <a:spcPct val="93000"/>
              </a:lnSpc>
              <a:spcBef>
                <a:spcPts val="405"/>
              </a:spcBef>
              <a:buChar char="■"/>
              <a:tabLst>
                <a:tab pos="379095" algn="l"/>
                <a:tab pos="389255" algn="l"/>
              </a:tabLst>
            </a:pPr>
            <a:r>
              <a:rPr sz="3450" dirty="0">
                <a:solidFill>
                  <a:srgbClr val="362FCD"/>
                </a:solidFill>
                <a:latin typeface="Lucida Sans Unicode"/>
                <a:cs typeface="Lucida Sans Unicode"/>
              </a:rPr>
              <a:t>	</a:t>
            </a:r>
            <a:r>
              <a:rPr sz="3450" spc="-335" dirty="0">
                <a:latin typeface="Lucida Sans Unicode"/>
                <a:cs typeface="Lucida Sans Unicode"/>
              </a:rPr>
              <a:t>A</a:t>
            </a:r>
            <a:r>
              <a:rPr sz="3450" spc="60" dirty="0">
                <a:latin typeface="Lucida Sans Unicode"/>
                <a:cs typeface="Lucida Sans Unicode"/>
              </a:rPr>
              <a:t> </a:t>
            </a:r>
            <a:r>
              <a:rPr sz="3450" spc="-30" dirty="0">
                <a:latin typeface="Lucida Sans Unicode"/>
                <a:cs typeface="Lucida Sans Unicode"/>
              </a:rPr>
              <a:t>measure</a:t>
            </a:r>
            <a:r>
              <a:rPr sz="3450" spc="-245" dirty="0">
                <a:latin typeface="Lucida Sans Unicode"/>
                <a:cs typeface="Lucida Sans Unicode"/>
              </a:rPr>
              <a:t> </a:t>
            </a:r>
            <a:r>
              <a:rPr sz="3450" spc="-10" dirty="0">
                <a:latin typeface="Lucida Sans Unicode"/>
                <a:cs typeface="Lucida Sans Unicode"/>
              </a:rPr>
              <a:t>of</a:t>
            </a:r>
            <a:r>
              <a:rPr sz="3450" spc="-260" dirty="0">
                <a:latin typeface="Lucida Sans Unicode"/>
                <a:cs typeface="Lucida Sans Unicode"/>
              </a:rPr>
              <a:t> </a:t>
            </a:r>
            <a:r>
              <a:rPr sz="3450" dirty="0">
                <a:latin typeface="Lucida Sans Unicode"/>
                <a:cs typeface="Lucida Sans Unicode"/>
              </a:rPr>
              <a:t>the</a:t>
            </a:r>
            <a:r>
              <a:rPr sz="3450" spc="-215" dirty="0">
                <a:latin typeface="Lucida Sans Unicode"/>
                <a:cs typeface="Lucida Sans Unicode"/>
              </a:rPr>
              <a:t> </a:t>
            </a:r>
            <a:r>
              <a:rPr sz="3450" spc="-50" dirty="0">
                <a:latin typeface="Lucida Sans Unicode"/>
                <a:cs typeface="Lucida Sans Unicode"/>
              </a:rPr>
              <a:t>resistance</a:t>
            </a:r>
            <a:r>
              <a:rPr sz="3450" spc="-110" dirty="0">
                <a:latin typeface="Lucida Sans Unicode"/>
                <a:cs typeface="Lucida Sans Unicode"/>
              </a:rPr>
              <a:t> </a:t>
            </a:r>
            <a:r>
              <a:rPr sz="3450" spc="-75" dirty="0">
                <a:latin typeface="Lucida Sans Unicode"/>
                <a:cs typeface="Lucida Sans Unicode"/>
              </a:rPr>
              <a:t>of</a:t>
            </a:r>
            <a:r>
              <a:rPr sz="3450" spc="-195" dirty="0">
                <a:latin typeface="Lucida Sans Unicode"/>
                <a:cs typeface="Lucida Sans Unicode"/>
              </a:rPr>
              <a:t> </a:t>
            </a:r>
            <a:r>
              <a:rPr sz="3450" spc="-25" dirty="0">
                <a:latin typeface="Lucida Sans Unicode"/>
                <a:cs typeface="Lucida Sans Unicode"/>
              </a:rPr>
              <a:t>an </a:t>
            </a:r>
            <a:r>
              <a:rPr sz="3450" spc="-35" dirty="0">
                <a:latin typeface="Lucida Sans Unicode"/>
                <a:cs typeface="Lucida Sans Unicode"/>
              </a:rPr>
              <a:t>object</a:t>
            </a:r>
            <a:r>
              <a:rPr sz="3450" spc="-225" dirty="0">
                <a:latin typeface="Lucida Sans Unicode"/>
                <a:cs typeface="Lucida Sans Unicode"/>
              </a:rPr>
              <a:t> </a:t>
            </a:r>
            <a:r>
              <a:rPr sz="3450" dirty="0">
                <a:latin typeface="Lucida Sans Unicode"/>
                <a:cs typeface="Lucida Sans Unicode"/>
              </a:rPr>
              <a:t>to</a:t>
            </a:r>
            <a:r>
              <a:rPr sz="3450" spc="-265" dirty="0">
                <a:latin typeface="Lucida Sans Unicode"/>
                <a:cs typeface="Lucida Sans Unicode"/>
              </a:rPr>
              <a:t> </a:t>
            </a:r>
            <a:r>
              <a:rPr sz="3450" spc="-65" dirty="0">
                <a:latin typeface="Lucida Sans Unicode"/>
                <a:cs typeface="Lucida Sans Unicode"/>
              </a:rPr>
              <a:t>changes</a:t>
            </a:r>
            <a:r>
              <a:rPr sz="3450" spc="-195" dirty="0">
                <a:latin typeface="Lucida Sans Unicode"/>
                <a:cs typeface="Lucida Sans Unicode"/>
              </a:rPr>
              <a:t> </a:t>
            </a:r>
            <a:r>
              <a:rPr sz="3450" dirty="0">
                <a:latin typeface="Lucida Sans Unicode"/>
                <a:cs typeface="Lucida Sans Unicode"/>
              </a:rPr>
              <a:t>in</a:t>
            </a:r>
            <a:r>
              <a:rPr sz="3450" spc="-240" dirty="0">
                <a:latin typeface="Lucida Sans Unicode"/>
                <a:cs typeface="Lucida Sans Unicode"/>
              </a:rPr>
              <a:t> </a:t>
            </a:r>
            <a:r>
              <a:rPr sz="3450" dirty="0">
                <a:latin typeface="Lucida Sans Unicode"/>
                <a:cs typeface="Lucida Sans Unicode"/>
              </a:rPr>
              <a:t>its</a:t>
            </a:r>
            <a:r>
              <a:rPr sz="3450" spc="-270" dirty="0">
                <a:latin typeface="Lucida Sans Unicode"/>
                <a:cs typeface="Lucida Sans Unicode"/>
              </a:rPr>
              <a:t> </a:t>
            </a:r>
            <a:r>
              <a:rPr sz="3450" spc="-95" dirty="0">
                <a:latin typeface="Lucida Sans Unicode"/>
                <a:cs typeface="Lucida Sans Unicode"/>
              </a:rPr>
              <a:t>motion</a:t>
            </a:r>
            <a:r>
              <a:rPr sz="3450" spc="-100" dirty="0">
                <a:latin typeface="Lucida Sans Unicode"/>
                <a:cs typeface="Lucida Sans Unicode"/>
              </a:rPr>
              <a:t> </a:t>
            </a:r>
            <a:r>
              <a:rPr sz="3450" spc="-35" dirty="0">
                <a:latin typeface="Lucida Sans Unicode"/>
                <a:cs typeface="Lucida Sans Unicode"/>
              </a:rPr>
              <a:t>due </a:t>
            </a:r>
            <a:r>
              <a:rPr sz="3450" dirty="0">
                <a:latin typeface="Lucida Sans Unicode"/>
                <a:cs typeface="Lucida Sans Unicode"/>
              </a:rPr>
              <a:t>to</a:t>
            </a:r>
            <a:r>
              <a:rPr sz="3450" spc="-140" dirty="0">
                <a:latin typeface="Lucida Sans Unicode"/>
                <a:cs typeface="Lucida Sans Unicode"/>
              </a:rPr>
              <a:t> </a:t>
            </a:r>
            <a:r>
              <a:rPr sz="3450" dirty="0">
                <a:latin typeface="Lucida Sans Unicode"/>
                <a:cs typeface="Lucida Sans Unicode"/>
              </a:rPr>
              <a:t>a</a:t>
            </a:r>
            <a:r>
              <a:rPr sz="3450" spc="-30" dirty="0">
                <a:latin typeface="Lucida Sans Unicode"/>
                <a:cs typeface="Lucida Sans Unicode"/>
              </a:rPr>
              <a:t> </a:t>
            </a:r>
            <a:r>
              <a:rPr sz="3450" spc="-10" dirty="0" smtClean="0">
                <a:latin typeface="Lucida Sans Unicode"/>
                <a:cs typeface="Lucida Sans Unicode"/>
              </a:rPr>
              <a:t>force</a:t>
            </a:r>
            <a:r>
              <a:rPr lang="en-GB" sz="3450" spc="-10" dirty="0" smtClean="0">
                <a:latin typeface="Lucida Sans Unicode"/>
                <a:cs typeface="Lucida Sans Unicode"/>
              </a:rPr>
              <a:t>.</a:t>
            </a:r>
            <a:endParaRPr sz="3450" dirty="0">
              <a:latin typeface="Lucida Sans Unicode"/>
              <a:cs typeface="Lucida Sans Unicode"/>
            </a:endParaRPr>
          </a:p>
          <a:p>
            <a:pPr marL="395605" indent="-385445">
              <a:lnSpc>
                <a:spcPct val="100000"/>
              </a:lnSpc>
              <a:spcBef>
                <a:spcPts val="250"/>
              </a:spcBef>
              <a:buClr>
                <a:srgbClr val="2F34C6"/>
              </a:buClr>
              <a:buFont typeface="Lucida Sans Unicode"/>
              <a:buChar char="■"/>
              <a:tabLst>
                <a:tab pos="395605" algn="l"/>
                <a:tab pos="2047239" algn="l"/>
              </a:tabLst>
            </a:pPr>
            <a:r>
              <a:rPr sz="3700" spc="120" dirty="0" smtClean="0">
                <a:latin typeface="Calibri"/>
                <a:cs typeface="Calibri"/>
              </a:rPr>
              <a:t>Scalar</a:t>
            </a:r>
            <a:r>
              <a:rPr lang="en-GB" sz="3700" dirty="0">
                <a:latin typeface="Calibri"/>
                <a:cs typeface="Calibri"/>
              </a:rPr>
              <a:t> </a:t>
            </a:r>
            <a:r>
              <a:rPr lang="en-GB" sz="3700" dirty="0" smtClean="0">
                <a:latin typeface="Calibri"/>
                <a:cs typeface="Calibri"/>
              </a:rPr>
              <a:t>q</a:t>
            </a:r>
            <a:r>
              <a:rPr sz="3700" spc="-10" dirty="0" err="1" smtClean="0">
                <a:latin typeface="Calibri"/>
                <a:cs typeface="Calibri"/>
              </a:rPr>
              <a:t>uantity</a:t>
            </a:r>
            <a:r>
              <a:rPr lang="en-GB" sz="3700" spc="-10" dirty="0" smtClean="0">
                <a:latin typeface="Calibri"/>
                <a:cs typeface="Calibri"/>
              </a:rPr>
              <a:t>.</a:t>
            </a:r>
            <a:endParaRPr sz="3700" dirty="0">
              <a:latin typeface="Calibri"/>
              <a:cs typeface="Calibri"/>
            </a:endParaRPr>
          </a:p>
          <a:p>
            <a:pPr marL="395605" indent="-385445">
              <a:spcBef>
                <a:spcPts val="250"/>
              </a:spcBef>
              <a:buClr>
                <a:srgbClr val="2F34C6"/>
              </a:buClr>
              <a:buFont typeface="Lucida Sans Unicode"/>
              <a:buChar char="■"/>
              <a:tabLst>
                <a:tab pos="395605" algn="l"/>
                <a:tab pos="2047239" algn="l"/>
              </a:tabLst>
            </a:pPr>
            <a:r>
              <a:rPr lang="en-GB" sz="3700" spc="120" dirty="0" smtClean="0">
                <a:latin typeface="Calibri"/>
                <a:cs typeface="Calibri"/>
              </a:rPr>
              <a:t>SI </a:t>
            </a:r>
            <a:r>
              <a:rPr sz="3700" spc="120" dirty="0" smtClean="0">
                <a:latin typeface="Calibri"/>
                <a:cs typeface="Calibri"/>
              </a:rPr>
              <a:t>units are</a:t>
            </a:r>
            <a:r>
              <a:rPr lang="en-GB" sz="3700" spc="120" dirty="0" smtClean="0">
                <a:latin typeface="Calibri"/>
                <a:cs typeface="Calibri"/>
              </a:rPr>
              <a:t> kg.</a:t>
            </a:r>
            <a:endParaRPr sz="3700" spc="120" dirty="0">
              <a:latin typeface="Calibri"/>
              <a:cs typeface="Calibri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2607468" y="3402210"/>
            <a:ext cx="750093" cy="580429"/>
          </a:xfrm>
          <a:prstGeom prst="rect">
            <a:avLst/>
          </a:prstGeom>
        </p:spPr>
      </p:pic>
      <p:pic>
        <p:nvPicPr>
          <p:cNvPr id="3" name="object 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4018358" y="3714750"/>
            <a:ext cx="383976" cy="491132"/>
          </a:xfrm>
          <a:prstGeom prst="rect">
            <a:avLst/>
          </a:prstGeom>
        </p:spPr>
      </p:pic>
      <p:pic>
        <p:nvPicPr>
          <p:cNvPr id="4" name="object 4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sp>
        <p:nvSpPr>
          <p:cNvPr id="6" name="object 6"/>
          <p:cNvSpPr txBox="1">
            <a:spLocks noGrp="1"/>
          </p:cNvSpPr>
          <p:nvPr>
            <p:ph type="title"/>
          </p:nvPr>
        </p:nvSpPr>
        <p:spPr>
          <a:xfrm>
            <a:off x="1210991" y="990600"/>
            <a:ext cx="6105525" cy="777240"/>
          </a:xfrm>
          <a:prstGeom prst="rect">
            <a:avLst/>
          </a:prstGeom>
        </p:spPr>
        <p:txBody>
          <a:bodyPr vert="horz" wrap="square" lIns="0" tIns="1651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30"/>
              </a:spcBef>
              <a:tabLst>
                <a:tab pos="2784475" algn="l"/>
                <a:tab pos="5021580" algn="l"/>
              </a:tabLst>
            </a:pPr>
            <a:r>
              <a:rPr sz="4900" spc="100" dirty="0">
                <a:solidFill>
                  <a:srgbClr val="2F2F9C"/>
                </a:solidFill>
                <a:latin typeface="Calibri"/>
                <a:cs typeface="Calibri"/>
              </a:rPr>
              <a:t>Newton's</a:t>
            </a:r>
            <a:r>
              <a:rPr sz="4900" dirty="0">
                <a:solidFill>
                  <a:srgbClr val="2F2F9C"/>
                </a:solidFill>
                <a:latin typeface="Calibri"/>
                <a:cs typeface="Calibri"/>
              </a:rPr>
              <a:t>	</a:t>
            </a:r>
            <a:r>
              <a:rPr sz="4900" spc="210" dirty="0" err="1" smtClean="0">
                <a:solidFill>
                  <a:srgbClr val="312A99"/>
                </a:solidFill>
                <a:latin typeface="Calibri"/>
                <a:cs typeface="Calibri"/>
              </a:rPr>
              <a:t>Seco</a:t>
            </a:r>
            <a:r>
              <a:rPr lang="en-GB" sz="4900" dirty="0" err="1" smtClean="0">
                <a:solidFill>
                  <a:srgbClr val="312A99"/>
                </a:solidFill>
                <a:latin typeface="Calibri"/>
                <a:cs typeface="Calibri"/>
              </a:rPr>
              <a:t>nd</a:t>
            </a:r>
            <a:r>
              <a:rPr lang="en-GB" sz="4900" dirty="0" smtClean="0">
                <a:solidFill>
                  <a:srgbClr val="312A99"/>
                </a:solidFill>
                <a:latin typeface="Calibri"/>
                <a:cs typeface="Calibri"/>
              </a:rPr>
              <a:t> </a:t>
            </a:r>
            <a:r>
              <a:rPr sz="4900" spc="125" dirty="0" smtClean="0">
                <a:solidFill>
                  <a:srgbClr val="3436AA"/>
                </a:solidFill>
                <a:latin typeface="Calibri"/>
                <a:cs typeface="Calibri"/>
              </a:rPr>
              <a:t>Law</a:t>
            </a:r>
            <a:endParaRPr sz="4900" dirty="0">
              <a:latin typeface="Calibri"/>
              <a:cs typeface="Calibri"/>
            </a:endParaRPr>
          </a:p>
        </p:txBody>
      </p:sp>
      <p:sp>
        <p:nvSpPr>
          <p:cNvPr id="7" name="object 7"/>
          <p:cNvSpPr txBox="1"/>
          <p:nvPr/>
        </p:nvSpPr>
        <p:spPr>
          <a:xfrm>
            <a:off x="1210991" y="1981100"/>
            <a:ext cx="7644765" cy="3358515"/>
          </a:xfrm>
          <a:prstGeom prst="rect">
            <a:avLst/>
          </a:prstGeom>
        </p:spPr>
        <p:txBody>
          <a:bodyPr vert="horz" wrap="square" lIns="0" tIns="90805" rIns="0" bIns="0" rtlCol="0">
            <a:spAutoFit/>
          </a:bodyPr>
          <a:lstStyle/>
          <a:p>
            <a:pPr marL="391160" marR="30480" indent="-353695">
              <a:lnSpc>
                <a:spcPts val="3379"/>
              </a:lnSpc>
              <a:spcBef>
                <a:spcPts val="715"/>
              </a:spcBef>
              <a:buChar char="■"/>
              <a:tabLst>
                <a:tab pos="391160" algn="l"/>
                <a:tab pos="401320" algn="l"/>
              </a:tabLst>
            </a:pPr>
            <a:r>
              <a:rPr sz="3300" dirty="0">
                <a:solidFill>
                  <a:srgbClr val="3331D6"/>
                </a:solidFill>
                <a:latin typeface="Lucida Sans Unicode"/>
                <a:cs typeface="Lucida Sans Unicode"/>
              </a:rPr>
              <a:t>	</a:t>
            </a:r>
            <a:r>
              <a:rPr sz="3300" spc="-285" dirty="0">
                <a:latin typeface="Lucida Sans Unicode"/>
                <a:cs typeface="Lucida Sans Unicode"/>
              </a:rPr>
              <a:t>The</a:t>
            </a:r>
            <a:r>
              <a:rPr sz="3300" spc="-95" dirty="0">
                <a:latin typeface="Lucida Sans Unicode"/>
                <a:cs typeface="Lucida Sans Unicode"/>
              </a:rPr>
              <a:t> </a:t>
            </a:r>
            <a:r>
              <a:rPr sz="3300" spc="-210" dirty="0">
                <a:latin typeface="Lucida Sans Unicode"/>
                <a:cs typeface="Lucida Sans Unicode"/>
              </a:rPr>
              <a:t>acceleration</a:t>
            </a:r>
            <a:r>
              <a:rPr sz="3300" spc="105" dirty="0">
                <a:latin typeface="Lucida Sans Unicode"/>
                <a:cs typeface="Lucida Sans Unicode"/>
              </a:rPr>
              <a:t> </a:t>
            </a:r>
            <a:r>
              <a:rPr sz="3300" spc="-295" dirty="0">
                <a:latin typeface="Lucida Sans Unicode"/>
                <a:cs typeface="Lucida Sans Unicode"/>
              </a:rPr>
              <a:t>of</a:t>
            </a:r>
            <a:r>
              <a:rPr sz="3300" spc="-50" dirty="0">
                <a:latin typeface="Lucida Sans Unicode"/>
                <a:cs typeface="Lucida Sans Unicode"/>
              </a:rPr>
              <a:t> </a:t>
            </a:r>
            <a:r>
              <a:rPr sz="3300" spc="-195" dirty="0">
                <a:latin typeface="Lucida Sans Unicode"/>
                <a:cs typeface="Lucida Sans Unicode"/>
              </a:rPr>
              <a:t>an</a:t>
            </a:r>
            <a:r>
              <a:rPr sz="3300" spc="-55" dirty="0">
                <a:latin typeface="Lucida Sans Unicode"/>
                <a:cs typeface="Lucida Sans Unicode"/>
              </a:rPr>
              <a:t> </a:t>
            </a:r>
            <a:r>
              <a:rPr sz="3300" spc="-254" dirty="0">
                <a:latin typeface="Lucida Sans Unicode"/>
                <a:cs typeface="Lucida Sans Unicode"/>
              </a:rPr>
              <a:t>object</a:t>
            </a:r>
            <a:r>
              <a:rPr sz="3300" spc="-5" dirty="0">
                <a:latin typeface="Lucida Sans Unicode"/>
                <a:cs typeface="Lucida Sans Unicode"/>
              </a:rPr>
              <a:t> </a:t>
            </a:r>
            <a:r>
              <a:rPr sz="3300" spc="-155" dirty="0">
                <a:latin typeface="Lucida Sans Unicode"/>
                <a:cs typeface="Lucida Sans Unicode"/>
              </a:rPr>
              <a:t>is</a:t>
            </a:r>
            <a:r>
              <a:rPr sz="3300" spc="-170" dirty="0">
                <a:latin typeface="Lucida Sans Unicode"/>
                <a:cs typeface="Lucida Sans Unicode"/>
              </a:rPr>
              <a:t> </a:t>
            </a:r>
            <a:r>
              <a:rPr sz="3300" spc="-75" dirty="0">
                <a:latin typeface="Lucida Sans Unicode"/>
                <a:cs typeface="Lucida Sans Unicode"/>
              </a:rPr>
              <a:t>directly </a:t>
            </a:r>
            <a:r>
              <a:rPr sz="3300" spc="-290" dirty="0">
                <a:latin typeface="Lucida Sans Unicode"/>
                <a:cs typeface="Lucida Sans Unicode"/>
              </a:rPr>
              <a:t>proportional</a:t>
            </a:r>
            <a:r>
              <a:rPr sz="3300" spc="450" dirty="0">
                <a:latin typeface="Lucida Sans Unicode"/>
                <a:cs typeface="Lucida Sans Unicode"/>
              </a:rPr>
              <a:t> </a:t>
            </a:r>
            <a:r>
              <a:rPr sz="3300" spc="-254" dirty="0">
                <a:latin typeface="Lucida Sans Unicode"/>
                <a:cs typeface="Lucida Sans Unicode"/>
              </a:rPr>
              <a:t>to</a:t>
            </a:r>
            <a:r>
              <a:rPr sz="3300" spc="-25" dirty="0">
                <a:latin typeface="Lucida Sans Unicode"/>
                <a:cs typeface="Lucida Sans Unicode"/>
              </a:rPr>
              <a:t> </a:t>
            </a:r>
            <a:r>
              <a:rPr sz="3300" spc="-235" dirty="0">
                <a:latin typeface="Lucida Sans Unicode"/>
                <a:cs typeface="Lucida Sans Unicode"/>
              </a:rPr>
              <a:t>the</a:t>
            </a:r>
            <a:r>
              <a:rPr sz="3300" spc="-25" dirty="0">
                <a:latin typeface="Lucida Sans Unicode"/>
                <a:cs typeface="Lucida Sans Unicode"/>
              </a:rPr>
              <a:t> </a:t>
            </a:r>
            <a:r>
              <a:rPr sz="3300" spc="-204" dirty="0">
                <a:latin typeface="Lucida Sans Unicode"/>
                <a:cs typeface="Lucida Sans Unicode"/>
              </a:rPr>
              <a:t>net</a:t>
            </a:r>
            <a:r>
              <a:rPr sz="3300" spc="-30" dirty="0">
                <a:latin typeface="Lucida Sans Unicode"/>
                <a:cs typeface="Lucida Sans Unicode"/>
              </a:rPr>
              <a:t> </a:t>
            </a:r>
            <a:r>
              <a:rPr sz="3300" spc="-265" dirty="0">
                <a:latin typeface="Lucida Sans Unicode"/>
                <a:cs typeface="Lucida Sans Unicode"/>
              </a:rPr>
              <a:t>force</a:t>
            </a:r>
            <a:r>
              <a:rPr sz="3300" spc="155" dirty="0">
                <a:latin typeface="Lucida Sans Unicode"/>
                <a:cs typeface="Lucida Sans Unicode"/>
              </a:rPr>
              <a:t> </a:t>
            </a:r>
            <a:r>
              <a:rPr sz="3300" spc="-270" dirty="0">
                <a:latin typeface="Lucida Sans Unicode"/>
                <a:cs typeface="Lucida Sans Unicode"/>
              </a:rPr>
              <a:t>acting</a:t>
            </a:r>
            <a:r>
              <a:rPr sz="3300" spc="165" dirty="0">
                <a:latin typeface="Lucida Sans Unicode"/>
                <a:cs typeface="Lucida Sans Unicode"/>
              </a:rPr>
              <a:t> </a:t>
            </a:r>
            <a:r>
              <a:rPr sz="3300" spc="-330" dirty="0">
                <a:latin typeface="Lucida Sans Unicode"/>
                <a:cs typeface="Lucida Sans Unicode"/>
              </a:rPr>
              <a:t>on</a:t>
            </a:r>
            <a:r>
              <a:rPr sz="3300" spc="-45" dirty="0">
                <a:latin typeface="Lucida Sans Unicode"/>
                <a:cs typeface="Lucida Sans Unicode"/>
              </a:rPr>
              <a:t> </a:t>
            </a:r>
            <a:r>
              <a:rPr sz="3300" spc="-25" dirty="0">
                <a:latin typeface="Lucida Sans Unicode"/>
                <a:cs typeface="Lucida Sans Unicode"/>
              </a:rPr>
              <a:t>it </a:t>
            </a:r>
            <a:r>
              <a:rPr sz="3300" spc="-305" dirty="0">
                <a:latin typeface="Lucida Sans Unicode"/>
                <a:cs typeface="Lucida Sans Unicode"/>
              </a:rPr>
              <a:t>and</a:t>
            </a:r>
            <a:r>
              <a:rPr sz="3300" spc="-25" dirty="0">
                <a:latin typeface="Lucida Sans Unicode"/>
                <a:cs typeface="Lucida Sans Unicode"/>
              </a:rPr>
              <a:t> </a:t>
            </a:r>
            <a:r>
              <a:rPr sz="3300" spc="-175" dirty="0">
                <a:latin typeface="Lucida Sans Unicode"/>
                <a:cs typeface="Lucida Sans Unicode"/>
              </a:rPr>
              <a:t>inversely</a:t>
            </a:r>
            <a:r>
              <a:rPr sz="3300" spc="120" dirty="0">
                <a:latin typeface="Lucida Sans Unicode"/>
                <a:cs typeface="Lucida Sans Unicode"/>
              </a:rPr>
              <a:t> </a:t>
            </a:r>
            <a:r>
              <a:rPr sz="3300" spc="-290" dirty="0">
                <a:latin typeface="Lucida Sans Unicode"/>
                <a:cs typeface="Lucida Sans Unicode"/>
              </a:rPr>
              <a:t>proportional</a:t>
            </a:r>
            <a:r>
              <a:rPr sz="3300" spc="340" dirty="0">
                <a:latin typeface="Lucida Sans Unicode"/>
                <a:cs typeface="Lucida Sans Unicode"/>
              </a:rPr>
              <a:t> </a:t>
            </a:r>
            <a:r>
              <a:rPr sz="3300" spc="-280" dirty="0">
                <a:latin typeface="Lucida Sans Unicode"/>
                <a:cs typeface="Lucida Sans Unicode"/>
              </a:rPr>
              <a:t>to</a:t>
            </a:r>
            <a:r>
              <a:rPr sz="3300" spc="-110" dirty="0">
                <a:latin typeface="Lucida Sans Unicode"/>
                <a:cs typeface="Lucida Sans Unicode"/>
              </a:rPr>
              <a:t> </a:t>
            </a:r>
            <a:r>
              <a:rPr sz="3300" spc="-150" dirty="0">
                <a:latin typeface="Lucida Sans Unicode"/>
                <a:cs typeface="Lucida Sans Unicode"/>
              </a:rPr>
              <a:t>its </a:t>
            </a:r>
            <a:r>
              <a:rPr sz="3300" spc="-10" dirty="0">
                <a:latin typeface="Lucida Sans Unicode"/>
                <a:cs typeface="Lucida Sans Unicode"/>
              </a:rPr>
              <a:t>mass.</a:t>
            </a:r>
            <a:endParaRPr sz="3300">
              <a:latin typeface="Lucida Sans Unicode"/>
              <a:cs typeface="Lucida Sans Unicode"/>
            </a:endParaRPr>
          </a:p>
          <a:p>
            <a:pPr marL="681355">
              <a:lnSpc>
                <a:spcPct val="100000"/>
              </a:lnSpc>
              <a:spcBef>
                <a:spcPts val="1814"/>
              </a:spcBef>
              <a:tabLst>
                <a:tab pos="1581785" algn="l"/>
                <a:tab pos="2252980" algn="l"/>
                <a:tab pos="3261995" algn="l"/>
              </a:tabLst>
            </a:pPr>
            <a:r>
              <a:rPr sz="3500" i="1" spc="-25" dirty="0">
                <a:latin typeface="Cambria"/>
                <a:cs typeface="Cambria"/>
              </a:rPr>
              <a:t>aa</a:t>
            </a:r>
            <a:r>
              <a:rPr sz="3500" i="1" dirty="0">
                <a:latin typeface="Cambria"/>
                <a:cs typeface="Cambria"/>
              </a:rPr>
              <a:t>	</a:t>
            </a:r>
            <a:r>
              <a:rPr sz="5475" i="1" spc="-75" baseline="-35007" dirty="0">
                <a:latin typeface="Cambria"/>
                <a:cs typeface="Cambria"/>
              </a:rPr>
              <a:t>m</a:t>
            </a:r>
            <a:r>
              <a:rPr sz="5475" i="1" baseline="-35007" dirty="0">
                <a:latin typeface="Cambria"/>
                <a:cs typeface="Cambria"/>
              </a:rPr>
              <a:t>	</a:t>
            </a:r>
            <a:r>
              <a:rPr sz="3500" i="1" spc="-25" dirty="0">
                <a:latin typeface="Cambria"/>
                <a:cs typeface="Cambria"/>
              </a:rPr>
              <a:t>or</a:t>
            </a:r>
            <a:r>
              <a:rPr sz="3500" i="1" dirty="0">
                <a:latin typeface="Cambria"/>
                <a:cs typeface="Cambria"/>
              </a:rPr>
              <a:t>	</a:t>
            </a:r>
            <a:r>
              <a:rPr sz="3500" i="1" spc="350" dirty="0">
                <a:latin typeface="Cambria"/>
                <a:cs typeface="Cambria"/>
              </a:rPr>
              <a:t>F=ma</a:t>
            </a:r>
            <a:endParaRPr sz="3500">
              <a:latin typeface="Cambria"/>
              <a:cs typeface="Cambria"/>
            </a:endParaRPr>
          </a:p>
          <a:p>
            <a:pPr marL="803910" lvl="1" indent="-312420">
              <a:lnSpc>
                <a:spcPct val="100000"/>
              </a:lnSpc>
              <a:spcBef>
                <a:spcPts val="1935"/>
              </a:spcBef>
              <a:buClr>
                <a:srgbClr val="F90500"/>
              </a:buClr>
              <a:buFont typeface="Lucida Sans Unicode"/>
              <a:buChar char="■"/>
              <a:tabLst>
                <a:tab pos="803910" algn="l"/>
                <a:tab pos="1085850" algn="l"/>
                <a:tab pos="3462020" algn="l"/>
              </a:tabLst>
            </a:pPr>
            <a:r>
              <a:rPr sz="2750" spc="-710" dirty="0">
                <a:latin typeface="Calibri"/>
                <a:cs typeface="Calibri"/>
              </a:rPr>
              <a:t>F</a:t>
            </a:r>
            <a:r>
              <a:rPr sz="2750" dirty="0">
                <a:latin typeface="Calibri"/>
                <a:cs typeface="Calibri"/>
              </a:rPr>
              <a:t>	</a:t>
            </a:r>
            <a:r>
              <a:rPr sz="2750" spc="65" dirty="0">
                <a:latin typeface="Calibri"/>
                <a:cs typeface="Calibri"/>
              </a:rPr>
              <a:t>and</a:t>
            </a:r>
            <a:r>
              <a:rPr sz="2750" spc="295" dirty="0">
                <a:latin typeface="Calibri"/>
                <a:cs typeface="Calibri"/>
              </a:rPr>
              <a:t> </a:t>
            </a:r>
            <a:r>
              <a:rPr sz="2750" spc="140" dirty="0">
                <a:latin typeface="Calibri"/>
                <a:cs typeface="Calibri"/>
              </a:rPr>
              <a:t>a</a:t>
            </a:r>
            <a:r>
              <a:rPr sz="2750" spc="165" dirty="0">
                <a:latin typeface="Calibri"/>
                <a:cs typeface="Calibri"/>
              </a:rPr>
              <a:t> </a:t>
            </a:r>
            <a:r>
              <a:rPr sz="2750" spc="65" dirty="0">
                <a:latin typeface="Calibri"/>
                <a:cs typeface="Calibri"/>
              </a:rPr>
              <a:t>are</a:t>
            </a:r>
            <a:r>
              <a:rPr sz="2750" spc="285" dirty="0">
                <a:latin typeface="Calibri"/>
                <a:cs typeface="Calibri"/>
              </a:rPr>
              <a:t> </a:t>
            </a:r>
            <a:r>
              <a:rPr sz="2750" spc="-20" dirty="0">
                <a:latin typeface="Calibri"/>
                <a:cs typeface="Calibri"/>
              </a:rPr>
              <a:t>both</a:t>
            </a:r>
            <a:r>
              <a:rPr sz="2750" dirty="0">
                <a:latin typeface="Calibri"/>
                <a:cs typeface="Calibri"/>
              </a:rPr>
              <a:t>	</a:t>
            </a:r>
            <a:r>
              <a:rPr sz="2750" spc="40" dirty="0">
                <a:latin typeface="Calibri"/>
                <a:cs typeface="Calibri"/>
              </a:rPr>
              <a:t>vectors</a:t>
            </a:r>
            <a:endParaRPr sz="2750">
              <a:latin typeface="Calibri"/>
              <a:cs typeface="Calibri"/>
            </a:endParaRPr>
          </a:p>
          <a:p>
            <a:pPr marL="403860" indent="-363855">
              <a:lnSpc>
                <a:spcPct val="100000"/>
              </a:lnSpc>
              <a:spcBef>
                <a:spcPts val="275"/>
              </a:spcBef>
              <a:buClr>
                <a:srgbClr val="2F36CC"/>
              </a:buClr>
              <a:buFont typeface="Lucida Sans Unicode"/>
              <a:buChar char="■"/>
              <a:tabLst>
                <a:tab pos="403860" algn="l"/>
                <a:tab pos="1217295" algn="l"/>
                <a:tab pos="2053589" algn="l"/>
                <a:tab pos="4032885" algn="l"/>
              </a:tabLst>
            </a:pPr>
            <a:r>
              <a:rPr sz="3150" spc="114" dirty="0">
                <a:latin typeface="Calibri"/>
                <a:cs typeface="Calibri"/>
              </a:rPr>
              <a:t>Can</a:t>
            </a:r>
            <a:r>
              <a:rPr sz="3150" dirty="0">
                <a:latin typeface="Calibri"/>
                <a:cs typeface="Calibri"/>
              </a:rPr>
              <a:t>	</a:t>
            </a:r>
            <a:r>
              <a:rPr sz="3150" spc="50" dirty="0">
                <a:latin typeface="Calibri"/>
                <a:cs typeface="Calibri"/>
              </a:rPr>
              <a:t>also</a:t>
            </a:r>
            <a:r>
              <a:rPr sz="3150" dirty="0">
                <a:latin typeface="Calibri"/>
                <a:cs typeface="Calibri"/>
              </a:rPr>
              <a:t>	</a:t>
            </a:r>
            <a:r>
              <a:rPr sz="3150" spc="75" dirty="0">
                <a:latin typeface="Calibri"/>
                <a:cs typeface="Calibri"/>
              </a:rPr>
              <a:t>be</a:t>
            </a:r>
            <a:r>
              <a:rPr sz="3150" spc="300" dirty="0">
                <a:latin typeface="Calibri"/>
                <a:cs typeface="Calibri"/>
              </a:rPr>
              <a:t> </a:t>
            </a:r>
            <a:r>
              <a:rPr sz="3150" spc="35" dirty="0">
                <a:latin typeface="Calibri"/>
                <a:cs typeface="Calibri"/>
              </a:rPr>
              <a:t>applied</a:t>
            </a:r>
            <a:r>
              <a:rPr sz="3150" dirty="0">
                <a:latin typeface="Calibri"/>
                <a:cs typeface="Calibri"/>
              </a:rPr>
              <a:t>	</a:t>
            </a:r>
            <a:r>
              <a:rPr sz="3150" spc="85" dirty="0">
                <a:latin typeface="Calibri"/>
                <a:cs typeface="Calibri"/>
              </a:rPr>
              <a:t>three-</a:t>
            </a:r>
            <a:r>
              <a:rPr sz="3150" spc="80" dirty="0">
                <a:latin typeface="Calibri"/>
                <a:cs typeface="Calibri"/>
              </a:rPr>
              <a:t>dimensionally</a:t>
            </a:r>
            <a:endParaRPr sz="3150">
              <a:latin typeface="Calibri"/>
              <a:cs typeface="Calibri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pic>
        <p:nvPicPr>
          <p:cNvPr id="3" name="object 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3661171" y="1187648"/>
            <a:ext cx="250031" cy="8929"/>
          </a:xfrm>
          <a:prstGeom prst="rect">
            <a:avLst/>
          </a:prstGeom>
        </p:spPr>
      </p:pic>
      <p:sp>
        <p:nvSpPr>
          <p:cNvPr id="4" name="object 4"/>
          <p:cNvSpPr/>
          <p:nvPr/>
        </p:nvSpPr>
        <p:spPr>
          <a:xfrm>
            <a:off x="3393281" y="3168551"/>
            <a:ext cx="815975" cy="0"/>
          </a:xfrm>
          <a:custGeom>
            <a:avLst/>
            <a:gdLst/>
            <a:ahLst/>
            <a:cxnLst/>
            <a:rect l="l" t="t" r="r" b="b"/>
            <a:pathLst>
              <a:path w="815975">
                <a:moveTo>
                  <a:pt x="0" y="0"/>
                </a:moveTo>
                <a:lnTo>
                  <a:pt x="815578" y="0"/>
                </a:lnTo>
              </a:path>
            </a:pathLst>
          </a:custGeom>
          <a:ln w="20835">
            <a:solidFill>
              <a:srgbClr val="383838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pic>
        <p:nvPicPr>
          <p:cNvPr id="5" name="object 5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3902273" y="2821781"/>
            <a:ext cx="258960" cy="214312"/>
          </a:xfrm>
          <a:prstGeom prst="rect">
            <a:avLst/>
          </a:prstGeom>
        </p:spPr>
      </p:pic>
      <p:sp>
        <p:nvSpPr>
          <p:cNvPr id="6" name="object 6"/>
          <p:cNvSpPr txBox="1">
            <a:spLocks noGrp="1"/>
          </p:cNvSpPr>
          <p:nvPr>
            <p:ph type="title"/>
          </p:nvPr>
        </p:nvSpPr>
        <p:spPr>
          <a:xfrm>
            <a:off x="1219121" y="939055"/>
            <a:ext cx="3902710" cy="807085"/>
          </a:xfrm>
          <a:prstGeom prst="rect">
            <a:avLst/>
          </a:prstGeom>
        </p:spPr>
        <p:txBody>
          <a:bodyPr vert="horz" wrap="square" lIns="0" tIns="1587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5"/>
              </a:spcBef>
              <a:tabLst>
                <a:tab pos="1645285" algn="l"/>
              </a:tabLst>
            </a:pPr>
            <a:r>
              <a:rPr sz="5100" spc="-10" dirty="0">
                <a:solidFill>
                  <a:srgbClr val="33318E"/>
                </a:solidFill>
                <a:latin typeface="Calibri"/>
                <a:cs typeface="Calibri"/>
              </a:rPr>
              <a:t>Units</a:t>
            </a:r>
            <a:r>
              <a:rPr sz="5100" dirty="0">
                <a:solidFill>
                  <a:srgbClr val="33318E"/>
                </a:solidFill>
                <a:latin typeface="Calibri"/>
                <a:cs typeface="Calibri"/>
              </a:rPr>
              <a:t>	</a:t>
            </a:r>
            <a:r>
              <a:rPr sz="5100" dirty="0">
                <a:solidFill>
                  <a:srgbClr val="3438A5"/>
                </a:solidFill>
                <a:latin typeface="Calibri"/>
                <a:cs typeface="Calibri"/>
              </a:rPr>
              <a:t>of</a:t>
            </a:r>
            <a:r>
              <a:rPr sz="5100" spc="340" dirty="0">
                <a:solidFill>
                  <a:srgbClr val="3438A5"/>
                </a:solidFill>
                <a:latin typeface="Calibri"/>
                <a:cs typeface="Calibri"/>
              </a:rPr>
              <a:t> </a:t>
            </a:r>
            <a:r>
              <a:rPr sz="5100" spc="50" dirty="0">
                <a:solidFill>
                  <a:srgbClr val="343193"/>
                </a:solidFill>
                <a:latin typeface="Calibri"/>
                <a:cs typeface="Calibri"/>
              </a:rPr>
              <a:t>Force</a:t>
            </a:r>
            <a:endParaRPr sz="5100" dirty="0">
              <a:latin typeface="Calibri"/>
              <a:cs typeface="Calibri"/>
            </a:endParaRPr>
          </a:p>
        </p:txBody>
      </p:sp>
      <p:sp>
        <p:nvSpPr>
          <p:cNvPr id="7" name="object 7"/>
          <p:cNvSpPr txBox="1"/>
          <p:nvPr/>
        </p:nvSpPr>
        <p:spPr>
          <a:xfrm>
            <a:off x="1239446" y="1999208"/>
            <a:ext cx="6632575" cy="568960"/>
          </a:xfrm>
          <a:prstGeom prst="rect">
            <a:avLst/>
          </a:prstGeom>
        </p:spPr>
        <p:txBody>
          <a:bodyPr vert="horz" wrap="square" lIns="0" tIns="14605" rIns="0" bIns="0" rtlCol="0">
            <a:spAutoFit/>
          </a:bodyPr>
          <a:lstStyle/>
          <a:p>
            <a:pPr marL="387350" indent="-374650">
              <a:lnSpc>
                <a:spcPct val="100000"/>
              </a:lnSpc>
              <a:spcBef>
                <a:spcPts val="115"/>
              </a:spcBef>
              <a:buClr>
                <a:srgbClr val="362FCD"/>
              </a:buClr>
              <a:buChar char="•"/>
              <a:tabLst>
                <a:tab pos="387350" algn="l"/>
                <a:tab pos="969010" algn="l"/>
                <a:tab pos="4053204" algn="l"/>
                <a:tab pos="4446270" algn="l"/>
                <a:tab pos="6312535" algn="l"/>
              </a:tabLst>
            </a:pPr>
            <a:r>
              <a:rPr sz="3550" spc="-25" dirty="0">
                <a:latin typeface="Calibri"/>
                <a:cs typeface="Calibri"/>
              </a:rPr>
              <a:t>SI</a:t>
            </a:r>
            <a:r>
              <a:rPr sz="3550" dirty="0">
                <a:latin typeface="Calibri"/>
                <a:cs typeface="Calibri"/>
              </a:rPr>
              <a:t>	</a:t>
            </a:r>
            <a:r>
              <a:rPr sz="3550" spc="110" dirty="0">
                <a:latin typeface="Calibri"/>
                <a:cs typeface="Calibri"/>
              </a:rPr>
              <a:t>unit</a:t>
            </a:r>
            <a:r>
              <a:rPr sz="3550" spc="325" dirty="0">
                <a:latin typeface="Calibri"/>
                <a:cs typeface="Calibri"/>
              </a:rPr>
              <a:t> </a:t>
            </a:r>
            <a:r>
              <a:rPr sz="3550" spc="55" dirty="0">
                <a:latin typeface="Calibri"/>
                <a:cs typeface="Calibri"/>
              </a:rPr>
              <a:t>of</a:t>
            </a:r>
            <a:r>
              <a:rPr sz="3550" spc="280" dirty="0">
                <a:latin typeface="Calibri"/>
                <a:cs typeface="Calibri"/>
              </a:rPr>
              <a:t> </a:t>
            </a:r>
            <a:r>
              <a:rPr sz="3550" spc="85" dirty="0">
                <a:latin typeface="Calibri"/>
                <a:cs typeface="Calibri"/>
              </a:rPr>
              <a:t>force</a:t>
            </a:r>
            <a:r>
              <a:rPr sz="3550" spc="380" dirty="0">
                <a:latin typeface="Calibri"/>
                <a:cs typeface="Calibri"/>
              </a:rPr>
              <a:t> </a:t>
            </a:r>
            <a:r>
              <a:rPr sz="3550" spc="35" dirty="0">
                <a:latin typeface="Calibri"/>
                <a:cs typeface="Calibri"/>
              </a:rPr>
              <a:t>is</a:t>
            </a:r>
            <a:r>
              <a:rPr sz="3550" dirty="0">
                <a:latin typeface="Calibri"/>
                <a:cs typeface="Calibri"/>
              </a:rPr>
              <a:t>	</a:t>
            </a:r>
            <a:r>
              <a:rPr sz="3550" spc="50" dirty="0">
                <a:latin typeface="Calibri"/>
                <a:cs typeface="Calibri"/>
              </a:rPr>
              <a:t>a</a:t>
            </a:r>
            <a:r>
              <a:rPr sz="3550" dirty="0">
                <a:latin typeface="Calibri"/>
                <a:cs typeface="Calibri"/>
              </a:rPr>
              <a:t>	</a:t>
            </a:r>
            <a:r>
              <a:rPr sz="3550" spc="40" dirty="0">
                <a:latin typeface="Calibri"/>
                <a:cs typeface="Calibri"/>
              </a:rPr>
              <a:t>Newton</a:t>
            </a:r>
            <a:r>
              <a:rPr sz="3550" dirty="0">
                <a:latin typeface="Calibri"/>
                <a:cs typeface="Calibri"/>
              </a:rPr>
              <a:t>	</a:t>
            </a:r>
            <a:r>
              <a:rPr sz="3550" spc="60" dirty="0">
                <a:latin typeface="Calibri"/>
                <a:cs typeface="Calibri"/>
              </a:rPr>
              <a:t>N</a:t>
            </a:r>
            <a:endParaRPr sz="3550" dirty="0">
              <a:latin typeface="Calibri"/>
              <a:cs typeface="Calibri"/>
            </a:endParaRPr>
          </a:p>
        </p:txBody>
      </p:sp>
      <p:sp>
        <p:nvSpPr>
          <p:cNvPr id="8" name="object 8"/>
          <p:cNvSpPr txBox="1"/>
          <p:nvPr/>
        </p:nvSpPr>
        <p:spPr>
          <a:xfrm>
            <a:off x="2278195" y="2869356"/>
            <a:ext cx="1153795" cy="546945"/>
          </a:xfrm>
          <a:prstGeom prst="rect">
            <a:avLst/>
          </a:prstGeom>
        </p:spPr>
        <p:txBody>
          <a:bodyPr vert="horz" wrap="square" lIns="0" tIns="1587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5"/>
              </a:spcBef>
              <a:tabLst>
                <a:tab pos="878205" algn="l"/>
              </a:tabLst>
            </a:pPr>
            <a:r>
              <a:rPr sz="3450" spc="-50" dirty="0">
                <a:latin typeface="Calibri"/>
                <a:cs typeface="Calibri"/>
              </a:rPr>
              <a:t>1N</a:t>
            </a:r>
            <a:r>
              <a:rPr lang="en-GB" sz="3450" dirty="0">
                <a:latin typeface="Lucida Sans Unicode"/>
                <a:cs typeface="Lucida Sans Unicode"/>
              </a:rPr>
              <a:t>=</a:t>
            </a:r>
            <a:r>
              <a:rPr sz="3450" spc="80" dirty="0" smtClean="0">
                <a:latin typeface="Lucida Sans Unicode"/>
                <a:cs typeface="Lucida Sans Unicode"/>
              </a:rPr>
              <a:t>1</a:t>
            </a:r>
            <a:endParaRPr sz="3450" dirty="0">
              <a:latin typeface="Lucida Sans Unicode"/>
              <a:cs typeface="Lucida Sans Unicode"/>
            </a:endParaRPr>
          </a:p>
        </p:txBody>
      </p:sp>
      <p:sp>
        <p:nvSpPr>
          <p:cNvPr id="9" name="object 9"/>
          <p:cNvSpPr txBox="1"/>
          <p:nvPr/>
        </p:nvSpPr>
        <p:spPr>
          <a:xfrm>
            <a:off x="3369792" y="2628254"/>
            <a:ext cx="440690" cy="494665"/>
          </a:xfrm>
          <a:prstGeom prst="rect">
            <a:avLst/>
          </a:prstGeom>
        </p:spPr>
        <p:txBody>
          <a:bodyPr vert="horz" wrap="square" lIns="0" tIns="1587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5"/>
              </a:spcBef>
            </a:pPr>
            <a:r>
              <a:rPr sz="3050" spc="-190" dirty="0">
                <a:latin typeface="Lucida Sans Unicode"/>
                <a:cs typeface="Lucida Sans Unicode"/>
              </a:rPr>
              <a:t>kg</a:t>
            </a:r>
            <a:endParaRPr sz="3050" dirty="0">
              <a:latin typeface="Lucida Sans Unicode"/>
              <a:cs typeface="Lucida Sans Unicode"/>
            </a:endParaRPr>
          </a:p>
        </p:txBody>
      </p:sp>
      <p:sp>
        <p:nvSpPr>
          <p:cNvPr id="10" name="object 10"/>
          <p:cNvSpPr txBox="1"/>
          <p:nvPr/>
        </p:nvSpPr>
        <p:spPr>
          <a:xfrm>
            <a:off x="3598218" y="3274913"/>
            <a:ext cx="167005" cy="382905"/>
          </a:xfrm>
          <a:prstGeom prst="rect">
            <a:avLst/>
          </a:prstGeom>
        </p:spPr>
        <p:txBody>
          <a:bodyPr vert="horz" wrap="square" lIns="0" tIns="1143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0"/>
              </a:spcBef>
            </a:pPr>
            <a:r>
              <a:rPr sz="2350" spc="-105" dirty="0">
                <a:latin typeface="Lucida Sans Unicode"/>
                <a:cs typeface="Lucida Sans Unicode"/>
              </a:rPr>
              <a:t>S</a:t>
            </a:r>
            <a:endParaRPr sz="2350">
              <a:latin typeface="Lucida Sans Unicode"/>
              <a:cs typeface="Lucida Sans Unicode"/>
            </a:endParaRPr>
          </a:p>
        </p:txBody>
      </p:sp>
      <p:sp>
        <p:nvSpPr>
          <p:cNvPr id="11" name="object 11"/>
          <p:cNvSpPr txBox="1"/>
          <p:nvPr/>
        </p:nvSpPr>
        <p:spPr>
          <a:xfrm>
            <a:off x="3791400" y="3145928"/>
            <a:ext cx="163195" cy="32321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950" spc="-50" dirty="0">
                <a:latin typeface="Consolas"/>
                <a:cs typeface="Consolas"/>
              </a:rPr>
              <a:t>2</a:t>
            </a:r>
            <a:endParaRPr sz="1950">
              <a:latin typeface="Consolas"/>
              <a:cs typeface="Consolas"/>
            </a:endParaRPr>
          </a:p>
        </p:txBody>
      </p:sp>
      <p:sp>
        <p:nvSpPr>
          <p:cNvPr id="12" name="object 12"/>
          <p:cNvSpPr txBox="1"/>
          <p:nvPr/>
        </p:nvSpPr>
        <p:spPr>
          <a:xfrm>
            <a:off x="1239446" y="3762821"/>
            <a:ext cx="6778625" cy="1628010"/>
          </a:xfrm>
          <a:prstGeom prst="rect">
            <a:avLst/>
          </a:prstGeom>
        </p:spPr>
        <p:txBody>
          <a:bodyPr vert="horz" wrap="square" lIns="0" tIns="14605" rIns="0" bIns="0" rtlCol="0">
            <a:spAutoFit/>
          </a:bodyPr>
          <a:lstStyle/>
          <a:p>
            <a:pPr marL="387350" indent="-374650">
              <a:spcBef>
                <a:spcPts val="115"/>
              </a:spcBef>
              <a:buClr>
                <a:srgbClr val="362FCD"/>
              </a:buClr>
              <a:buChar char="•"/>
              <a:tabLst>
                <a:tab pos="387350" algn="l"/>
                <a:tab pos="969010" algn="l"/>
                <a:tab pos="4053204" algn="l"/>
                <a:tab pos="4446270" algn="l"/>
                <a:tab pos="6312535" algn="l"/>
              </a:tabLst>
            </a:pPr>
            <a:r>
              <a:rPr lang="en-GB" sz="3550" spc="-25" dirty="0">
                <a:latin typeface="Calibri"/>
                <a:cs typeface="Calibri"/>
              </a:rPr>
              <a:t>US </a:t>
            </a:r>
            <a:r>
              <a:rPr sz="3550" spc="-25" dirty="0">
                <a:latin typeface="Calibri"/>
                <a:cs typeface="Calibri"/>
              </a:rPr>
              <a:t>Customary</a:t>
            </a:r>
            <a:r>
              <a:rPr lang="en-GB" sz="3550" spc="-25" dirty="0">
                <a:latin typeface="Calibri"/>
                <a:cs typeface="Calibri"/>
              </a:rPr>
              <a:t> </a:t>
            </a:r>
            <a:r>
              <a:rPr sz="3550" spc="-25" dirty="0">
                <a:latin typeface="Calibri"/>
                <a:cs typeface="Calibri"/>
              </a:rPr>
              <a:t>unit of force</a:t>
            </a:r>
            <a:r>
              <a:rPr lang="en-GB" sz="3550" spc="-25" dirty="0">
                <a:latin typeface="Calibri"/>
                <a:cs typeface="Calibri"/>
              </a:rPr>
              <a:t> </a:t>
            </a:r>
            <a:r>
              <a:rPr sz="3550" spc="-25" dirty="0">
                <a:latin typeface="Calibri"/>
                <a:cs typeface="Calibri"/>
              </a:rPr>
              <a:t>is</a:t>
            </a:r>
            <a:r>
              <a:rPr lang="en-GB" sz="3550" spc="-25" dirty="0">
                <a:latin typeface="Calibri"/>
                <a:cs typeface="Calibri"/>
              </a:rPr>
              <a:t> </a:t>
            </a:r>
            <a:r>
              <a:rPr sz="3550" spc="-25" dirty="0">
                <a:latin typeface="Calibri"/>
                <a:cs typeface="Calibri"/>
              </a:rPr>
              <a:t>a</a:t>
            </a:r>
            <a:r>
              <a:rPr lang="en-GB" sz="3550" spc="-25" dirty="0">
                <a:latin typeface="Calibri"/>
                <a:cs typeface="Calibri"/>
              </a:rPr>
              <a:t> </a:t>
            </a:r>
            <a:r>
              <a:rPr sz="3550" spc="-25" dirty="0">
                <a:latin typeface="Calibri"/>
                <a:cs typeface="Calibri"/>
              </a:rPr>
              <a:t>pound</a:t>
            </a:r>
            <a:r>
              <a:rPr lang="en-GB" sz="3550" spc="-25" dirty="0">
                <a:latin typeface="Calibri"/>
                <a:cs typeface="Calibri"/>
              </a:rPr>
              <a:t>(</a:t>
            </a:r>
            <a:r>
              <a:rPr lang="en-GB" sz="3550" spc="-25" dirty="0" err="1">
                <a:latin typeface="Calibri"/>
                <a:cs typeface="Calibri"/>
              </a:rPr>
              <a:t>lb</a:t>
            </a:r>
            <a:r>
              <a:rPr lang="en-GB" sz="3550" spc="-25" dirty="0">
                <a:latin typeface="Calibri"/>
                <a:cs typeface="Calibri"/>
              </a:rPr>
              <a:t>)</a:t>
            </a:r>
            <a:endParaRPr sz="3550" spc="-25" dirty="0">
              <a:latin typeface="Calibri"/>
              <a:cs typeface="Calibri"/>
            </a:endParaRPr>
          </a:p>
          <a:p>
            <a:pPr marL="789940" indent="-316230">
              <a:spcBef>
                <a:spcPts val="360"/>
              </a:spcBef>
              <a:buClr>
                <a:srgbClr val="FB0101"/>
              </a:buClr>
              <a:buChar char="•"/>
              <a:tabLst>
                <a:tab pos="789940" algn="l"/>
                <a:tab pos="1129665" algn="l"/>
                <a:tab pos="1546225" algn="l"/>
                <a:tab pos="1943100" algn="l"/>
                <a:tab pos="3097530" algn="l"/>
              </a:tabLst>
            </a:pPr>
            <a:r>
              <a:rPr sz="3050" spc="-50" dirty="0">
                <a:latin typeface="Calibri"/>
                <a:cs typeface="Calibri"/>
              </a:rPr>
              <a:t>1</a:t>
            </a:r>
            <a:r>
              <a:rPr sz="3050" dirty="0">
                <a:latin typeface="Calibri"/>
                <a:cs typeface="Calibri"/>
              </a:rPr>
              <a:t>	</a:t>
            </a:r>
            <a:r>
              <a:rPr sz="3050" spc="5" dirty="0">
                <a:latin typeface="Calibri"/>
                <a:cs typeface="Calibri"/>
              </a:rPr>
              <a:t>N</a:t>
            </a:r>
            <a:r>
              <a:rPr sz="3050" dirty="0">
                <a:latin typeface="Calibri"/>
                <a:cs typeface="Calibri"/>
              </a:rPr>
              <a:t>	</a:t>
            </a:r>
            <a:r>
              <a:rPr sz="3050" spc="-50" dirty="0">
                <a:latin typeface="Calibri"/>
                <a:cs typeface="Calibri"/>
              </a:rPr>
              <a:t>=</a:t>
            </a:r>
            <a:r>
              <a:rPr sz="3050" dirty="0">
                <a:latin typeface="Calibri"/>
                <a:cs typeface="Calibri"/>
              </a:rPr>
              <a:t>	</a:t>
            </a:r>
            <a:r>
              <a:rPr sz="3050" spc="165" dirty="0">
                <a:latin typeface="Calibri"/>
                <a:cs typeface="Calibri"/>
              </a:rPr>
              <a:t>0.225</a:t>
            </a:r>
            <a:r>
              <a:rPr sz="3050" dirty="0">
                <a:latin typeface="Calibri"/>
                <a:cs typeface="Calibri"/>
              </a:rPr>
              <a:t>	</a:t>
            </a:r>
            <a:r>
              <a:rPr sz="3050" spc="50" dirty="0">
                <a:latin typeface="Calibri"/>
                <a:cs typeface="Calibri"/>
              </a:rPr>
              <a:t>lb</a:t>
            </a:r>
            <a:endParaRPr sz="3050" dirty="0">
              <a:latin typeface="Calibri"/>
              <a:cs typeface="Calibri"/>
            </a:endParaRPr>
          </a:p>
        </p:txBody>
      </p:sp>
      <p:sp>
        <p:nvSpPr>
          <p:cNvPr id="14" name="object 9"/>
          <p:cNvSpPr txBox="1"/>
          <p:nvPr/>
        </p:nvSpPr>
        <p:spPr>
          <a:xfrm>
            <a:off x="2812262" y="2713597"/>
            <a:ext cx="381000" cy="631583"/>
          </a:xfrm>
          <a:prstGeom prst="rect">
            <a:avLst/>
          </a:prstGeom>
        </p:spPr>
        <p:txBody>
          <a:bodyPr vert="horz" wrap="square" lIns="0" tIns="1587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5"/>
              </a:spcBef>
            </a:pPr>
            <a:r>
              <a:rPr lang="en-GB" sz="4000" spc="-190" dirty="0" smtClean="0">
                <a:latin typeface="Lucida Sans Unicode"/>
                <a:cs typeface="Lucida Sans Unicode"/>
              </a:rPr>
              <a:t>-</a:t>
            </a:r>
            <a:endParaRPr sz="4000" dirty="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8554641" cy="5625703"/>
          </a:xfrm>
          <a:prstGeom prst="rect">
            <a:avLst/>
          </a:prstGeom>
        </p:spPr>
      </p:pic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687337" rIns="0" bIns="0" rtlCol="0">
            <a:spAutoFit/>
          </a:bodyPr>
          <a:lstStyle/>
          <a:p>
            <a:pPr marL="893444">
              <a:lnSpc>
                <a:spcPct val="100000"/>
              </a:lnSpc>
              <a:spcBef>
                <a:spcPts val="125"/>
              </a:spcBef>
            </a:pPr>
            <a:r>
              <a:rPr sz="5050" spc="-25" dirty="0">
                <a:solidFill>
                  <a:srgbClr val="3831AA"/>
                </a:solidFill>
              </a:rPr>
              <a:t>Sir</a:t>
            </a:r>
            <a:r>
              <a:rPr sz="5050" spc="-375" dirty="0">
                <a:solidFill>
                  <a:srgbClr val="3831AA"/>
                </a:solidFill>
              </a:rPr>
              <a:t> </a:t>
            </a:r>
            <a:r>
              <a:rPr sz="5050" spc="-20" dirty="0">
                <a:solidFill>
                  <a:srgbClr val="2A2F87"/>
                </a:solidFill>
              </a:rPr>
              <a:t>Isaac</a:t>
            </a:r>
            <a:r>
              <a:rPr sz="5050" spc="-345" dirty="0">
                <a:solidFill>
                  <a:srgbClr val="2A2F87"/>
                </a:solidFill>
              </a:rPr>
              <a:t> </a:t>
            </a:r>
            <a:r>
              <a:rPr sz="5050" spc="-390" dirty="0">
                <a:solidFill>
                  <a:srgbClr val="2D2F9C"/>
                </a:solidFill>
              </a:rPr>
              <a:t>Newton</a:t>
            </a:r>
            <a:endParaRPr sz="5050"/>
          </a:p>
        </p:txBody>
      </p:sp>
      <p:sp>
        <p:nvSpPr>
          <p:cNvPr id="4" name="object 4"/>
          <p:cNvSpPr txBox="1"/>
          <p:nvPr/>
        </p:nvSpPr>
        <p:spPr>
          <a:xfrm>
            <a:off x="1190977" y="1945692"/>
            <a:ext cx="3697604" cy="4164282"/>
          </a:xfrm>
          <a:prstGeom prst="rect">
            <a:avLst/>
          </a:prstGeom>
        </p:spPr>
        <p:txBody>
          <a:bodyPr vert="horz" wrap="square" lIns="0" tIns="82550" rIns="0" bIns="0" rtlCol="0">
            <a:spAutoFit/>
          </a:bodyPr>
          <a:lstStyle/>
          <a:p>
            <a:pPr marL="435609" indent="-374650">
              <a:lnSpc>
                <a:spcPct val="100000"/>
              </a:lnSpc>
              <a:spcBef>
                <a:spcPts val="650"/>
              </a:spcBef>
              <a:buClr>
                <a:srgbClr val="3331D6"/>
              </a:buClr>
              <a:buFont typeface="Lucida Sans Unicode"/>
              <a:buChar char="■"/>
              <a:tabLst>
                <a:tab pos="435609" algn="l"/>
                <a:tab pos="1461770" algn="l"/>
                <a:tab pos="1819910" algn="l"/>
              </a:tabLst>
            </a:pPr>
            <a:r>
              <a:rPr sz="3050" spc="-20" dirty="0">
                <a:latin typeface="Cambria"/>
                <a:cs typeface="Cambria"/>
              </a:rPr>
              <a:t>1642</a:t>
            </a:r>
            <a:r>
              <a:rPr sz="3050" dirty="0">
                <a:latin typeface="Cambria"/>
                <a:cs typeface="Cambria"/>
              </a:rPr>
              <a:t>	</a:t>
            </a:r>
            <a:r>
              <a:rPr sz="3050" spc="-1650" dirty="0">
                <a:latin typeface="Cambria"/>
                <a:cs typeface="Cambria"/>
              </a:rPr>
              <a:t>—</a:t>
            </a:r>
            <a:r>
              <a:rPr sz="3050" dirty="0">
                <a:latin typeface="Cambria"/>
                <a:cs typeface="Cambria"/>
              </a:rPr>
              <a:t>	</a:t>
            </a:r>
            <a:r>
              <a:rPr sz="3050" spc="-20" dirty="0">
                <a:latin typeface="Cambria"/>
                <a:cs typeface="Cambria"/>
              </a:rPr>
              <a:t>1727</a:t>
            </a:r>
            <a:endParaRPr sz="3050" dirty="0">
              <a:latin typeface="Cambria"/>
              <a:cs typeface="Cambria"/>
            </a:endParaRPr>
          </a:p>
          <a:p>
            <a:pPr marL="422275" marR="5080" indent="-359410">
              <a:lnSpc>
                <a:spcPct val="94300"/>
              </a:lnSpc>
              <a:spcBef>
                <a:spcPts val="730"/>
              </a:spcBef>
              <a:buChar char="■"/>
              <a:tabLst>
                <a:tab pos="422275" algn="l"/>
                <a:tab pos="426084" algn="l"/>
              </a:tabLst>
            </a:pPr>
            <a:r>
              <a:rPr sz="2900" dirty="0">
                <a:solidFill>
                  <a:srgbClr val="333BC8"/>
                </a:solidFill>
                <a:latin typeface="Lucida Sans Unicode"/>
                <a:cs typeface="Lucida Sans Unicode"/>
              </a:rPr>
              <a:t>	</a:t>
            </a:r>
            <a:r>
              <a:rPr sz="2900" spc="-10" dirty="0">
                <a:latin typeface="Lucida Sans Unicode"/>
                <a:cs typeface="Lucida Sans Unicode"/>
              </a:rPr>
              <a:t>Formulated</a:t>
            </a:r>
            <a:r>
              <a:rPr sz="2900" spc="-80" dirty="0">
                <a:latin typeface="Lucida Sans Unicode"/>
                <a:cs typeface="Lucida Sans Unicode"/>
              </a:rPr>
              <a:t> </a:t>
            </a:r>
            <a:r>
              <a:rPr sz="2900" spc="-20" dirty="0">
                <a:latin typeface="Lucida Sans Unicode"/>
                <a:cs typeface="Lucida Sans Unicode"/>
              </a:rPr>
              <a:t>basic </a:t>
            </a:r>
            <a:r>
              <a:rPr sz="2950" spc="-40" dirty="0">
                <a:latin typeface="Lucida Sans Unicode"/>
                <a:cs typeface="Lucida Sans Unicode"/>
              </a:rPr>
              <a:t>concepts</a:t>
            </a:r>
            <a:r>
              <a:rPr sz="2950" spc="-120" dirty="0">
                <a:latin typeface="Lucida Sans Unicode"/>
                <a:cs typeface="Lucida Sans Unicode"/>
              </a:rPr>
              <a:t> </a:t>
            </a:r>
            <a:r>
              <a:rPr sz="2950" dirty="0">
                <a:latin typeface="Lucida Sans Unicode"/>
                <a:cs typeface="Lucida Sans Unicode"/>
              </a:rPr>
              <a:t>and</a:t>
            </a:r>
            <a:r>
              <a:rPr sz="2950" spc="-150" dirty="0">
                <a:latin typeface="Lucida Sans Unicode"/>
                <a:cs typeface="Lucida Sans Unicode"/>
              </a:rPr>
              <a:t> </a:t>
            </a:r>
            <a:r>
              <a:rPr sz="2950" spc="-20" dirty="0">
                <a:latin typeface="Lucida Sans Unicode"/>
                <a:cs typeface="Lucida Sans Unicode"/>
              </a:rPr>
              <a:t>laws </a:t>
            </a:r>
            <a:r>
              <a:rPr sz="3000" dirty="0">
                <a:latin typeface="Lucida Sans Unicode"/>
                <a:cs typeface="Lucida Sans Unicode"/>
              </a:rPr>
              <a:t>of</a:t>
            </a:r>
            <a:r>
              <a:rPr sz="3000" spc="-225" dirty="0">
                <a:latin typeface="Lucida Sans Unicode"/>
                <a:cs typeface="Lucida Sans Unicode"/>
              </a:rPr>
              <a:t> </a:t>
            </a:r>
            <a:r>
              <a:rPr sz="3000" spc="-10" dirty="0">
                <a:latin typeface="Lucida Sans Unicode"/>
                <a:cs typeface="Lucida Sans Unicode"/>
              </a:rPr>
              <a:t>mechanics</a:t>
            </a:r>
            <a:endParaRPr sz="3000" dirty="0">
              <a:latin typeface="Lucida Sans Unicode"/>
              <a:cs typeface="Lucida Sans Unicode"/>
            </a:endParaRPr>
          </a:p>
          <a:p>
            <a:pPr marL="435609" indent="-374650">
              <a:spcBef>
                <a:spcPts val="650"/>
              </a:spcBef>
              <a:buClr>
                <a:srgbClr val="3331D6"/>
              </a:buClr>
              <a:buFont typeface="Lucida Sans Unicode"/>
              <a:buChar char="■"/>
              <a:tabLst>
                <a:tab pos="435609" algn="l"/>
                <a:tab pos="1461770" algn="l"/>
                <a:tab pos="1819910" algn="l"/>
              </a:tabLst>
            </a:pPr>
            <a:r>
              <a:rPr sz="3150" spc="-145" dirty="0">
                <a:latin typeface="Lucida Sans Unicode"/>
                <a:cs typeface="Lucida Sans Unicode"/>
              </a:rPr>
              <a:t>Universal</a:t>
            </a:r>
          </a:p>
          <a:p>
            <a:pPr marL="435609" indent="-374650">
              <a:spcBef>
                <a:spcPts val="650"/>
              </a:spcBef>
              <a:buClr>
                <a:srgbClr val="3331D6"/>
              </a:buClr>
              <a:buFont typeface="Lucida Sans Unicode"/>
              <a:buChar char="■"/>
              <a:tabLst>
                <a:tab pos="435609" algn="l"/>
                <a:tab pos="1461770" algn="l"/>
                <a:tab pos="1819910" algn="l"/>
              </a:tabLst>
            </a:pPr>
            <a:r>
              <a:rPr sz="3150" spc="-145" dirty="0">
                <a:latin typeface="Lucida Sans Unicode"/>
                <a:cs typeface="Lucida Sans Unicode"/>
              </a:rPr>
              <a:t>Gravitation</a:t>
            </a:r>
          </a:p>
          <a:p>
            <a:pPr marL="435609" indent="-374650">
              <a:spcBef>
                <a:spcPts val="650"/>
              </a:spcBef>
              <a:buClr>
                <a:srgbClr val="3331D6"/>
              </a:buClr>
              <a:buFont typeface="Lucida Sans Unicode"/>
              <a:buChar char="■"/>
              <a:tabLst>
                <a:tab pos="435609" algn="l"/>
                <a:tab pos="1461770" algn="l"/>
                <a:tab pos="1819910" algn="l"/>
              </a:tabLst>
            </a:pPr>
            <a:r>
              <a:rPr sz="3150" spc="-145" dirty="0">
                <a:latin typeface="Lucida Sans Unicode"/>
                <a:cs typeface="Lucida Sans Unicode"/>
              </a:rPr>
              <a:t>Calculus</a:t>
            </a:r>
          </a:p>
          <a:p>
            <a:pPr marL="422909" indent="-363220">
              <a:lnSpc>
                <a:spcPct val="100000"/>
              </a:lnSpc>
              <a:spcBef>
                <a:spcPts val="229"/>
              </a:spcBef>
              <a:buClr>
                <a:srgbClr val="3136C8"/>
              </a:buClr>
              <a:buChar char="■"/>
              <a:tabLst>
                <a:tab pos="422909" algn="l"/>
              </a:tabLst>
            </a:pPr>
            <a:r>
              <a:rPr sz="3150" spc="-145" dirty="0">
                <a:latin typeface="Lucida Sans Unicode"/>
                <a:cs typeface="Lucida Sans Unicode"/>
              </a:rPr>
              <a:t>Light</a:t>
            </a:r>
            <a:r>
              <a:rPr sz="3150" spc="-90" dirty="0">
                <a:latin typeface="Lucida Sans Unicode"/>
                <a:cs typeface="Lucida Sans Unicode"/>
              </a:rPr>
              <a:t> </a:t>
            </a:r>
            <a:r>
              <a:rPr sz="3150" spc="-150" dirty="0">
                <a:latin typeface="Lucida Sans Unicode"/>
                <a:cs typeface="Lucida Sans Unicode"/>
              </a:rPr>
              <a:t>and</a:t>
            </a:r>
            <a:r>
              <a:rPr sz="3150" spc="-105" dirty="0">
                <a:latin typeface="Lucida Sans Unicode"/>
                <a:cs typeface="Lucida Sans Unicode"/>
              </a:rPr>
              <a:t> </a:t>
            </a:r>
            <a:r>
              <a:rPr sz="3150" spc="-10" dirty="0">
                <a:latin typeface="Lucida Sans Unicode"/>
                <a:cs typeface="Lucida Sans Unicode"/>
              </a:rPr>
              <a:t>optics</a:t>
            </a:r>
            <a:endParaRPr sz="3150" dirty="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pic>
        <p:nvPicPr>
          <p:cNvPr id="3" name="object 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3687960" y="1285875"/>
            <a:ext cx="285750" cy="321468"/>
          </a:xfrm>
          <a:prstGeom prst="rect">
            <a:avLst/>
          </a:prstGeom>
        </p:spPr>
      </p:pic>
      <p:pic>
        <p:nvPicPr>
          <p:cNvPr id="4" name="object 4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2277070" y="4545210"/>
            <a:ext cx="973335" cy="437554"/>
          </a:xfrm>
          <a:prstGeom prst="rect">
            <a:avLst/>
          </a:prstGeom>
        </p:spPr>
      </p:pic>
      <p:sp>
        <p:nvSpPr>
          <p:cNvPr id="5" name="object 5"/>
          <p:cNvSpPr txBox="1">
            <a:spLocks noGrp="1"/>
          </p:cNvSpPr>
          <p:nvPr>
            <p:ph type="title"/>
          </p:nvPr>
        </p:nvSpPr>
        <p:spPr>
          <a:xfrm>
            <a:off x="1235862" y="946993"/>
            <a:ext cx="5318760" cy="792480"/>
          </a:xfrm>
          <a:prstGeom prst="rect">
            <a:avLst/>
          </a:prstGeom>
        </p:spPr>
        <p:txBody>
          <a:bodyPr vert="horz" wrap="square" lIns="0" tIns="1651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30"/>
              </a:spcBef>
              <a:tabLst>
                <a:tab pos="3119755" algn="l"/>
              </a:tabLst>
            </a:pPr>
            <a:r>
              <a:rPr sz="5000" spc="100" dirty="0">
                <a:solidFill>
                  <a:srgbClr val="3A33A5"/>
                </a:solidFill>
                <a:latin typeface="Calibri"/>
                <a:cs typeface="Calibri"/>
              </a:rPr>
              <a:t>Gravitati</a:t>
            </a:r>
            <a:r>
              <a:rPr sz="5000" dirty="0">
                <a:solidFill>
                  <a:srgbClr val="3A33A5"/>
                </a:solidFill>
                <a:latin typeface="Calibri"/>
                <a:cs typeface="Calibri"/>
              </a:rPr>
              <a:t>	</a:t>
            </a:r>
            <a:r>
              <a:rPr sz="5000" spc="120" dirty="0">
                <a:solidFill>
                  <a:srgbClr val="312F9A"/>
                </a:solidFill>
                <a:latin typeface="Calibri"/>
                <a:cs typeface="Calibri"/>
              </a:rPr>
              <a:t>al</a:t>
            </a:r>
            <a:r>
              <a:rPr sz="5000" spc="484" dirty="0">
                <a:solidFill>
                  <a:srgbClr val="312F9A"/>
                </a:solidFill>
                <a:latin typeface="Calibri"/>
                <a:cs typeface="Calibri"/>
              </a:rPr>
              <a:t> </a:t>
            </a:r>
            <a:r>
              <a:rPr sz="5000" spc="75" dirty="0">
                <a:solidFill>
                  <a:srgbClr val="343393"/>
                </a:solidFill>
                <a:latin typeface="Calibri"/>
                <a:cs typeface="Calibri"/>
              </a:rPr>
              <a:t>Force</a:t>
            </a:r>
            <a:endParaRPr sz="5000">
              <a:latin typeface="Calibri"/>
              <a:cs typeface="Calibri"/>
            </a:endParaRPr>
          </a:p>
        </p:txBody>
      </p:sp>
      <p:sp>
        <p:nvSpPr>
          <p:cNvPr id="6" name="object 6"/>
          <p:cNvSpPr txBox="1"/>
          <p:nvPr/>
        </p:nvSpPr>
        <p:spPr>
          <a:xfrm>
            <a:off x="1232358" y="1993006"/>
            <a:ext cx="7406640" cy="2139315"/>
          </a:xfrm>
          <a:prstGeom prst="rect">
            <a:avLst/>
          </a:prstGeom>
        </p:spPr>
        <p:txBody>
          <a:bodyPr vert="horz" wrap="square" lIns="0" tIns="82550" rIns="0" bIns="0" rtlCol="0">
            <a:spAutoFit/>
          </a:bodyPr>
          <a:lstStyle/>
          <a:p>
            <a:pPr marL="375285" marR="5080" indent="-371475">
              <a:lnSpc>
                <a:spcPts val="3829"/>
              </a:lnSpc>
              <a:spcBef>
                <a:spcPts val="650"/>
              </a:spcBef>
              <a:buClr>
                <a:srgbClr val="362FCD"/>
              </a:buClr>
              <a:buSzPct val="98611"/>
              <a:buChar char="■"/>
              <a:tabLst>
                <a:tab pos="378460" algn="l"/>
              </a:tabLst>
            </a:pPr>
            <a:r>
              <a:rPr sz="3600" spc="-195" dirty="0">
                <a:latin typeface="Lucida Sans Unicode"/>
                <a:cs typeface="Lucida Sans Unicode"/>
              </a:rPr>
              <a:t>Mutual</a:t>
            </a:r>
            <a:r>
              <a:rPr sz="3600" spc="-90" dirty="0">
                <a:latin typeface="Lucida Sans Unicode"/>
                <a:cs typeface="Lucida Sans Unicode"/>
              </a:rPr>
              <a:t> </a:t>
            </a:r>
            <a:r>
              <a:rPr sz="3600" spc="-155" dirty="0">
                <a:latin typeface="Lucida Sans Unicode"/>
                <a:cs typeface="Lucida Sans Unicode"/>
              </a:rPr>
              <a:t>force</a:t>
            </a:r>
            <a:r>
              <a:rPr sz="3600" spc="-130" dirty="0">
                <a:latin typeface="Lucida Sans Unicode"/>
                <a:cs typeface="Lucida Sans Unicode"/>
              </a:rPr>
              <a:t> </a:t>
            </a:r>
            <a:r>
              <a:rPr sz="3600" spc="-270" dirty="0">
                <a:latin typeface="Lucida Sans Unicode"/>
                <a:cs typeface="Lucida Sans Unicode"/>
              </a:rPr>
              <a:t>of</a:t>
            </a:r>
            <a:r>
              <a:rPr sz="3600" spc="-15" dirty="0">
                <a:latin typeface="Lucida Sans Unicode"/>
                <a:cs typeface="Lucida Sans Unicode"/>
              </a:rPr>
              <a:t> </a:t>
            </a:r>
            <a:r>
              <a:rPr sz="3600" spc="-130" dirty="0">
                <a:latin typeface="Lucida Sans Unicode"/>
                <a:cs typeface="Lucida Sans Unicode"/>
              </a:rPr>
              <a:t>attraction</a:t>
            </a:r>
            <a:r>
              <a:rPr sz="3600" spc="-25" dirty="0">
                <a:latin typeface="Lucida Sans Unicode"/>
                <a:cs typeface="Lucida Sans Unicode"/>
              </a:rPr>
              <a:t> </a:t>
            </a:r>
            <a:r>
              <a:rPr sz="3600" spc="-165" dirty="0">
                <a:latin typeface="Lucida Sans Unicode"/>
                <a:cs typeface="Lucida Sans Unicode"/>
              </a:rPr>
              <a:t>between 	</a:t>
            </a:r>
            <a:r>
              <a:rPr sz="3600" spc="-20" dirty="0">
                <a:latin typeface="Lucida Sans Unicode"/>
                <a:cs typeface="Lucida Sans Unicode"/>
              </a:rPr>
              <a:t>any</a:t>
            </a:r>
            <a:r>
              <a:rPr sz="3600" spc="-254" dirty="0">
                <a:latin typeface="Lucida Sans Unicode"/>
                <a:cs typeface="Lucida Sans Unicode"/>
              </a:rPr>
              <a:t> </a:t>
            </a:r>
            <a:r>
              <a:rPr sz="3600" spc="-135" dirty="0">
                <a:latin typeface="Lucida Sans Unicode"/>
                <a:cs typeface="Lucida Sans Unicode"/>
              </a:rPr>
              <a:t>two</a:t>
            </a:r>
            <a:r>
              <a:rPr sz="3600" spc="-150" dirty="0">
                <a:latin typeface="Lucida Sans Unicode"/>
                <a:cs typeface="Lucida Sans Unicode"/>
              </a:rPr>
              <a:t> </a:t>
            </a:r>
            <a:r>
              <a:rPr sz="3600" spc="-30" dirty="0">
                <a:latin typeface="Lucida Sans Unicode"/>
                <a:cs typeface="Lucida Sans Unicode"/>
              </a:rPr>
              <a:t>objects</a:t>
            </a:r>
            <a:endParaRPr sz="3600" dirty="0">
              <a:latin typeface="Lucida Sans Unicode"/>
              <a:cs typeface="Lucida Sans Unicode"/>
            </a:endParaRPr>
          </a:p>
          <a:p>
            <a:pPr marL="375285" marR="816610" indent="-371475">
              <a:lnSpc>
                <a:spcPts val="3870"/>
              </a:lnSpc>
              <a:spcBef>
                <a:spcPts val="745"/>
              </a:spcBef>
              <a:buClr>
                <a:srgbClr val="3331D1"/>
              </a:buClr>
              <a:buSzPct val="98611"/>
              <a:buChar char="■"/>
              <a:tabLst>
                <a:tab pos="379095" algn="l"/>
                <a:tab pos="3251835" algn="l"/>
              </a:tabLst>
            </a:pPr>
            <a:r>
              <a:rPr sz="3600" spc="-10" dirty="0" smtClean="0">
                <a:latin typeface="Lucida Sans Unicode"/>
                <a:cs typeface="Lucida Sans Unicode"/>
              </a:rPr>
              <a:t>Expressed</a:t>
            </a:r>
            <a:r>
              <a:rPr lang="en-GB" sz="3600" dirty="0">
                <a:latin typeface="Lucida Sans Unicode"/>
                <a:cs typeface="Lucida Sans Unicode"/>
              </a:rPr>
              <a:t> </a:t>
            </a:r>
            <a:r>
              <a:rPr sz="3600" spc="-160" dirty="0" smtClean="0">
                <a:latin typeface="Lucida Sans Unicode"/>
                <a:cs typeface="Lucida Sans Unicode"/>
              </a:rPr>
              <a:t>Newton's</a:t>
            </a:r>
            <a:r>
              <a:rPr sz="3600" spc="-125" dirty="0" smtClean="0">
                <a:latin typeface="Lucida Sans Unicode"/>
                <a:cs typeface="Lucida Sans Unicode"/>
              </a:rPr>
              <a:t> </a:t>
            </a:r>
            <a:r>
              <a:rPr sz="3600" spc="-65" dirty="0">
                <a:latin typeface="Lucida Sans Unicode"/>
                <a:cs typeface="Lucida Sans Unicode"/>
              </a:rPr>
              <a:t>Law</a:t>
            </a:r>
            <a:r>
              <a:rPr sz="3600" spc="-155" dirty="0">
                <a:latin typeface="Lucida Sans Unicode"/>
                <a:cs typeface="Lucida Sans Unicode"/>
              </a:rPr>
              <a:t> </a:t>
            </a:r>
            <a:r>
              <a:rPr sz="3600" spc="-300" dirty="0">
                <a:latin typeface="Lucida Sans Unicode"/>
                <a:cs typeface="Lucida Sans Unicode"/>
              </a:rPr>
              <a:t>of 	</a:t>
            </a:r>
            <a:r>
              <a:rPr sz="3600" spc="-114" dirty="0">
                <a:latin typeface="Lucida Sans Unicode"/>
                <a:cs typeface="Lucida Sans Unicode"/>
              </a:rPr>
              <a:t>Universal</a:t>
            </a:r>
            <a:r>
              <a:rPr sz="3600" spc="-155" dirty="0">
                <a:latin typeface="Lucida Sans Unicode"/>
                <a:cs typeface="Lucida Sans Unicode"/>
              </a:rPr>
              <a:t> </a:t>
            </a:r>
            <a:r>
              <a:rPr sz="3600" spc="-60" dirty="0">
                <a:latin typeface="Lucida Sans Unicode"/>
                <a:cs typeface="Lucida Sans Unicode"/>
              </a:rPr>
              <a:t>Gravitation:</a:t>
            </a:r>
            <a:endParaRPr sz="3600" dirty="0">
              <a:latin typeface="Lucida Sans Unicode"/>
              <a:cs typeface="Lucida Sans Unicode"/>
            </a:endParaRPr>
          </a:p>
        </p:txBody>
      </p:sp>
      <p:sp>
        <p:nvSpPr>
          <p:cNvPr id="7" name="object 7"/>
          <p:cNvSpPr txBox="1"/>
          <p:nvPr/>
        </p:nvSpPr>
        <p:spPr>
          <a:xfrm>
            <a:off x="3292673" y="4445942"/>
            <a:ext cx="1005840" cy="58356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algn="ctr">
              <a:lnSpc>
                <a:spcPts val="1950"/>
              </a:lnSpc>
              <a:spcBef>
                <a:spcPts val="105"/>
              </a:spcBef>
              <a:tabLst>
                <a:tab pos="287020" algn="l"/>
                <a:tab pos="775335" algn="l"/>
              </a:tabLst>
            </a:pPr>
            <a:r>
              <a:rPr sz="1800" u="heavy" dirty="0">
                <a:uFill>
                  <a:solidFill>
                    <a:srgbClr val="131313"/>
                  </a:solidFill>
                </a:uFill>
                <a:latin typeface="Lucida Sans Unicode"/>
                <a:cs typeface="Lucida Sans Unicode"/>
              </a:rPr>
              <a:t>	</a:t>
            </a:r>
            <a:r>
              <a:rPr sz="1800" u="heavy" spc="50" dirty="0">
                <a:uFill>
                  <a:solidFill>
                    <a:srgbClr val="131313"/>
                  </a:solidFill>
                </a:uFill>
                <a:latin typeface="Lucida Sans Unicode"/>
                <a:cs typeface="Lucida Sans Unicode"/>
              </a:rPr>
              <a:t>1</a:t>
            </a:r>
            <a:r>
              <a:rPr sz="1800" u="heavy" dirty="0">
                <a:uFill>
                  <a:solidFill>
                    <a:srgbClr val="131313"/>
                  </a:solidFill>
                </a:uFill>
                <a:latin typeface="Lucida Sans Unicode"/>
                <a:cs typeface="Lucida Sans Unicode"/>
              </a:rPr>
              <a:t>	</a:t>
            </a:r>
            <a:r>
              <a:rPr sz="1800" u="heavy" spc="5" dirty="0">
                <a:uFill>
                  <a:solidFill>
                    <a:srgbClr val="131313"/>
                  </a:solidFill>
                </a:uFill>
                <a:latin typeface="Lucida Sans Unicode"/>
                <a:cs typeface="Lucida Sans Unicode"/>
              </a:rPr>
              <a:t>2</a:t>
            </a:r>
            <a:endParaRPr sz="1800">
              <a:latin typeface="Lucida Sans Unicode"/>
              <a:cs typeface="Lucida Sans Unicode"/>
            </a:endParaRPr>
          </a:p>
          <a:p>
            <a:pPr marL="36195" algn="ctr">
              <a:lnSpc>
                <a:spcPts val="2430"/>
              </a:lnSpc>
            </a:pPr>
            <a:r>
              <a:rPr sz="3300" spc="247" baseline="-34090" dirty="0">
                <a:latin typeface="Lucida Sans Unicode"/>
                <a:cs typeface="Lucida Sans Unicode"/>
              </a:rPr>
              <a:t>r</a:t>
            </a:r>
            <a:r>
              <a:rPr sz="2200" spc="165" dirty="0">
                <a:latin typeface="Lucida Sans Unicode"/>
                <a:cs typeface="Lucida Sans Unicode"/>
              </a:rPr>
              <a:t>2</a:t>
            </a:r>
            <a:endParaRPr sz="220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732016" rIns="0" bIns="0" rtlCol="0">
            <a:spAutoFit/>
          </a:bodyPr>
          <a:lstStyle/>
          <a:p>
            <a:pPr marL="915669">
              <a:lnSpc>
                <a:spcPct val="100000"/>
              </a:lnSpc>
              <a:spcBef>
                <a:spcPts val="135"/>
              </a:spcBef>
            </a:pPr>
            <a:r>
              <a:rPr spc="-110" dirty="0">
                <a:solidFill>
                  <a:srgbClr val="2B2F90"/>
                </a:solidFill>
              </a:rPr>
              <a:t>Weight</a:t>
            </a:r>
          </a:p>
        </p:txBody>
      </p:sp>
      <p:sp>
        <p:nvSpPr>
          <p:cNvPr id="4" name="object 4"/>
          <p:cNvSpPr txBox="1"/>
          <p:nvPr/>
        </p:nvSpPr>
        <p:spPr>
          <a:xfrm>
            <a:off x="1066800" y="1981200"/>
            <a:ext cx="7599045" cy="4100829"/>
          </a:xfrm>
          <a:prstGeom prst="rect">
            <a:avLst/>
          </a:prstGeom>
        </p:spPr>
        <p:txBody>
          <a:bodyPr vert="horz" wrap="square" lIns="0" tIns="93980" rIns="0" bIns="0" rtlCol="0">
            <a:spAutoFit/>
          </a:bodyPr>
          <a:lstStyle/>
          <a:p>
            <a:pPr marL="375285" marR="5080" indent="-360680">
              <a:lnSpc>
                <a:spcPct val="84700"/>
              </a:lnSpc>
              <a:spcBef>
                <a:spcPts val="740"/>
              </a:spcBef>
              <a:buChar char="■"/>
              <a:tabLst>
                <a:tab pos="375285" algn="l"/>
                <a:tab pos="378460" algn="l"/>
              </a:tabLst>
            </a:pPr>
            <a:r>
              <a:rPr sz="3400" dirty="0">
                <a:solidFill>
                  <a:srgbClr val="2F34CA"/>
                </a:solidFill>
                <a:latin typeface="Lucida Sans Unicode"/>
                <a:cs typeface="Lucida Sans Unicode"/>
              </a:rPr>
              <a:t>	</a:t>
            </a:r>
            <a:r>
              <a:rPr sz="3400" dirty="0">
                <a:latin typeface="Lucida Sans Unicode"/>
                <a:cs typeface="Lucida Sans Unicode"/>
              </a:rPr>
              <a:t>The</a:t>
            </a:r>
            <a:r>
              <a:rPr sz="3400" spc="-204" dirty="0">
                <a:latin typeface="Lucida Sans Unicode"/>
                <a:cs typeface="Lucida Sans Unicode"/>
              </a:rPr>
              <a:t> </a:t>
            </a:r>
            <a:r>
              <a:rPr sz="3400" spc="-55" dirty="0">
                <a:latin typeface="Lucida Sans Unicode"/>
                <a:cs typeface="Lucida Sans Unicode"/>
              </a:rPr>
              <a:t>magnitude</a:t>
            </a:r>
            <a:r>
              <a:rPr sz="3400" dirty="0">
                <a:latin typeface="Lucida Sans Unicode"/>
                <a:cs typeface="Lucida Sans Unicode"/>
              </a:rPr>
              <a:t> </a:t>
            </a:r>
            <a:r>
              <a:rPr sz="3400" spc="-20" dirty="0">
                <a:latin typeface="Lucida Sans Unicode"/>
                <a:cs typeface="Lucida Sans Unicode"/>
              </a:rPr>
              <a:t>of</a:t>
            </a:r>
            <a:r>
              <a:rPr sz="3400" spc="-210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the</a:t>
            </a:r>
            <a:r>
              <a:rPr sz="3400" spc="-190" dirty="0">
                <a:latin typeface="Lucida Sans Unicode"/>
                <a:cs typeface="Lucida Sans Unicode"/>
              </a:rPr>
              <a:t> </a:t>
            </a:r>
            <a:r>
              <a:rPr sz="3400" spc="-10" dirty="0">
                <a:latin typeface="Lucida Sans Unicode"/>
                <a:cs typeface="Lucida Sans Unicode"/>
              </a:rPr>
              <a:t>gravitational </a:t>
            </a:r>
            <a:r>
              <a:rPr sz="3400" spc="-20" dirty="0">
                <a:latin typeface="Lucida Sans Unicode"/>
                <a:cs typeface="Lucida Sans Unicode"/>
              </a:rPr>
              <a:t>force</a:t>
            </a:r>
            <a:r>
              <a:rPr sz="3400" spc="-204" dirty="0">
                <a:latin typeface="Lucida Sans Unicode"/>
                <a:cs typeface="Lucida Sans Unicode"/>
              </a:rPr>
              <a:t> </a:t>
            </a:r>
            <a:r>
              <a:rPr sz="3400" spc="-35" dirty="0">
                <a:latin typeface="Lucida Sans Unicode"/>
                <a:cs typeface="Lucida Sans Unicode"/>
              </a:rPr>
              <a:t>acting</a:t>
            </a:r>
            <a:r>
              <a:rPr sz="3400" spc="-75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on</a:t>
            </a:r>
            <a:r>
              <a:rPr sz="3400" spc="-195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an</a:t>
            </a:r>
            <a:r>
              <a:rPr sz="3400" spc="-245" dirty="0">
                <a:latin typeface="Lucida Sans Unicode"/>
                <a:cs typeface="Lucida Sans Unicode"/>
              </a:rPr>
              <a:t> </a:t>
            </a:r>
            <a:r>
              <a:rPr sz="3400" spc="-10" dirty="0">
                <a:latin typeface="Lucida Sans Unicode"/>
                <a:cs typeface="Lucida Sans Unicode"/>
              </a:rPr>
              <a:t>object</a:t>
            </a:r>
            <a:r>
              <a:rPr sz="3400" spc="-170" dirty="0">
                <a:latin typeface="Lucida Sans Unicode"/>
                <a:cs typeface="Lucida Sans Unicode"/>
              </a:rPr>
              <a:t> </a:t>
            </a:r>
            <a:r>
              <a:rPr sz="3400" spc="-20" dirty="0">
                <a:latin typeface="Lucida Sans Unicode"/>
                <a:cs typeface="Lucida Sans Unicode"/>
              </a:rPr>
              <a:t>of</a:t>
            </a:r>
            <a:r>
              <a:rPr sz="3400" spc="-240" dirty="0">
                <a:latin typeface="Lucida Sans Unicode"/>
                <a:cs typeface="Lucida Sans Unicode"/>
              </a:rPr>
              <a:t> </a:t>
            </a:r>
            <a:r>
              <a:rPr sz="3400" spc="-20" dirty="0">
                <a:latin typeface="Lucida Sans Unicode"/>
                <a:cs typeface="Lucida Sans Unicode"/>
              </a:rPr>
              <a:t>mass </a:t>
            </a:r>
            <a:r>
              <a:rPr sz="3400" i="1" spc="170" dirty="0">
                <a:latin typeface="Arial"/>
                <a:cs typeface="Arial"/>
              </a:rPr>
              <a:t>m</a:t>
            </a:r>
            <a:r>
              <a:rPr sz="3400" i="1" spc="155" dirty="0">
                <a:latin typeface="Arial"/>
                <a:cs typeface="Arial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near</a:t>
            </a:r>
            <a:r>
              <a:rPr sz="3400" spc="-35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the</a:t>
            </a:r>
            <a:r>
              <a:rPr sz="3400" spc="-80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Earth's</a:t>
            </a:r>
            <a:r>
              <a:rPr sz="3400" spc="-95" dirty="0">
                <a:latin typeface="Lucida Sans Unicode"/>
                <a:cs typeface="Lucida Sans Unicode"/>
              </a:rPr>
              <a:t> </a:t>
            </a:r>
            <a:r>
              <a:rPr sz="3400" spc="-20" dirty="0">
                <a:latin typeface="Lucida Sans Unicode"/>
                <a:cs typeface="Lucida Sans Unicode"/>
              </a:rPr>
              <a:t>surface</a:t>
            </a:r>
            <a:r>
              <a:rPr sz="3400" spc="50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is</a:t>
            </a:r>
            <a:r>
              <a:rPr sz="3400" spc="-80" dirty="0">
                <a:latin typeface="Lucida Sans Unicode"/>
                <a:cs typeface="Lucida Sans Unicode"/>
              </a:rPr>
              <a:t> </a:t>
            </a:r>
            <a:r>
              <a:rPr sz="3400" spc="-55" dirty="0">
                <a:latin typeface="Lucida Sans Unicode"/>
                <a:cs typeface="Lucida Sans Unicode"/>
              </a:rPr>
              <a:t>called </a:t>
            </a:r>
            <a:r>
              <a:rPr sz="3400" dirty="0">
                <a:latin typeface="Lucida Sans Unicode"/>
                <a:cs typeface="Lucida Sans Unicode"/>
              </a:rPr>
              <a:t>the</a:t>
            </a:r>
            <a:r>
              <a:rPr sz="3400" spc="-145" dirty="0">
                <a:latin typeface="Lucida Sans Unicode"/>
                <a:cs typeface="Lucida Sans Unicode"/>
              </a:rPr>
              <a:t> </a:t>
            </a:r>
            <a:r>
              <a:rPr sz="3400" spc="-30" dirty="0">
                <a:latin typeface="Lucida Sans Unicode"/>
                <a:cs typeface="Lucida Sans Unicode"/>
              </a:rPr>
              <a:t>weight</a:t>
            </a:r>
            <a:r>
              <a:rPr sz="3400" spc="240" dirty="0">
                <a:latin typeface="Lucida Sans Unicode"/>
                <a:cs typeface="Lucida Sans Unicode"/>
              </a:rPr>
              <a:t> </a:t>
            </a:r>
            <a:r>
              <a:rPr sz="3400" spc="-265" dirty="0">
                <a:latin typeface="Lucida Sans Unicode"/>
                <a:cs typeface="Lucida Sans Unicode"/>
              </a:rPr>
              <a:t>w</a:t>
            </a:r>
            <a:r>
              <a:rPr sz="3400" dirty="0">
                <a:latin typeface="Lucida Sans Unicode"/>
                <a:cs typeface="Lucida Sans Unicode"/>
              </a:rPr>
              <a:t> </a:t>
            </a:r>
            <a:r>
              <a:rPr sz="3400" spc="-20" dirty="0">
                <a:latin typeface="Lucida Sans Unicode"/>
                <a:cs typeface="Lucida Sans Unicode"/>
              </a:rPr>
              <a:t>of</a:t>
            </a:r>
            <a:r>
              <a:rPr sz="3400" spc="-125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the</a:t>
            </a:r>
            <a:r>
              <a:rPr sz="3400" spc="-160" dirty="0">
                <a:latin typeface="Lucida Sans Unicode"/>
                <a:cs typeface="Lucida Sans Unicode"/>
              </a:rPr>
              <a:t> </a:t>
            </a:r>
            <a:r>
              <a:rPr sz="3400" spc="-10" dirty="0">
                <a:latin typeface="Lucida Sans Unicode"/>
                <a:cs typeface="Lucida Sans Unicode"/>
              </a:rPr>
              <a:t>object</a:t>
            </a:r>
            <a:endParaRPr sz="3400" dirty="0">
              <a:latin typeface="Lucida Sans Unicode"/>
              <a:cs typeface="Lucida Sans Unicode"/>
            </a:endParaRPr>
          </a:p>
          <a:p>
            <a:pPr marL="791845" lvl="1" indent="-336550">
              <a:lnSpc>
                <a:spcPts val="3375"/>
              </a:lnSpc>
              <a:buClr>
                <a:srgbClr val="FB0013"/>
              </a:buClr>
              <a:buFont typeface="Lucida Sans Unicode"/>
              <a:buChar char="■"/>
              <a:tabLst>
                <a:tab pos="791845" algn="l"/>
                <a:tab pos="1216660" algn="l"/>
                <a:tab pos="1612265" algn="l"/>
                <a:tab pos="4518025" algn="l"/>
              </a:tabLst>
            </a:pPr>
            <a:r>
              <a:rPr sz="3200" i="1" spc="-50" dirty="0">
                <a:latin typeface="Calibri"/>
                <a:cs typeface="Calibri"/>
              </a:rPr>
              <a:t>w</a:t>
            </a:r>
            <a:r>
              <a:rPr sz="3200" i="1" dirty="0">
                <a:latin typeface="Calibri"/>
                <a:cs typeface="Calibri"/>
              </a:rPr>
              <a:t>	</a:t>
            </a:r>
            <a:r>
              <a:rPr lang="en-GB" sz="3200" i="1" spc="-2035" dirty="0" smtClean="0">
                <a:latin typeface="Calibri"/>
                <a:cs typeface="Calibri"/>
              </a:rPr>
              <a:t>-</a:t>
            </a:r>
            <a:r>
              <a:rPr lang="en-GB" sz="3200" i="1" dirty="0">
                <a:latin typeface="Calibri"/>
                <a:cs typeface="Calibri"/>
              </a:rPr>
              <a:t> </a:t>
            </a:r>
            <a:r>
              <a:rPr lang="en-GB" sz="3200" i="1" dirty="0" smtClean="0">
                <a:latin typeface="Calibri"/>
                <a:cs typeface="Calibri"/>
              </a:rPr>
              <a:t> </a:t>
            </a:r>
            <a:r>
              <a:rPr sz="3200" i="1" spc="150" dirty="0" smtClean="0">
                <a:latin typeface="Calibri"/>
                <a:cs typeface="Calibri"/>
              </a:rPr>
              <a:t>m</a:t>
            </a:r>
            <a:r>
              <a:rPr sz="3200" i="1" spc="225" dirty="0" smtClean="0">
                <a:latin typeface="Calibri"/>
                <a:cs typeface="Calibri"/>
              </a:rPr>
              <a:t> </a:t>
            </a:r>
            <a:r>
              <a:rPr sz="3200" i="1" spc="145" dirty="0">
                <a:latin typeface="Calibri"/>
                <a:cs typeface="Calibri"/>
              </a:rPr>
              <a:t>g</a:t>
            </a:r>
            <a:r>
              <a:rPr sz="3200" i="1" spc="320" dirty="0">
                <a:latin typeface="Calibri"/>
                <a:cs typeface="Calibri"/>
              </a:rPr>
              <a:t> </a:t>
            </a:r>
            <a:r>
              <a:rPr sz="3200" spc="75" dirty="0">
                <a:latin typeface="Calibri"/>
                <a:cs typeface="Calibri"/>
              </a:rPr>
              <a:t>is</a:t>
            </a:r>
            <a:r>
              <a:rPr sz="3200" spc="275" dirty="0">
                <a:latin typeface="Calibri"/>
                <a:cs typeface="Calibri"/>
              </a:rPr>
              <a:t> </a:t>
            </a:r>
            <a:r>
              <a:rPr sz="3200" spc="120" dirty="0">
                <a:latin typeface="Calibri"/>
                <a:cs typeface="Calibri"/>
              </a:rPr>
              <a:t>a</a:t>
            </a:r>
            <a:r>
              <a:rPr sz="3200" spc="300" dirty="0">
                <a:latin typeface="Calibri"/>
                <a:cs typeface="Calibri"/>
              </a:rPr>
              <a:t> </a:t>
            </a:r>
            <a:r>
              <a:rPr sz="3200" spc="45" dirty="0" smtClean="0">
                <a:latin typeface="Calibri"/>
                <a:cs typeface="Calibri"/>
              </a:rPr>
              <a:t>special</a:t>
            </a:r>
            <a:r>
              <a:rPr lang="en-GB" sz="3200" spc="45" dirty="0" smtClean="0">
                <a:latin typeface="Calibri"/>
                <a:cs typeface="Calibri"/>
              </a:rPr>
              <a:t> </a:t>
            </a:r>
            <a:r>
              <a:rPr sz="3200" spc="95" dirty="0" smtClean="0">
                <a:latin typeface="Calibri"/>
                <a:cs typeface="Calibri"/>
              </a:rPr>
              <a:t>case</a:t>
            </a:r>
            <a:r>
              <a:rPr sz="3200" spc="375" dirty="0" smtClean="0">
                <a:latin typeface="Calibri"/>
                <a:cs typeface="Calibri"/>
              </a:rPr>
              <a:t> </a:t>
            </a:r>
            <a:r>
              <a:rPr sz="3200" dirty="0">
                <a:latin typeface="Calibri"/>
                <a:cs typeface="Calibri"/>
              </a:rPr>
              <a:t>of</a:t>
            </a:r>
            <a:r>
              <a:rPr sz="3200" spc="300" dirty="0">
                <a:latin typeface="Calibri"/>
                <a:cs typeface="Calibri"/>
              </a:rPr>
              <a:t> </a:t>
            </a:r>
            <a:r>
              <a:rPr sz="3200" spc="-10" dirty="0">
                <a:latin typeface="Calibri"/>
                <a:cs typeface="Calibri"/>
              </a:rPr>
              <a:t>Newton's</a:t>
            </a:r>
            <a:endParaRPr sz="3200" dirty="0">
              <a:latin typeface="Calibri"/>
              <a:cs typeface="Calibri"/>
            </a:endParaRPr>
          </a:p>
          <a:p>
            <a:pPr marL="789305">
              <a:lnSpc>
                <a:spcPts val="3395"/>
              </a:lnSpc>
              <a:tabLst>
                <a:tab pos="2216150" algn="l"/>
              </a:tabLst>
            </a:pPr>
            <a:r>
              <a:rPr sz="3150" spc="90" dirty="0">
                <a:latin typeface="Calibri"/>
                <a:cs typeface="Calibri"/>
              </a:rPr>
              <a:t>Second</a:t>
            </a:r>
            <a:r>
              <a:rPr sz="3150" dirty="0">
                <a:latin typeface="Calibri"/>
                <a:cs typeface="Calibri"/>
              </a:rPr>
              <a:t>	</a:t>
            </a:r>
            <a:r>
              <a:rPr sz="3150" spc="35" dirty="0">
                <a:latin typeface="Calibri"/>
                <a:cs typeface="Calibri"/>
              </a:rPr>
              <a:t>Law</a:t>
            </a:r>
            <a:endParaRPr sz="3150" dirty="0">
              <a:latin typeface="Calibri"/>
              <a:cs typeface="Calibri"/>
            </a:endParaRPr>
          </a:p>
          <a:p>
            <a:pPr marL="1179195" lvl="2" indent="-223520">
              <a:lnSpc>
                <a:spcPct val="100000"/>
              </a:lnSpc>
              <a:spcBef>
                <a:spcPts val="105"/>
              </a:spcBef>
              <a:buClr>
                <a:srgbClr val="2F36BF"/>
              </a:buClr>
              <a:buChar char="•"/>
              <a:tabLst>
                <a:tab pos="1179195" algn="l"/>
              </a:tabLst>
            </a:pPr>
            <a:r>
              <a:rPr sz="2500" i="1" dirty="0">
                <a:latin typeface="Arial"/>
                <a:cs typeface="Arial"/>
              </a:rPr>
              <a:t>g</a:t>
            </a:r>
            <a:r>
              <a:rPr sz="2500" i="1" spc="140" dirty="0">
                <a:latin typeface="Arial"/>
                <a:cs typeface="Arial"/>
              </a:rPr>
              <a:t> </a:t>
            </a:r>
            <a:r>
              <a:rPr sz="2500" dirty="0">
                <a:latin typeface="Lucida Sans Unicode"/>
                <a:cs typeface="Lucida Sans Unicode"/>
              </a:rPr>
              <a:t>is</a:t>
            </a:r>
            <a:r>
              <a:rPr sz="2500" spc="-135" dirty="0">
                <a:latin typeface="Lucida Sans Unicode"/>
                <a:cs typeface="Lucida Sans Unicode"/>
              </a:rPr>
              <a:t> </a:t>
            </a:r>
            <a:r>
              <a:rPr sz="2500" dirty="0">
                <a:latin typeface="Lucida Sans Unicode"/>
                <a:cs typeface="Lucida Sans Unicode"/>
              </a:rPr>
              <a:t>the</a:t>
            </a:r>
            <a:r>
              <a:rPr sz="2500" spc="-35" dirty="0">
                <a:latin typeface="Lucida Sans Unicode"/>
                <a:cs typeface="Lucida Sans Unicode"/>
              </a:rPr>
              <a:t> </a:t>
            </a:r>
            <a:r>
              <a:rPr sz="2500" spc="-10" dirty="0">
                <a:latin typeface="Lucida Sans Unicode"/>
                <a:cs typeface="Lucida Sans Unicode"/>
              </a:rPr>
              <a:t>acceleration</a:t>
            </a:r>
            <a:r>
              <a:rPr sz="2500" spc="270" dirty="0">
                <a:latin typeface="Lucida Sans Unicode"/>
                <a:cs typeface="Lucida Sans Unicode"/>
              </a:rPr>
              <a:t> </a:t>
            </a:r>
            <a:r>
              <a:rPr sz="2500" dirty="0">
                <a:latin typeface="Lucida Sans Unicode"/>
                <a:cs typeface="Lucida Sans Unicode"/>
              </a:rPr>
              <a:t>due</a:t>
            </a:r>
            <a:r>
              <a:rPr sz="2500" spc="-70" dirty="0">
                <a:latin typeface="Lucida Sans Unicode"/>
                <a:cs typeface="Lucida Sans Unicode"/>
              </a:rPr>
              <a:t> </a:t>
            </a:r>
            <a:r>
              <a:rPr sz="2500" dirty="0">
                <a:latin typeface="Lucida Sans Unicode"/>
                <a:cs typeface="Lucida Sans Unicode"/>
              </a:rPr>
              <a:t>to</a:t>
            </a:r>
            <a:r>
              <a:rPr sz="2500" spc="35" dirty="0">
                <a:latin typeface="Lucida Sans Unicode"/>
                <a:cs typeface="Lucida Sans Unicode"/>
              </a:rPr>
              <a:t> </a:t>
            </a:r>
            <a:r>
              <a:rPr sz="2500" spc="-10" dirty="0">
                <a:latin typeface="Lucida Sans Unicode"/>
                <a:cs typeface="Lucida Sans Unicode"/>
              </a:rPr>
              <a:t>gravity</a:t>
            </a:r>
            <a:endParaRPr sz="2500" dirty="0">
              <a:latin typeface="Lucida Sans Unicode"/>
              <a:cs typeface="Lucida Sans Unicode"/>
            </a:endParaRPr>
          </a:p>
          <a:p>
            <a:pPr marL="376555" marR="242570" indent="-373380">
              <a:lnSpc>
                <a:spcPct val="78900"/>
              </a:lnSpc>
              <a:spcBef>
                <a:spcPts val="925"/>
              </a:spcBef>
              <a:buFont typeface="Lucida Sans Unicode"/>
              <a:buChar char="■"/>
              <a:tabLst>
                <a:tab pos="376555" algn="l"/>
                <a:tab pos="379730" algn="l"/>
                <a:tab pos="912494" algn="l"/>
              </a:tabLst>
            </a:pPr>
            <a:r>
              <a:rPr sz="3600" dirty="0">
                <a:solidFill>
                  <a:srgbClr val="3431CF"/>
                </a:solidFill>
                <a:latin typeface="Arial"/>
                <a:cs typeface="Arial"/>
              </a:rPr>
              <a:t>	</a:t>
            </a:r>
            <a:r>
              <a:rPr sz="3600" i="1" spc="-50" dirty="0">
                <a:latin typeface="Arial"/>
                <a:cs typeface="Arial"/>
              </a:rPr>
              <a:t>g</a:t>
            </a:r>
            <a:r>
              <a:rPr sz="3600" i="1" dirty="0">
                <a:latin typeface="Arial"/>
                <a:cs typeface="Arial"/>
              </a:rPr>
              <a:t>	</a:t>
            </a:r>
            <a:r>
              <a:rPr sz="3600" spc="-100" dirty="0">
                <a:latin typeface="Lucida Sans Unicode"/>
                <a:cs typeface="Lucida Sans Unicode"/>
              </a:rPr>
              <a:t>can</a:t>
            </a:r>
            <a:r>
              <a:rPr sz="3600" spc="-105" dirty="0">
                <a:latin typeface="Lucida Sans Unicode"/>
                <a:cs typeface="Lucida Sans Unicode"/>
              </a:rPr>
              <a:t> </a:t>
            </a:r>
            <a:r>
              <a:rPr sz="3600" spc="-165" dirty="0">
                <a:latin typeface="Lucida Sans Unicode"/>
                <a:cs typeface="Lucida Sans Unicode"/>
              </a:rPr>
              <a:t>also</a:t>
            </a:r>
            <a:r>
              <a:rPr sz="3600" spc="-70" dirty="0">
                <a:latin typeface="Lucida Sans Unicode"/>
                <a:cs typeface="Lucida Sans Unicode"/>
              </a:rPr>
              <a:t> </a:t>
            </a:r>
            <a:r>
              <a:rPr sz="3600" spc="-90" dirty="0">
                <a:latin typeface="Lucida Sans Unicode"/>
                <a:cs typeface="Lucida Sans Unicode"/>
              </a:rPr>
              <a:t>be</a:t>
            </a:r>
            <a:r>
              <a:rPr sz="3600" spc="-165" dirty="0">
                <a:latin typeface="Lucida Sans Unicode"/>
                <a:cs typeface="Lucida Sans Unicode"/>
              </a:rPr>
              <a:t> </a:t>
            </a:r>
            <a:r>
              <a:rPr sz="3600" spc="-254" dirty="0">
                <a:latin typeface="Lucida Sans Unicode"/>
                <a:cs typeface="Lucida Sans Unicode"/>
              </a:rPr>
              <a:t>found</a:t>
            </a:r>
            <a:r>
              <a:rPr sz="3600" spc="-30" dirty="0">
                <a:latin typeface="Lucida Sans Unicode"/>
                <a:cs typeface="Lucida Sans Unicode"/>
              </a:rPr>
              <a:t> </a:t>
            </a:r>
            <a:r>
              <a:rPr sz="3600" spc="-254" dirty="0">
                <a:latin typeface="Lucida Sans Unicode"/>
                <a:cs typeface="Lucida Sans Unicode"/>
              </a:rPr>
              <a:t>from</a:t>
            </a:r>
            <a:r>
              <a:rPr sz="3600" spc="20" dirty="0">
                <a:latin typeface="Lucida Sans Unicode"/>
                <a:cs typeface="Lucida Sans Unicode"/>
              </a:rPr>
              <a:t> </a:t>
            </a:r>
            <a:r>
              <a:rPr sz="3600" spc="-80" dirty="0">
                <a:latin typeface="Lucida Sans Unicode"/>
                <a:cs typeface="Lucida Sans Unicode"/>
              </a:rPr>
              <a:t>the </a:t>
            </a:r>
            <a:r>
              <a:rPr sz="3600" spc="-140" dirty="0">
                <a:latin typeface="Lucida Sans Unicode"/>
                <a:cs typeface="Lucida Sans Unicode"/>
              </a:rPr>
              <a:t>Law </a:t>
            </a:r>
            <a:r>
              <a:rPr sz="3600" spc="-270" dirty="0">
                <a:latin typeface="Lucida Sans Unicode"/>
                <a:cs typeface="Lucida Sans Unicode"/>
              </a:rPr>
              <a:t>of</a:t>
            </a:r>
            <a:r>
              <a:rPr sz="3600" spc="-15" dirty="0">
                <a:latin typeface="Lucida Sans Unicode"/>
                <a:cs typeface="Lucida Sans Unicode"/>
              </a:rPr>
              <a:t> </a:t>
            </a:r>
            <a:r>
              <a:rPr sz="3600" spc="-114" dirty="0">
                <a:latin typeface="Lucida Sans Unicode"/>
                <a:cs typeface="Lucida Sans Unicode"/>
              </a:rPr>
              <a:t>Universal</a:t>
            </a:r>
            <a:r>
              <a:rPr sz="3600" spc="-45" dirty="0">
                <a:latin typeface="Lucida Sans Unicode"/>
                <a:cs typeface="Lucida Sans Unicode"/>
              </a:rPr>
              <a:t> </a:t>
            </a:r>
            <a:r>
              <a:rPr sz="3600" spc="-70" dirty="0">
                <a:latin typeface="Lucida Sans Unicode"/>
                <a:cs typeface="Lucida Sans Unicode"/>
              </a:rPr>
              <a:t>Gravitation</a:t>
            </a:r>
            <a:endParaRPr sz="3600" dirty="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xfrm>
            <a:off x="1235047" y="991195"/>
            <a:ext cx="7080953" cy="755335"/>
          </a:xfrm>
          <a:prstGeom prst="rect">
            <a:avLst/>
          </a:prstGeom>
        </p:spPr>
        <p:txBody>
          <a:bodyPr vert="horz" wrap="square" lIns="0" tIns="1651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30"/>
              </a:spcBef>
              <a:tabLst>
                <a:tab pos="3414395" algn="l"/>
                <a:tab pos="4671695" algn="l"/>
              </a:tabLst>
            </a:pPr>
            <a:r>
              <a:rPr sz="4800" spc="-270" dirty="0">
                <a:solidFill>
                  <a:srgbClr val="34319C"/>
                </a:solidFill>
              </a:rPr>
              <a:t>More</a:t>
            </a:r>
            <a:r>
              <a:rPr sz="4800" spc="185" dirty="0">
                <a:solidFill>
                  <a:srgbClr val="34319C"/>
                </a:solidFill>
              </a:rPr>
              <a:t> </a:t>
            </a:r>
            <a:r>
              <a:rPr sz="4800" spc="-290" dirty="0" smtClean="0">
                <a:solidFill>
                  <a:srgbClr val="34348C"/>
                </a:solidFill>
              </a:rPr>
              <a:t>abo</a:t>
            </a:r>
            <a:r>
              <a:rPr lang="en-GB" sz="4800" spc="-290" dirty="0" err="1" smtClean="0">
                <a:solidFill>
                  <a:srgbClr val="34348C"/>
                </a:solidFill>
              </a:rPr>
              <a:t>ut</a:t>
            </a:r>
            <a:r>
              <a:rPr sz="4800" dirty="0">
                <a:solidFill>
                  <a:srgbClr val="34348C"/>
                </a:solidFill>
              </a:rPr>
              <a:t>	</a:t>
            </a:r>
            <a:r>
              <a:rPr sz="4800" spc="-25" dirty="0" err="1" smtClean="0">
                <a:solidFill>
                  <a:srgbClr val="3434A1"/>
                </a:solidFill>
              </a:rPr>
              <a:t>wei</a:t>
            </a:r>
            <a:r>
              <a:rPr lang="en-GB" sz="4800" dirty="0">
                <a:solidFill>
                  <a:srgbClr val="3434A1"/>
                </a:solidFill>
              </a:rPr>
              <a:t>g</a:t>
            </a:r>
            <a:r>
              <a:rPr sz="4800" spc="-75" dirty="0" err="1" smtClean="0">
                <a:solidFill>
                  <a:srgbClr val="33319A"/>
                </a:solidFill>
              </a:rPr>
              <a:t>ht</a:t>
            </a:r>
            <a:endParaRPr sz="4800" dirty="0"/>
          </a:p>
        </p:txBody>
      </p:sp>
      <p:sp>
        <p:nvSpPr>
          <p:cNvPr id="5" name="object 5"/>
          <p:cNvSpPr txBox="1"/>
          <p:nvPr/>
        </p:nvSpPr>
        <p:spPr>
          <a:xfrm>
            <a:off x="1235047" y="2024012"/>
            <a:ext cx="7519034" cy="2125345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398145" indent="-384810">
              <a:lnSpc>
                <a:spcPts val="3900"/>
              </a:lnSpc>
              <a:spcBef>
                <a:spcPts val="120"/>
              </a:spcBef>
              <a:buClr>
                <a:srgbClr val="362FCD"/>
              </a:buClr>
              <a:buChar char="■"/>
              <a:tabLst>
                <a:tab pos="398145" algn="l"/>
                <a:tab pos="3315335" algn="l"/>
              </a:tabLst>
            </a:pPr>
            <a:r>
              <a:rPr sz="3350" dirty="0">
                <a:latin typeface="Lucida Sans Unicode"/>
                <a:cs typeface="Lucida Sans Unicode"/>
              </a:rPr>
              <a:t>Weight</a:t>
            </a:r>
            <a:r>
              <a:rPr sz="3350" spc="-5" dirty="0">
                <a:latin typeface="Lucida Sans Unicode"/>
                <a:cs typeface="Lucida Sans Unicode"/>
              </a:rPr>
              <a:t> </a:t>
            </a:r>
            <a:r>
              <a:rPr sz="3350" dirty="0">
                <a:latin typeface="Lucida Sans Unicode"/>
                <a:cs typeface="Lucida Sans Unicode"/>
              </a:rPr>
              <a:t>is</a:t>
            </a:r>
            <a:r>
              <a:rPr sz="3350" spc="-245" dirty="0">
                <a:latin typeface="Lucida Sans Unicode"/>
                <a:cs typeface="Lucida Sans Unicode"/>
              </a:rPr>
              <a:t> </a:t>
            </a:r>
            <a:r>
              <a:rPr sz="3350" spc="-25" dirty="0">
                <a:latin typeface="Lucida Sans Unicode"/>
                <a:cs typeface="Lucida Sans Unicode"/>
              </a:rPr>
              <a:t>not</a:t>
            </a:r>
            <a:r>
              <a:rPr sz="3350" dirty="0">
                <a:latin typeface="Lucida Sans Unicode"/>
                <a:cs typeface="Lucida Sans Unicode"/>
              </a:rPr>
              <a:t>	an</a:t>
            </a:r>
            <a:r>
              <a:rPr sz="3350" spc="-160" dirty="0">
                <a:latin typeface="Lucida Sans Unicode"/>
                <a:cs typeface="Lucida Sans Unicode"/>
              </a:rPr>
              <a:t> </a:t>
            </a:r>
            <a:r>
              <a:rPr sz="3350" dirty="0">
                <a:latin typeface="Lucida Sans Unicode"/>
                <a:cs typeface="Lucida Sans Unicode"/>
              </a:rPr>
              <a:t>inherent</a:t>
            </a:r>
            <a:r>
              <a:rPr sz="3350" spc="5" dirty="0">
                <a:latin typeface="Lucida Sans Unicode"/>
                <a:cs typeface="Lucida Sans Unicode"/>
              </a:rPr>
              <a:t> </a:t>
            </a:r>
            <a:r>
              <a:rPr sz="3350" spc="-45" dirty="0">
                <a:latin typeface="Lucida Sans Unicode"/>
                <a:cs typeface="Lucida Sans Unicode"/>
              </a:rPr>
              <a:t>property</a:t>
            </a:r>
            <a:endParaRPr sz="3350" dirty="0">
              <a:latin typeface="Lucida Sans Unicode"/>
              <a:cs typeface="Lucida Sans Unicode"/>
            </a:endParaRPr>
          </a:p>
          <a:p>
            <a:pPr marL="375285">
              <a:lnSpc>
                <a:spcPts val="3960"/>
              </a:lnSpc>
            </a:pPr>
            <a:r>
              <a:rPr sz="3400" dirty="0">
                <a:latin typeface="Lucida Sans Unicode"/>
                <a:cs typeface="Lucida Sans Unicode"/>
              </a:rPr>
              <a:t>of</a:t>
            </a:r>
            <a:r>
              <a:rPr sz="3400" spc="-85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an</a:t>
            </a:r>
            <a:r>
              <a:rPr sz="3400" spc="-160" dirty="0">
                <a:latin typeface="Lucida Sans Unicode"/>
                <a:cs typeface="Lucida Sans Unicode"/>
              </a:rPr>
              <a:t> </a:t>
            </a:r>
            <a:r>
              <a:rPr sz="3400" spc="-10" dirty="0">
                <a:latin typeface="Lucida Sans Unicode"/>
                <a:cs typeface="Lucida Sans Unicode"/>
              </a:rPr>
              <a:t>object</a:t>
            </a:r>
            <a:endParaRPr sz="3400" dirty="0">
              <a:latin typeface="Lucida Sans Unicode"/>
              <a:cs typeface="Lucida Sans Unicode"/>
            </a:endParaRPr>
          </a:p>
          <a:p>
            <a:pPr marL="772795" lvl="1" indent="-311150">
              <a:lnSpc>
                <a:spcPct val="100000"/>
              </a:lnSpc>
              <a:spcBef>
                <a:spcPts val="480"/>
              </a:spcBef>
              <a:buClr>
                <a:srgbClr val="F60305"/>
              </a:buClr>
              <a:buChar char="■"/>
              <a:tabLst>
                <a:tab pos="772795" algn="l"/>
              </a:tabLst>
            </a:pPr>
            <a:r>
              <a:rPr sz="2950" dirty="0">
                <a:latin typeface="Lucida Sans Unicode"/>
                <a:cs typeface="Lucida Sans Unicode"/>
              </a:rPr>
              <a:t>mass</a:t>
            </a:r>
            <a:r>
              <a:rPr sz="2950" spc="-80" dirty="0">
                <a:latin typeface="Lucida Sans Unicode"/>
                <a:cs typeface="Lucida Sans Unicode"/>
              </a:rPr>
              <a:t> </a:t>
            </a:r>
            <a:r>
              <a:rPr sz="2950" dirty="0">
                <a:latin typeface="Lucida Sans Unicode"/>
                <a:cs typeface="Lucida Sans Unicode"/>
              </a:rPr>
              <a:t>is</a:t>
            </a:r>
            <a:r>
              <a:rPr sz="2950" spc="265" dirty="0">
                <a:latin typeface="Lucida Sans Unicode"/>
                <a:cs typeface="Lucida Sans Unicode"/>
              </a:rPr>
              <a:t> </a:t>
            </a:r>
            <a:r>
              <a:rPr sz="2950" dirty="0">
                <a:latin typeface="Lucida Sans Unicode"/>
                <a:cs typeface="Lucida Sans Unicode"/>
              </a:rPr>
              <a:t>an</a:t>
            </a:r>
            <a:r>
              <a:rPr sz="2950" spc="-65" dirty="0">
                <a:latin typeface="Lucida Sans Unicode"/>
                <a:cs typeface="Lucida Sans Unicode"/>
              </a:rPr>
              <a:t> </a:t>
            </a:r>
            <a:r>
              <a:rPr sz="2950" dirty="0">
                <a:latin typeface="Lucida Sans Unicode"/>
                <a:cs typeface="Lucida Sans Unicode"/>
              </a:rPr>
              <a:t>inherent</a:t>
            </a:r>
            <a:r>
              <a:rPr sz="2950" spc="60" dirty="0">
                <a:latin typeface="Lucida Sans Unicode"/>
                <a:cs typeface="Lucida Sans Unicode"/>
              </a:rPr>
              <a:t> </a:t>
            </a:r>
            <a:r>
              <a:rPr sz="2950" spc="-10" dirty="0">
                <a:latin typeface="Lucida Sans Unicode"/>
                <a:cs typeface="Lucida Sans Unicode"/>
              </a:rPr>
              <a:t>property</a:t>
            </a:r>
            <a:endParaRPr sz="2950" dirty="0">
              <a:latin typeface="Lucida Sans Unicode"/>
              <a:cs typeface="Lucida Sans Unicode"/>
            </a:endParaRPr>
          </a:p>
          <a:p>
            <a:pPr marL="397510" indent="-384810">
              <a:lnSpc>
                <a:spcPct val="100000"/>
              </a:lnSpc>
              <a:spcBef>
                <a:spcPts val="545"/>
              </a:spcBef>
              <a:buClr>
                <a:srgbClr val="3333C8"/>
              </a:buClr>
              <a:buChar char="■"/>
              <a:tabLst>
                <a:tab pos="397510" algn="l"/>
              </a:tabLst>
            </a:pPr>
            <a:r>
              <a:rPr sz="3400" dirty="0">
                <a:latin typeface="Lucida Sans Unicode"/>
                <a:cs typeface="Lucida Sans Unicode"/>
              </a:rPr>
              <a:t>Weight</a:t>
            </a:r>
            <a:r>
              <a:rPr sz="3400" spc="-229" dirty="0">
                <a:latin typeface="Lucida Sans Unicode"/>
                <a:cs typeface="Lucida Sans Unicode"/>
              </a:rPr>
              <a:t> </a:t>
            </a:r>
            <a:r>
              <a:rPr sz="3400" spc="-60" dirty="0">
                <a:latin typeface="Lucida Sans Unicode"/>
                <a:cs typeface="Lucida Sans Unicode"/>
              </a:rPr>
              <a:t>depends</a:t>
            </a:r>
            <a:r>
              <a:rPr sz="3400" spc="-155" dirty="0">
                <a:latin typeface="Lucida Sans Unicode"/>
                <a:cs typeface="Lucida Sans Unicode"/>
              </a:rPr>
              <a:t> </a:t>
            </a:r>
            <a:r>
              <a:rPr sz="3400" spc="-95" dirty="0">
                <a:latin typeface="Lucida Sans Unicode"/>
                <a:cs typeface="Lucida Sans Unicode"/>
              </a:rPr>
              <a:t>upon</a:t>
            </a:r>
            <a:r>
              <a:rPr sz="3400" spc="-170" dirty="0">
                <a:latin typeface="Lucida Sans Unicode"/>
                <a:cs typeface="Lucida Sans Unicode"/>
              </a:rPr>
              <a:t> </a:t>
            </a:r>
            <a:r>
              <a:rPr sz="3400" spc="-10" dirty="0">
                <a:latin typeface="Lucida Sans Unicode"/>
                <a:cs typeface="Lucida Sans Unicode"/>
              </a:rPr>
              <a:t>location</a:t>
            </a:r>
            <a:endParaRPr sz="3400" dirty="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pic>
        <p:nvPicPr>
          <p:cNvPr id="3" name="object 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1750218" y="4598789"/>
            <a:ext cx="2125266" cy="410765"/>
          </a:xfrm>
          <a:prstGeom prst="rect">
            <a:avLst/>
          </a:prstGeom>
        </p:spPr>
      </p:pic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738217" rIns="0" bIns="0" rtlCol="0">
            <a:spAutoFit/>
          </a:bodyPr>
          <a:lstStyle/>
          <a:p>
            <a:pPr marL="887730">
              <a:lnSpc>
                <a:spcPct val="100000"/>
              </a:lnSpc>
              <a:spcBef>
                <a:spcPts val="135"/>
              </a:spcBef>
            </a:pPr>
            <a:r>
              <a:rPr sz="4650" spc="-20" dirty="0">
                <a:solidFill>
                  <a:srgbClr val="2F2F9C"/>
                </a:solidFill>
              </a:rPr>
              <a:t>Newton's</a:t>
            </a:r>
            <a:r>
              <a:rPr sz="4650" spc="-340" dirty="0">
                <a:solidFill>
                  <a:srgbClr val="2F2F9C"/>
                </a:solidFill>
              </a:rPr>
              <a:t> </a:t>
            </a:r>
            <a:r>
              <a:rPr sz="4650" spc="-80" dirty="0">
                <a:solidFill>
                  <a:srgbClr val="313195"/>
                </a:solidFill>
              </a:rPr>
              <a:t>Third</a:t>
            </a:r>
            <a:r>
              <a:rPr sz="4650" spc="-260" dirty="0">
                <a:solidFill>
                  <a:srgbClr val="313195"/>
                </a:solidFill>
              </a:rPr>
              <a:t> </a:t>
            </a:r>
            <a:r>
              <a:rPr sz="4650" spc="-25" dirty="0">
                <a:solidFill>
                  <a:srgbClr val="2F2FA8"/>
                </a:solidFill>
              </a:rPr>
              <a:t>Law</a:t>
            </a:r>
            <a:endParaRPr sz="4650"/>
          </a:p>
        </p:txBody>
      </p:sp>
      <p:sp>
        <p:nvSpPr>
          <p:cNvPr id="5" name="object 5"/>
          <p:cNvSpPr txBox="1"/>
          <p:nvPr/>
        </p:nvSpPr>
        <p:spPr>
          <a:xfrm>
            <a:off x="1231686" y="1986805"/>
            <a:ext cx="7409180" cy="3982085"/>
          </a:xfrm>
          <a:prstGeom prst="rect">
            <a:avLst/>
          </a:prstGeom>
        </p:spPr>
        <p:txBody>
          <a:bodyPr vert="horz" wrap="square" lIns="0" tIns="68580" rIns="0" bIns="0" rtlCol="0">
            <a:spAutoFit/>
          </a:bodyPr>
          <a:lstStyle/>
          <a:p>
            <a:pPr marL="365760" marR="5080" indent="-360045">
              <a:lnSpc>
                <a:spcPct val="90200"/>
              </a:lnSpc>
              <a:spcBef>
                <a:spcPts val="540"/>
              </a:spcBef>
              <a:buClr>
                <a:srgbClr val="362FCD"/>
              </a:buClr>
              <a:buSzPct val="94520"/>
              <a:buChar char="■"/>
              <a:tabLst>
                <a:tab pos="377190" algn="l"/>
              </a:tabLst>
            </a:pPr>
            <a:r>
              <a:rPr sz="3650" spc="90" dirty="0">
                <a:latin typeface="Lucida Sans Unicode"/>
                <a:cs typeface="Lucida Sans Unicode"/>
              </a:rPr>
              <a:t>If</a:t>
            </a:r>
            <a:r>
              <a:rPr sz="3650" spc="-100" dirty="0">
                <a:latin typeface="Lucida Sans Unicode"/>
                <a:cs typeface="Lucida Sans Unicode"/>
              </a:rPr>
              <a:t> </a:t>
            </a:r>
            <a:r>
              <a:rPr sz="3650" spc="-190" dirty="0">
                <a:latin typeface="Lucida Sans Unicode"/>
                <a:cs typeface="Lucida Sans Unicode"/>
              </a:rPr>
              <a:t>object</a:t>
            </a:r>
            <a:r>
              <a:rPr sz="3650" spc="-45" dirty="0">
                <a:latin typeface="Lucida Sans Unicode"/>
                <a:cs typeface="Lucida Sans Unicode"/>
              </a:rPr>
              <a:t> </a:t>
            </a:r>
            <a:r>
              <a:rPr sz="3650" spc="-254" dirty="0">
                <a:latin typeface="Lucida Sans Unicode"/>
                <a:cs typeface="Lucida Sans Unicode"/>
              </a:rPr>
              <a:t>1</a:t>
            </a:r>
            <a:r>
              <a:rPr sz="3650" spc="-30" dirty="0">
                <a:latin typeface="Lucida Sans Unicode"/>
                <a:cs typeface="Lucida Sans Unicode"/>
              </a:rPr>
              <a:t> </a:t>
            </a:r>
            <a:r>
              <a:rPr sz="3650" spc="-270" dirty="0">
                <a:latin typeface="Lucida Sans Unicode"/>
                <a:cs typeface="Lucida Sans Unicode"/>
              </a:rPr>
              <a:t>and</a:t>
            </a:r>
            <a:r>
              <a:rPr sz="3650" spc="5" dirty="0">
                <a:latin typeface="Lucida Sans Unicode"/>
                <a:cs typeface="Lucida Sans Unicode"/>
              </a:rPr>
              <a:t> </a:t>
            </a:r>
            <a:r>
              <a:rPr sz="3650" spc="-170" dirty="0">
                <a:latin typeface="Lucida Sans Unicode"/>
                <a:cs typeface="Lucida Sans Unicode"/>
              </a:rPr>
              <a:t>object</a:t>
            </a:r>
            <a:r>
              <a:rPr sz="3650" spc="50" dirty="0">
                <a:latin typeface="Lucida Sans Unicode"/>
                <a:cs typeface="Lucida Sans Unicode"/>
              </a:rPr>
              <a:t> </a:t>
            </a:r>
            <a:r>
              <a:rPr sz="3650" dirty="0">
                <a:latin typeface="Lucida Sans Unicode"/>
                <a:cs typeface="Lucida Sans Unicode"/>
              </a:rPr>
              <a:t>2</a:t>
            </a:r>
            <a:r>
              <a:rPr sz="3650" spc="-360" dirty="0">
                <a:latin typeface="Lucida Sans Unicode"/>
                <a:cs typeface="Lucida Sans Unicode"/>
              </a:rPr>
              <a:t> </a:t>
            </a:r>
            <a:r>
              <a:rPr sz="3650" spc="-35" dirty="0">
                <a:latin typeface="Lucida Sans Unicode"/>
                <a:cs typeface="Lucida Sans Unicode"/>
              </a:rPr>
              <a:t>interact, 	</a:t>
            </a:r>
            <a:r>
              <a:rPr sz="3500" dirty="0">
                <a:latin typeface="Lucida Sans Unicode"/>
                <a:cs typeface="Lucida Sans Unicode"/>
              </a:rPr>
              <a:t>the</a:t>
            </a:r>
            <a:r>
              <a:rPr sz="3500" spc="-260" dirty="0">
                <a:latin typeface="Lucida Sans Unicode"/>
                <a:cs typeface="Lucida Sans Unicode"/>
              </a:rPr>
              <a:t> </a:t>
            </a:r>
            <a:r>
              <a:rPr sz="3500" spc="-90" dirty="0">
                <a:latin typeface="Lucida Sans Unicode"/>
                <a:cs typeface="Lucida Sans Unicode"/>
              </a:rPr>
              <a:t>force</a:t>
            </a:r>
            <a:r>
              <a:rPr sz="3500" spc="-150" dirty="0">
                <a:latin typeface="Lucida Sans Unicode"/>
                <a:cs typeface="Lucida Sans Unicode"/>
              </a:rPr>
              <a:t> </a:t>
            </a:r>
            <a:r>
              <a:rPr sz="3500" spc="-90" dirty="0">
                <a:latin typeface="Lucida Sans Unicode"/>
                <a:cs typeface="Lucida Sans Unicode"/>
              </a:rPr>
              <a:t>exerted</a:t>
            </a:r>
            <a:r>
              <a:rPr sz="3500" spc="-95" dirty="0">
                <a:latin typeface="Lucida Sans Unicode"/>
                <a:cs typeface="Lucida Sans Unicode"/>
              </a:rPr>
              <a:t> </a:t>
            </a:r>
            <a:r>
              <a:rPr sz="3500" dirty="0">
                <a:latin typeface="Lucida Sans Unicode"/>
                <a:cs typeface="Lucida Sans Unicode"/>
              </a:rPr>
              <a:t>by</a:t>
            </a:r>
            <a:r>
              <a:rPr sz="3500" spc="-65" dirty="0">
                <a:latin typeface="Lucida Sans Unicode"/>
                <a:cs typeface="Lucida Sans Unicode"/>
              </a:rPr>
              <a:t> </a:t>
            </a:r>
            <a:r>
              <a:rPr sz="3500" spc="-95" dirty="0">
                <a:latin typeface="Lucida Sans Unicode"/>
                <a:cs typeface="Lucida Sans Unicode"/>
              </a:rPr>
              <a:t>object</a:t>
            </a:r>
            <a:r>
              <a:rPr sz="3500" spc="-180" dirty="0">
                <a:latin typeface="Lucida Sans Unicode"/>
                <a:cs typeface="Lucida Sans Unicode"/>
              </a:rPr>
              <a:t> </a:t>
            </a:r>
            <a:r>
              <a:rPr sz="3500" dirty="0">
                <a:latin typeface="Lucida Sans Unicode"/>
                <a:cs typeface="Lucida Sans Unicode"/>
              </a:rPr>
              <a:t>1</a:t>
            </a:r>
            <a:r>
              <a:rPr sz="3500" spc="-195" dirty="0">
                <a:latin typeface="Lucida Sans Unicode"/>
                <a:cs typeface="Lucida Sans Unicode"/>
              </a:rPr>
              <a:t> </a:t>
            </a:r>
            <a:r>
              <a:rPr sz="3500" spc="-35" dirty="0">
                <a:latin typeface="Lucida Sans Unicode"/>
                <a:cs typeface="Lucida Sans Unicode"/>
              </a:rPr>
              <a:t>on 	</a:t>
            </a:r>
            <a:r>
              <a:rPr sz="3600" spc="-140" dirty="0">
                <a:latin typeface="Lucida Sans Unicode"/>
                <a:cs typeface="Lucida Sans Unicode"/>
              </a:rPr>
              <a:t>object</a:t>
            </a:r>
            <a:r>
              <a:rPr sz="3600" spc="-145" dirty="0">
                <a:latin typeface="Lucida Sans Unicode"/>
                <a:cs typeface="Lucida Sans Unicode"/>
              </a:rPr>
              <a:t> </a:t>
            </a:r>
            <a:r>
              <a:rPr sz="3600" dirty="0">
                <a:latin typeface="Lucida Sans Unicode"/>
                <a:cs typeface="Lucida Sans Unicode"/>
              </a:rPr>
              <a:t>2</a:t>
            </a:r>
            <a:r>
              <a:rPr sz="3600" spc="-335" dirty="0">
                <a:latin typeface="Lucida Sans Unicode"/>
                <a:cs typeface="Lucida Sans Unicode"/>
              </a:rPr>
              <a:t> </a:t>
            </a:r>
            <a:r>
              <a:rPr sz="3600" spc="-10" dirty="0">
                <a:latin typeface="Lucida Sans Unicode"/>
                <a:cs typeface="Lucida Sans Unicode"/>
              </a:rPr>
              <a:t>is</a:t>
            </a:r>
            <a:r>
              <a:rPr sz="3600" spc="-275" dirty="0">
                <a:latin typeface="Lucida Sans Unicode"/>
                <a:cs typeface="Lucida Sans Unicode"/>
              </a:rPr>
              <a:t> </a:t>
            </a:r>
            <a:r>
              <a:rPr sz="3600" spc="-170" dirty="0">
                <a:latin typeface="Lucida Sans Unicode"/>
                <a:cs typeface="Lucida Sans Unicode"/>
              </a:rPr>
              <a:t>equal</a:t>
            </a:r>
            <a:r>
              <a:rPr sz="3600" spc="-114" dirty="0">
                <a:latin typeface="Lucida Sans Unicode"/>
                <a:cs typeface="Lucida Sans Unicode"/>
              </a:rPr>
              <a:t> </a:t>
            </a:r>
            <a:r>
              <a:rPr sz="3600" spc="-75" dirty="0">
                <a:latin typeface="Lucida Sans Unicode"/>
                <a:cs typeface="Lucida Sans Unicode"/>
              </a:rPr>
              <a:t>in</a:t>
            </a:r>
            <a:r>
              <a:rPr sz="3600" spc="-210" dirty="0">
                <a:latin typeface="Lucida Sans Unicode"/>
                <a:cs typeface="Lucida Sans Unicode"/>
              </a:rPr>
              <a:t> </a:t>
            </a:r>
            <a:r>
              <a:rPr sz="3600" spc="-180" dirty="0">
                <a:latin typeface="Lucida Sans Unicode"/>
                <a:cs typeface="Lucida Sans Unicode"/>
              </a:rPr>
              <a:t>magnitude</a:t>
            </a:r>
            <a:r>
              <a:rPr sz="3600" spc="-10" dirty="0">
                <a:latin typeface="Lucida Sans Unicode"/>
                <a:cs typeface="Lucida Sans Unicode"/>
              </a:rPr>
              <a:t> </a:t>
            </a:r>
            <a:r>
              <a:rPr sz="3600" spc="-114" dirty="0">
                <a:latin typeface="Lucida Sans Unicode"/>
                <a:cs typeface="Lucida Sans Unicode"/>
              </a:rPr>
              <a:t>but 	</a:t>
            </a:r>
            <a:r>
              <a:rPr sz="3600" spc="-210" dirty="0">
                <a:latin typeface="Lucida Sans Unicode"/>
                <a:cs typeface="Lucida Sans Unicode"/>
              </a:rPr>
              <a:t>opposite</a:t>
            </a:r>
            <a:r>
              <a:rPr sz="3600" spc="-75" dirty="0">
                <a:latin typeface="Lucida Sans Unicode"/>
                <a:cs typeface="Lucida Sans Unicode"/>
              </a:rPr>
              <a:t> </a:t>
            </a:r>
            <a:r>
              <a:rPr sz="3600" spc="-60" dirty="0">
                <a:latin typeface="Lucida Sans Unicode"/>
                <a:cs typeface="Lucida Sans Unicode"/>
              </a:rPr>
              <a:t>in</a:t>
            </a:r>
            <a:r>
              <a:rPr sz="3600" spc="-225" dirty="0">
                <a:latin typeface="Lucida Sans Unicode"/>
                <a:cs typeface="Lucida Sans Unicode"/>
              </a:rPr>
              <a:t> </a:t>
            </a:r>
            <a:r>
              <a:rPr sz="3600" spc="-175" dirty="0">
                <a:latin typeface="Lucida Sans Unicode"/>
                <a:cs typeface="Lucida Sans Unicode"/>
              </a:rPr>
              <a:t>direction</a:t>
            </a:r>
            <a:r>
              <a:rPr sz="3600" spc="10" dirty="0">
                <a:latin typeface="Lucida Sans Unicode"/>
                <a:cs typeface="Lucida Sans Unicode"/>
              </a:rPr>
              <a:t> </a:t>
            </a:r>
            <a:r>
              <a:rPr sz="3600" spc="-150" dirty="0">
                <a:latin typeface="Lucida Sans Unicode"/>
                <a:cs typeface="Lucida Sans Unicode"/>
              </a:rPr>
              <a:t>to</a:t>
            </a:r>
            <a:r>
              <a:rPr sz="3600" spc="-135" dirty="0">
                <a:latin typeface="Lucida Sans Unicode"/>
                <a:cs typeface="Lucida Sans Unicode"/>
              </a:rPr>
              <a:t> </a:t>
            </a:r>
            <a:r>
              <a:rPr sz="3600" spc="-90" dirty="0">
                <a:latin typeface="Lucida Sans Unicode"/>
                <a:cs typeface="Lucida Sans Unicode"/>
              </a:rPr>
              <a:t>the</a:t>
            </a:r>
            <a:r>
              <a:rPr sz="3600" spc="-195" dirty="0">
                <a:latin typeface="Lucida Sans Unicode"/>
                <a:cs typeface="Lucida Sans Unicode"/>
              </a:rPr>
              <a:t> </a:t>
            </a:r>
            <a:r>
              <a:rPr sz="3600" spc="-10" dirty="0">
                <a:latin typeface="Lucida Sans Unicode"/>
                <a:cs typeface="Lucida Sans Unicode"/>
              </a:rPr>
              <a:t>force 	</a:t>
            </a:r>
            <a:r>
              <a:rPr sz="3500" spc="-90" dirty="0">
                <a:latin typeface="Lucida Sans Unicode"/>
                <a:cs typeface="Lucida Sans Unicode"/>
              </a:rPr>
              <a:t>exerted</a:t>
            </a:r>
            <a:r>
              <a:rPr sz="3500" spc="-190" dirty="0">
                <a:latin typeface="Lucida Sans Unicode"/>
                <a:cs typeface="Lucida Sans Unicode"/>
              </a:rPr>
              <a:t> </a:t>
            </a:r>
            <a:r>
              <a:rPr sz="3500" dirty="0">
                <a:latin typeface="Lucida Sans Unicode"/>
                <a:cs typeface="Lucida Sans Unicode"/>
              </a:rPr>
              <a:t>by</a:t>
            </a:r>
            <a:r>
              <a:rPr sz="3500" spc="-50" dirty="0">
                <a:latin typeface="Lucida Sans Unicode"/>
                <a:cs typeface="Lucida Sans Unicode"/>
              </a:rPr>
              <a:t> </a:t>
            </a:r>
            <a:r>
              <a:rPr sz="3500" spc="-75" dirty="0">
                <a:latin typeface="Lucida Sans Unicode"/>
                <a:cs typeface="Lucida Sans Unicode"/>
              </a:rPr>
              <a:t>object</a:t>
            </a:r>
            <a:r>
              <a:rPr sz="3500" spc="-105" dirty="0">
                <a:latin typeface="Lucida Sans Unicode"/>
                <a:cs typeface="Lucida Sans Unicode"/>
              </a:rPr>
              <a:t> </a:t>
            </a:r>
            <a:r>
              <a:rPr sz="3500" spc="85" dirty="0">
                <a:latin typeface="Lucida Sans Unicode"/>
                <a:cs typeface="Lucida Sans Unicode"/>
              </a:rPr>
              <a:t>2</a:t>
            </a:r>
            <a:r>
              <a:rPr sz="3500" spc="-280" dirty="0">
                <a:latin typeface="Lucida Sans Unicode"/>
                <a:cs typeface="Lucida Sans Unicode"/>
              </a:rPr>
              <a:t> </a:t>
            </a:r>
            <a:r>
              <a:rPr sz="3500" spc="-114" dirty="0">
                <a:latin typeface="Lucida Sans Unicode"/>
                <a:cs typeface="Lucida Sans Unicode"/>
              </a:rPr>
              <a:t>on</a:t>
            </a:r>
            <a:r>
              <a:rPr sz="3500" spc="-165" dirty="0">
                <a:latin typeface="Lucida Sans Unicode"/>
                <a:cs typeface="Lucida Sans Unicode"/>
              </a:rPr>
              <a:t> </a:t>
            </a:r>
            <a:r>
              <a:rPr sz="3500" spc="-95" dirty="0">
                <a:latin typeface="Lucida Sans Unicode"/>
                <a:cs typeface="Lucida Sans Unicode"/>
              </a:rPr>
              <a:t>object</a:t>
            </a:r>
            <a:r>
              <a:rPr sz="3500" spc="-175" dirty="0">
                <a:latin typeface="Lucida Sans Unicode"/>
                <a:cs typeface="Lucida Sans Unicode"/>
              </a:rPr>
              <a:t> </a:t>
            </a:r>
            <a:r>
              <a:rPr sz="3500" spc="-35" dirty="0">
                <a:latin typeface="Lucida Sans Unicode"/>
                <a:cs typeface="Lucida Sans Unicode"/>
              </a:rPr>
              <a:t>1.</a:t>
            </a:r>
            <a:endParaRPr sz="3500">
              <a:latin typeface="Lucida Sans Unicode"/>
              <a:cs typeface="Lucida Sans Unicode"/>
            </a:endParaRPr>
          </a:p>
          <a:p>
            <a:pPr marL="780415" marR="8890" lvl="1" indent="-305435">
              <a:lnSpc>
                <a:spcPts val="3379"/>
              </a:lnSpc>
              <a:spcBef>
                <a:spcPts val="4715"/>
              </a:spcBef>
              <a:buChar char="■"/>
              <a:tabLst>
                <a:tab pos="780415" algn="l"/>
                <a:tab pos="786130" algn="l"/>
              </a:tabLst>
            </a:pPr>
            <a:r>
              <a:rPr sz="2950" dirty="0">
                <a:solidFill>
                  <a:srgbClr val="FF0100"/>
                </a:solidFill>
                <a:latin typeface="Lucida Sans Unicode"/>
                <a:cs typeface="Lucida Sans Unicode"/>
              </a:rPr>
              <a:t>	</a:t>
            </a:r>
            <a:r>
              <a:rPr sz="2950" dirty="0">
                <a:latin typeface="Lucida Sans Unicode"/>
                <a:cs typeface="Lucida Sans Unicode"/>
              </a:rPr>
              <a:t>Equivalent</a:t>
            </a:r>
            <a:r>
              <a:rPr sz="2950" spc="15" dirty="0">
                <a:latin typeface="Lucida Sans Unicode"/>
                <a:cs typeface="Lucida Sans Unicode"/>
              </a:rPr>
              <a:t> </a:t>
            </a:r>
            <a:r>
              <a:rPr sz="2950" dirty="0">
                <a:latin typeface="Lucida Sans Unicode"/>
                <a:cs typeface="Lucida Sans Unicode"/>
              </a:rPr>
              <a:t>to</a:t>
            </a:r>
            <a:r>
              <a:rPr sz="2950" spc="-210" dirty="0">
                <a:latin typeface="Lucida Sans Unicode"/>
                <a:cs typeface="Lucida Sans Unicode"/>
              </a:rPr>
              <a:t> </a:t>
            </a:r>
            <a:r>
              <a:rPr sz="2950" dirty="0">
                <a:latin typeface="Lucida Sans Unicode"/>
                <a:cs typeface="Lucida Sans Unicode"/>
              </a:rPr>
              <a:t>saying</a:t>
            </a:r>
            <a:r>
              <a:rPr sz="2950" spc="70" dirty="0">
                <a:latin typeface="Lucida Sans Unicode"/>
                <a:cs typeface="Lucida Sans Unicode"/>
              </a:rPr>
              <a:t> </a:t>
            </a:r>
            <a:r>
              <a:rPr sz="2950" dirty="0">
                <a:latin typeface="Lucida Sans Unicode"/>
                <a:cs typeface="Lucida Sans Unicode"/>
              </a:rPr>
              <a:t>a</a:t>
            </a:r>
            <a:r>
              <a:rPr sz="2950" spc="-40" dirty="0">
                <a:latin typeface="Lucida Sans Unicode"/>
                <a:cs typeface="Lucida Sans Unicode"/>
              </a:rPr>
              <a:t> </a:t>
            </a:r>
            <a:r>
              <a:rPr sz="2950" spc="-20" dirty="0">
                <a:latin typeface="Lucida Sans Unicode"/>
                <a:cs typeface="Lucida Sans Unicode"/>
              </a:rPr>
              <a:t>single</a:t>
            </a:r>
            <a:r>
              <a:rPr sz="2950" spc="-110" dirty="0">
                <a:latin typeface="Lucida Sans Unicode"/>
                <a:cs typeface="Lucida Sans Unicode"/>
              </a:rPr>
              <a:t> </a:t>
            </a:r>
            <a:r>
              <a:rPr sz="2950" spc="-65" dirty="0">
                <a:latin typeface="Lucida Sans Unicode"/>
                <a:cs typeface="Lucida Sans Unicode"/>
              </a:rPr>
              <a:t>isolated </a:t>
            </a:r>
            <a:r>
              <a:rPr sz="2950" spc="-20" dirty="0">
                <a:latin typeface="Lucida Sans Unicode"/>
                <a:cs typeface="Lucida Sans Unicode"/>
              </a:rPr>
              <a:t>force</a:t>
            </a:r>
            <a:r>
              <a:rPr sz="2950" spc="-135" dirty="0">
                <a:latin typeface="Lucida Sans Unicode"/>
                <a:cs typeface="Lucida Sans Unicode"/>
              </a:rPr>
              <a:t> </a:t>
            </a:r>
            <a:r>
              <a:rPr sz="2950" spc="-10" dirty="0">
                <a:latin typeface="Lucida Sans Unicode"/>
                <a:cs typeface="Lucida Sans Unicode"/>
              </a:rPr>
              <a:t>cannot</a:t>
            </a:r>
            <a:r>
              <a:rPr sz="2950" spc="-135" dirty="0">
                <a:latin typeface="Lucida Sans Unicode"/>
                <a:cs typeface="Lucida Sans Unicode"/>
              </a:rPr>
              <a:t> </a:t>
            </a:r>
            <a:r>
              <a:rPr sz="2950" spc="-10" dirty="0">
                <a:latin typeface="Lucida Sans Unicode"/>
                <a:cs typeface="Lucida Sans Unicode"/>
              </a:rPr>
              <a:t>exist</a:t>
            </a:r>
            <a:endParaRPr sz="295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018358" y="2259210"/>
            <a:ext cx="2160983" cy="2160984"/>
          </a:xfrm>
          <a:prstGeom prst="rect">
            <a:avLst/>
          </a:prstGeom>
        </p:spPr>
      </p:pic>
      <p:pic>
        <p:nvPicPr>
          <p:cNvPr id="3" name="object 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7215187" y="4170164"/>
            <a:ext cx="1794866" cy="1821656"/>
          </a:xfrm>
          <a:prstGeom prst="rect">
            <a:avLst/>
          </a:prstGeom>
        </p:spPr>
      </p:pic>
      <p:pic>
        <p:nvPicPr>
          <p:cNvPr id="4" name="object 4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pic>
        <p:nvPicPr>
          <p:cNvPr id="5" name="object 5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6384726" y="3187898"/>
            <a:ext cx="1553766" cy="312539"/>
          </a:xfrm>
          <a:prstGeom prst="rect">
            <a:avLst/>
          </a:prstGeom>
        </p:spPr>
      </p:pic>
      <p:sp>
        <p:nvSpPr>
          <p:cNvPr id="6" name="object 6"/>
          <p:cNvSpPr txBox="1">
            <a:spLocks noGrp="1"/>
          </p:cNvSpPr>
          <p:nvPr>
            <p:ph type="title"/>
          </p:nvPr>
        </p:nvSpPr>
        <p:spPr>
          <a:xfrm>
            <a:off x="1224816" y="903585"/>
            <a:ext cx="7461984" cy="838691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0"/>
              </a:spcBef>
              <a:tabLst>
                <a:tab pos="2770505" algn="l"/>
              </a:tabLst>
            </a:pPr>
            <a:r>
              <a:rPr sz="5350" spc="-10" dirty="0">
                <a:solidFill>
                  <a:srgbClr val="2F2F9C"/>
                </a:solidFill>
                <a:latin typeface="Calibri"/>
                <a:cs typeface="Calibri"/>
              </a:rPr>
              <a:t>Newton's</a:t>
            </a:r>
            <a:r>
              <a:rPr sz="5350" dirty="0">
                <a:solidFill>
                  <a:srgbClr val="2F2F9C"/>
                </a:solidFill>
                <a:latin typeface="Calibri"/>
                <a:cs typeface="Calibri"/>
              </a:rPr>
              <a:t>	</a:t>
            </a:r>
            <a:r>
              <a:rPr sz="5350" dirty="0">
                <a:solidFill>
                  <a:srgbClr val="343499"/>
                </a:solidFill>
                <a:latin typeface="Calibri"/>
                <a:cs typeface="Calibri"/>
              </a:rPr>
              <a:t>Third</a:t>
            </a:r>
            <a:r>
              <a:rPr sz="5350" spc="325" dirty="0">
                <a:solidFill>
                  <a:srgbClr val="343499"/>
                </a:solidFill>
                <a:latin typeface="Calibri"/>
                <a:cs typeface="Calibri"/>
              </a:rPr>
              <a:t> </a:t>
            </a:r>
            <a:r>
              <a:rPr sz="5350" dirty="0" smtClean="0">
                <a:solidFill>
                  <a:srgbClr val="2F2FA8"/>
                </a:solidFill>
                <a:latin typeface="Calibri"/>
                <a:cs typeface="Calibri"/>
              </a:rPr>
              <a:t>Law</a:t>
            </a:r>
            <a:r>
              <a:rPr sz="5350" spc="350" dirty="0" smtClean="0">
                <a:solidFill>
                  <a:srgbClr val="2F2FA8"/>
                </a:solidFill>
                <a:latin typeface="Calibri"/>
                <a:cs typeface="Calibri"/>
              </a:rPr>
              <a:t> </a:t>
            </a:r>
            <a:r>
              <a:rPr sz="5350" spc="-60" dirty="0" smtClean="0">
                <a:solidFill>
                  <a:srgbClr val="3638A5"/>
                </a:solidFill>
                <a:latin typeface="Calibri"/>
                <a:cs typeface="Calibri"/>
              </a:rPr>
              <a:t>co</a:t>
            </a:r>
            <a:r>
              <a:rPr lang="en-GB" sz="5350" spc="-60" dirty="0" smtClean="0">
                <a:solidFill>
                  <a:srgbClr val="3638A5"/>
                </a:solidFill>
                <a:latin typeface="Calibri"/>
                <a:cs typeface="Calibri"/>
              </a:rPr>
              <a:t>nt.</a:t>
            </a:r>
            <a:endParaRPr sz="5350" dirty="0">
              <a:latin typeface="Calibri"/>
              <a:cs typeface="Calibri"/>
            </a:endParaRPr>
          </a:p>
        </p:txBody>
      </p:sp>
      <p:sp>
        <p:nvSpPr>
          <p:cNvPr id="7" name="object 7"/>
          <p:cNvSpPr txBox="1"/>
          <p:nvPr/>
        </p:nvSpPr>
        <p:spPr>
          <a:xfrm>
            <a:off x="182542" y="2049313"/>
            <a:ext cx="3705860" cy="3319779"/>
          </a:xfrm>
          <a:prstGeom prst="rect">
            <a:avLst/>
          </a:prstGeom>
        </p:spPr>
        <p:txBody>
          <a:bodyPr vert="horz" wrap="square" lIns="0" tIns="85725" rIns="0" bIns="0" rtlCol="0">
            <a:spAutoFit/>
          </a:bodyPr>
          <a:lstStyle/>
          <a:p>
            <a:pPr marL="392430" marR="30480" indent="-354965">
              <a:lnSpc>
                <a:spcPct val="83600"/>
              </a:lnSpc>
              <a:spcBef>
                <a:spcPts val="675"/>
              </a:spcBef>
              <a:buChar char="■"/>
              <a:tabLst>
                <a:tab pos="392430" algn="l"/>
                <a:tab pos="403860" algn="l"/>
                <a:tab pos="1435735" algn="l"/>
                <a:tab pos="2338070" algn="l"/>
              </a:tabLst>
            </a:pPr>
            <a:r>
              <a:rPr sz="2750" dirty="0">
                <a:solidFill>
                  <a:srgbClr val="312FDB"/>
                </a:solidFill>
                <a:latin typeface="Lucida Sans Unicode"/>
                <a:cs typeface="Lucida Sans Unicode"/>
              </a:rPr>
              <a:t>	</a:t>
            </a:r>
            <a:r>
              <a:rPr sz="4125" spc="112" baseline="1010" dirty="0">
                <a:latin typeface="Calibri"/>
                <a:cs typeface="Calibri"/>
              </a:rPr>
              <a:t>F</a:t>
            </a:r>
            <a:r>
              <a:rPr sz="4125" spc="112" baseline="-10101" dirty="0">
                <a:latin typeface="Calibri"/>
                <a:cs typeface="Calibri"/>
              </a:rPr>
              <a:t>12</a:t>
            </a:r>
            <a:r>
              <a:rPr sz="2750" spc="75" dirty="0">
                <a:latin typeface="Calibri"/>
                <a:cs typeface="Calibri"/>
              </a:rPr>
              <a:t>may</a:t>
            </a:r>
            <a:r>
              <a:rPr sz="2750" spc="405" dirty="0">
                <a:latin typeface="Calibri"/>
                <a:cs typeface="Calibri"/>
              </a:rPr>
              <a:t> </a:t>
            </a:r>
            <a:r>
              <a:rPr sz="2750" dirty="0">
                <a:latin typeface="Calibri"/>
                <a:cs typeface="Calibri"/>
              </a:rPr>
              <a:t>be</a:t>
            </a:r>
            <a:r>
              <a:rPr sz="2750" spc="370" dirty="0">
                <a:latin typeface="Calibri"/>
                <a:cs typeface="Calibri"/>
              </a:rPr>
              <a:t> </a:t>
            </a:r>
            <a:r>
              <a:rPr sz="2750" dirty="0">
                <a:latin typeface="Calibri"/>
                <a:cs typeface="Calibri"/>
              </a:rPr>
              <a:t>called</a:t>
            </a:r>
            <a:r>
              <a:rPr sz="2750" spc="455" dirty="0">
                <a:latin typeface="Calibri"/>
                <a:cs typeface="Calibri"/>
              </a:rPr>
              <a:t> </a:t>
            </a:r>
            <a:r>
              <a:rPr sz="2750" spc="-25" dirty="0">
                <a:latin typeface="Calibri"/>
                <a:cs typeface="Calibri"/>
              </a:rPr>
              <a:t>the </a:t>
            </a:r>
            <a:r>
              <a:rPr sz="2800" i="1" spc="-10" dirty="0">
                <a:latin typeface="Calibri"/>
                <a:cs typeface="Calibri"/>
              </a:rPr>
              <a:t>action</a:t>
            </a:r>
            <a:r>
              <a:rPr sz="2800" i="1" dirty="0">
                <a:latin typeface="Calibri"/>
                <a:cs typeface="Calibri"/>
              </a:rPr>
              <a:t>	</a:t>
            </a:r>
            <a:r>
              <a:rPr sz="2800" dirty="0">
                <a:latin typeface="Calibri"/>
                <a:cs typeface="Calibri"/>
              </a:rPr>
              <a:t>force</a:t>
            </a:r>
            <a:r>
              <a:rPr sz="2800" spc="370" dirty="0">
                <a:latin typeface="Calibri"/>
                <a:cs typeface="Calibri"/>
              </a:rPr>
              <a:t> </a:t>
            </a:r>
            <a:r>
              <a:rPr sz="2800" dirty="0">
                <a:latin typeface="Calibri"/>
                <a:cs typeface="Calibri"/>
              </a:rPr>
              <a:t>and</a:t>
            </a:r>
            <a:r>
              <a:rPr sz="2800" spc="345" dirty="0">
                <a:latin typeface="Calibri"/>
                <a:cs typeface="Calibri"/>
              </a:rPr>
              <a:t> </a:t>
            </a:r>
            <a:r>
              <a:rPr sz="4200" spc="-37" baseline="1984" dirty="0">
                <a:latin typeface="Calibri"/>
                <a:cs typeface="Calibri"/>
              </a:rPr>
              <a:t>F</a:t>
            </a:r>
            <a:r>
              <a:rPr sz="4200" spc="-37" baseline="-8928" dirty="0">
                <a:latin typeface="Calibri"/>
                <a:cs typeface="Calibri"/>
              </a:rPr>
              <a:t>21 </a:t>
            </a:r>
            <a:r>
              <a:rPr sz="2900" dirty="0">
                <a:latin typeface="Calibri"/>
                <a:cs typeface="Calibri"/>
              </a:rPr>
              <a:t>the</a:t>
            </a:r>
            <a:r>
              <a:rPr sz="2900" spc="25" dirty="0">
                <a:latin typeface="Calibri"/>
                <a:cs typeface="Calibri"/>
              </a:rPr>
              <a:t> </a:t>
            </a:r>
            <a:r>
              <a:rPr sz="2900" i="1" spc="-10" dirty="0">
                <a:latin typeface="Calibri"/>
                <a:cs typeface="Calibri"/>
              </a:rPr>
              <a:t>reaction</a:t>
            </a:r>
            <a:r>
              <a:rPr sz="2900" i="1" dirty="0">
                <a:latin typeface="Calibri"/>
                <a:cs typeface="Calibri"/>
              </a:rPr>
              <a:t>	</a:t>
            </a:r>
            <a:r>
              <a:rPr sz="2900" spc="-10" dirty="0">
                <a:latin typeface="Calibri"/>
                <a:cs typeface="Calibri"/>
              </a:rPr>
              <a:t>force</a:t>
            </a:r>
            <a:endParaRPr sz="2900">
              <a:latin typeface="Calibri"/>
              <a:cs typeface="Calibri"/>
            </a:endParaRPr>
          </a:p>
          <a:p>
            <a:pPr marL="803275" marR="252095" lvl="1" indent="-299720" algn="just">
              <a:lnSpc>
                <a:spcPts val="2390"/>
              </a:lnSpc>
              <a:spcBef>
                <a:spcPts val="459"/>
              </a:spcBef>
              <a:buClr>
                <a:srgbClr val="FF0300"/>
              </a:buClr>
              <a:buChar char="•"/>
              <a:tabLst>
                <a:tab pos="803275" algn="l"/>
              </a:tabLst>
            </a:pPr>
            <a:r>
              <a:rPr sz="2300" dirty="0">
                <a:latin typeface="Calibri"/>
                <a:cs typeface="Calibri"/>
              </a:rPr>
              <a:t>Actually,</a:t>
            </a:r>
            <a:r>
              <a:rPr sz="2300" spc="35" dirty="0">
                <a:latin typeface="Calibri"/>
                <a:cs typeface="Calibri"/>
              </a:rPr>
              <a:t>  </a:t>
            </a:r>
            <a:r>
              <a:rPr sz="2300" dirty="0">
                <a:latin typeface="Calibri"/>
                <a:cs typeface="Calibri"/>
              </a:rPr>
              <a:t>either</a:t>
            </a:r>
            <a:r>
              <a:rPr sz="2300" spc="450" dirty="0">
                <a:latin typeface="Calibri"/>
                <a:cs typeface="Calibri"/>
              </a:rPr>
              <a:t> </a:t>
            </a:r>
            <a:r>
              <a:rPr sz="2300" spc="-10" dirty="0">
                <a:latin typeface="Calibri"/>
                <a:cs typeface="Calibri"/>
              </a:rPr>
              <a:t>force </a:t>
            </a:r>
            <a:r>
              <a:rPr sz="2400" dirty="0">
                <a:latin typeface="Calibri"/>
                <a:cs typeface="Calibri"/>
              </a:rPr>
              <a:t>can</a:t>
            </a:r>
            <a:r>
              <a:rPr sz="2400" spc="155" dirty="0">
                <a:latin typeface="Calibri"/>
                <a:cs typeface="Calibri"/>
              </a:rPr>
              <a:t> </a:t>
            </a:r>
            <a:r>
              <a:rPr sz="2400" dirty="0">
                <a:latin typeface="Calibri"/>
                <a:cs typeface="Calibri"/>
              </a:rPr>
              <a:t>be</a:t>
            </a:r>
            <a:r>
              <a:rPr sz="2400" spc="130" dirty="0">
                <a:latin typeface="Calibri"/>
                <a:cs typeface="Calibri"/>
              </a:rPr>
              <a:t> </a:t>
            </a:r>
            <a:r>
              <a:rPr sz="2400" dirty="0">
                <a:latin typeface="Calibri"/>
                <a:cs typeface="Calibri"/>
              </a:rPr>
              <a:t>the</a:t>
            </a:r>
            <a:r>
              <a:rPr sz="2400" spc="80" dirty="0">
                <a:latin typeface="Calibri"/>
                <a:cs typeface="Calibri"/>
              </a:rPr>
              <a:t> </a:t>
            </a:r>
            <a:r>
              <a:rPr sz="2400" dirty="0">
                <a:latin typeface="Calibri"/>
                <a:cs typeface="Calibri"/>
              </a:rPr>
              <a:t>action</a:t>
            </a:r>
            <a:r>
              <a:rPr sz="2400" spc="120" dirty="0">
                <a:latin typeface="Calibri"/>
                <a:cs typeface="Calibri"/>
              </a:rPr>
              <a:t> </a:t>
            </a:r>
            <a:r>
              <a:rPr sz="2400" spc="-25" dirty="0">
                <a:latin typeface="Calibri"/>
                <a:cs typeface="Calibri"/>
              </a:rPr>
              <a:t>or </a:t>
            </a:r>
            <a:r>
              <a:rPr sz="2350" dirty="0">
                <a:latin typeface="Calibri"/>
                <a:cs typeface="Calibri"/>
              </a:rPr>
              <a:t>the</a:t>
            </a:r>
            <a:r>
              <a:rPr sz="2350" spc="160" dirty="0">
                <a:latin typeface="Calibri"/>
                <a:cs typeface="Calibri"/>
              </a:rPr>
              <a:t> </a:t>
            </a:r>
            <a:r>
              <a:rPr sz="2350" dirty="0">
                <a:latin typeface="Calibri"/>
                <a:cs typeface="Calibri"/>
              </a:rPr>
              <a:t>reaction</a:t>
            </a:r>
            <a:r>
              <a:rPr sz="2350" spc="280" dirty="0">
                <a:latin typeface="Calibri"/>
                <a:cs typeface="Calibri"/>
              </a:rPr>
              <a:t> </a:t>
            </a:r>
            <a:r>
              <a:rPr sz="2350" spc="-10" dirty="0">
                <a:latin typeface="Calibri"/>
                <a:cs typeface="Calibri"/>
              </a:rPr>
              <a:t>force</a:t>
            </a:r>
            <a:endParaRPr sz="2350">
              <a:latin typeface="Calibri"/>
              <a:cs typeface="Calibri"/>
            </a:endParaRPr>
          </a:p>
          <a:p>
            <a:pPr marL="394970" marR="126364" indent="-353060">
              <a:lnSpc>
                <a:spcPts val="2880"/>
              </a:lnSpc>
              <a:spcBef>
                <a:spcPts val="595"/>
              </a:spcBef>
              <a:buClr>
                <a:srgbClr val="3331D8"/>
              </a:buClr>
              <a:buChar char="•"/>
              <a:tabLst>
                <a:tab pos="398780" algn="l"/>
                <a:tab pos="1741170" algn="l"/>
                <a:tab pos="2105025" algn="l"/>
                <a:tab pos="2488565" algn="l"/>
              </a:tabLst>
            </a:pPr>
            <a:r>
              <a:rPr sz="2800" spc="65" dirty="0">
                <a:latin typeface="Calibri"/>
                <a:cs typeface="Calibri"/>
              </a:rPr>
              <a:t>The</a:t>
            </a:r>
            <a:r>
              <a:rPr sz="2800" spc="229" dirty="0">
                <a:latin typeface="Calibri"/>
                <a:cs typeface="Calibri"/>
              </a:rPr>
              <a:t> </a:t>
            </a:r>
            <a:r>
              <a:rPr sz="2800" spc="-10" dirty="0">
                <a:latin typeface="Calibri"/>
                <a:cs typeface="Calibri"/>
              </a:rPr>
              <a:t>action</a:t>
            </a:r>
            <a:r>
              <a:rPr sz="2800" dirty="0">
                <a:latin typeface="Calibri"/>
                <a:cs typeface="Calibri"/>
              </a:rPr>
              <a:t>	</a:t>
            </a:r>
            <a:r>
              <a:rPr sz="2800" spc="-25" dirty="0">
                <a:latin typeface="Calibri"/>
                <a:cs typeface="Calibri"/>
              </a:rPr>
              <a:t>and 	</a:t>
            </a:r>
            <a:r>
              <a:rPr sz="2800" spc="-10" dirty="0">
                <a:latin typeface="Calibri"/>
                <a:cs typeface="Calibri"/>
              </a:rPr>
              <a:t>reaction</a:t>
            </a:r>
            <a:r>
              <a:rPr sz="2800" dirty="0">
                <a:latin typeface="Calibri"/>
                <a:cs typeface="Calibri"/>
              </a:rPr>
              <a:t>	forces</a:t>
            </a:r>
            <a:r>
              <a:rPr sz="2800" spc="430" dirty="0">
                <a:latin typeface="Calibri"/>
                <a:cs typeface="Calibri"/>
              </a:rPr>
              <a:t> </a:t>
            </a:r>
            <a:r>
              <a:rPr sz="2800" spc="35" dirty="0">
                <a:latin typeface="Calibri"/>
                <a:cs typeface="Calibri"/>
              </a:rPr>
              <a:t>act 	</a:t>
            </a:r>
            <a:r>
              <a:rPr sz="2900" dirty="0">
                <a:latin typeface="Calibri"/>
                <a:cs typeface="Calibri"/>
              </a:rPr>
              <a:t>on</a:t>
            </a:r>
            <a:r>
              <a:rPr sz="2900" spc="140" dirty="0">
                <a:latin typeface="Calibri"/>
                <a:cs typeface="Calibri"/>
              </a:rPr>
              <a:t> </a:t>
            </a:r>
            <a:r>
              <a:rPr sz="2900" spc="120" dirty="0">
                <a:latin typeface="Calibri"/>
                <a:cs typeface="Calibri"/>
              </a:rPr>
              <a:t>different</a:t>
            </a:r>
            <a:r>
              <a:rPr sz="2900" dirty="0">
                <a:latin typeface="Calibri"/>
                <a:cs typeface="Calibri"/>
              </a:rPr>
              <a:t>	</a:t>
            </a:r>
            <a:r>
              <a:rPr sz="2900" spc="-10" dirty="0">
                <a:latin typeface="Calibri"/>
                <a:cs typeface="Calibri"/>
              </a:rPr>
              <a:t>objects</a:t>
            </a:r>
            <a:endParaRPr sz="2900">
              <a:latin typeface="Calibri"/>
              <a:cs typeface="Calibri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pic>
        <p:nvPicPr>
          <p:cNvPr id="4" name="object 4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5384601" y="2018108"/>
            <a:ext cx="2303858" cy="4125515"/>
          </a:xfrm>
          <a:prstGeom prst="rect">
            <a:avLst/>
          </a:prstGeom>
        </p:spPr>
      </p:pic>
      <p:pic>
        <p:nvPicPr>
          <p:cNvPr id="8" name="object 8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5313164" y="6322218"/>
            <a:ext cx="1312664" cy="508992"/>
          </a:xfrm>
          <a:prstGeom prst="rect">
            <a:avLst/>
          </a:prstGeom>
        </p:spPr>
      </p:pic>
      <p:sp>
        <p:nvSpPr>
          <p:cNvPr id="9" name="object 9"/>
          <p:cNvSpPr txBox="1">
            <a:spLocks noGrp="1"/>
          </p:cNvSpPr>
          <p:nvPr>
            <p:ph type="title"/>
          </p:nvPr>
        </p:nvSpPr>
        <p:spPr>
          <a:xfrm>
            <a:off x="1226898" y="932854"/>
            <a:ext cx="7840901" cy="808555"/>
          </a:xfrm>
          <a:prstGeom prst="rect">
            <a:avLst/>
          </a:prstGeom>
        </p:spPr>
        <p:txBody>
          <a:bodyPr vert="horz" wrap="square" lIns="0" tIns="1587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5"/>
              </a:spcBef>
            </a:pPr>
            <a:r>
              <a:rPr sz="5150" spc="60" dirty="0">
                <a:solidFill>
                  <a:srgbClr val="3A319E"/>
                </a:solidFill>
                <a:latin typeface="Calibri"/>
                <a:cs typeface="Calibri"/>
              </a:rPr>
              <a:t>Forces </a:t>
            </a:r>
            <a:r>
              <a:rPr lang="en-GB" sz="5150" spc="60" dirty="0" smtClean="0">
                <a:solidFill>
                  <a:srgbClr val="3A319E"/>
                </a:solidFill>
                <a:latin typeface="Calibri"/>
                <a:cs typeface="Calibri"/>
              </a:rPr>
              <a:t>Acting </a:t>
            </a:r>
            <a:r>
              <a:rPr lang="en-GB" sz="5150" spc="60" dirty="0">
                <a:solidFill>
                  <a:srgbClr val="3A319E"/>
                </a:solidFill>
                <a:latin typeface="Calibri"/>
                <a:cs typeface="Calibri"/>
              </a:rPr>
              <a:t>on a object</a:t>
            </a:r>
            <a:endParaRPr sz="5150" spc="60" dirty="0">
              <a:solidFill>
                <a:srgbClr val="3A319E"/>
              </a:solidFill>
              <a:latin typeface="Calibri"/>
              <a:cs typeface="Calibri"/>
            </a:endParaRPr>
          </a:p>
        </p:txBody>
      </p:sp>
      <p:sp>
        <p:nvSpPr>
          <p:cNvPr id="12" name="object 12"/>
          <p:cNvSpPr txBox="1"/>
          <p:nvPr/>
        </p:nvSpPr>
        <p:spPr>
          <a:xfrm>
            <a:off x="1237736" y="1948854"/>
            <a:ext cx="3086735" cy="1670050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375920" indent="-363220">
              <a:lnSpc>
                <a:spcPts val="3429"/>
              </a:lnSpc>
              <a:spcBef>
                <a:spcPts val="120"/>
              </a:spcBef>
              <a:buClr>
                <a:srgbClr val="3136C4"/>
              </a:buClr>
              <a:buChar char="■"/>
              <a:tabLst>
                <a:tab pos="375920" algn="l"/>
              </a:tabLst>
            </a:pPr>
            <a:r>
              <a:rPr sz="3200" spc="-180" dirty="0">
                <a:latin typeface="Lucida Sans Unicode"/>
                <a:cs typeface="Lucida Sans Unicode"/>
              </a:rPr>
              <a:t>Newton's</a:t>
            </a:r>
            <a:r>
              <a:rPr sz="3200" spc="-35" dirty="0">
                <a:latin typeface="Lucida Sans Unicode"/>
                <a:cs typeface="Lucida Sans Unicode"/>
              </a:rPr>
              <a:t> </a:t>
            </a:r>
            <a:r>
              <a:rPr sz="3200" spc="-25" dirty="0">
                <a:latin typeface="Lucida Sans Unicode"/>
                <a:cs typeface="Lucida Sans Unicode"/>
              </a:rPr>
              <a:t>Law</a:t>
            </a:r>
            <a:endParaRPr sz="3200">
              <a:latin typeface="Lucida Sans Unicode"/>
              <a:cs typeface="Lucida Sans Unicode"/>
            </a:endParaRPr>
          </a:p>
          <a:p>
            <a:pPr marL="368300">
              <a:lnSpc>
                <a:spcPts val="2950"/>
              </a:lnSpc>
            </a:pPr>
            <a:r>
              <a:rPr sz="3200" spc="-150" dirty="0">
                <a:latin typeface="Lucida Sans Unicode"/>
                <a:cs typeface="Lucida Sans Unicode"/>
              </a:rPr>
              <a:t>uses</a:t>
            </a:r>
            <a:r>
              <a:rPr sz="3200" spc="-60" dirty="0">
                <a:latin typeface="Lucida Sans Unicode"/>
                <a:cs typeface="Lucida Sans Unicode"/>
              </a:rPr>
              <a:t> </a:t>
            </a:r>
            <a:r>
              <a:rPr sz="3200" spc="-160" dirty="0">
                <a:latin typeface="Lucida Sans Unicode"/>
                <a:cs typeface="Lucida Sans Unicode"/>
              </a:rPr>
              <a:t>the</a:t>
            </a:r>
            <a:r>
              <a:rPr sz="3200" spc="-95" dirty="0">
                <a:latin typeface="Lucida Sans Unicode"/>
                <a:cs typeface="Lucida Sans Unicode"/>
              </a:rPr>
              <a:t> </a:t>
            </a:r>
            <a:r>
              <a:rPr sz="3200" spc="-170" dirty="0">
                <a:latin typeface="Lucida Sans Unicode"/>
                <a:cs typeface="Lucida Sans Unicode"/>
              </a:rPr>
              <a:t>forces</a:t>
            </a:r>
            <a:endParaRPr sz="3200">
              <a:latin typeface="Lucida Sans Unicode"/>
              <a:cs typeface="Lucida Sans Unicode"/>
            </a:endParaRPr>
          </a:p>
          <a:p>
            <a:pPr marL="374650">
              <a:lnSpc>
                <a:spcPts val="3090"/>
              </a:lnSpc>
            </a:pPr>
            <a:r>
              <a:rPr sz="3350" spc="-290" dirty="0">
                <a:latin typeface="Lucida Sans Unicode"/>
                <a:cs typeface="Lucida Sans Unicode"/>
              </a:rPr>
              <a:t>acting</a:t>
            </a:r>
            <a:r>
              <a:rPr sz="3350" spc="25" dirty="0">
                <a:latin typeface="Lucida Sans Unicode"/>
                <a:cs typeface="Lucida Sans Unicode"/>
              </a:rPr>
              <a:t> </a:t>
            </a:r>
            <a:r>
              <a:rPr sz="3350" i="1" spc="-10" dirty="0">
                <a:latin typeface="Arial"/>
                <a:cs typeface="Arial"/>
              </a:rPr>
              <a:t>on</a:t>
            </a:r>
            <a:r>
              <a:rPr sz="3350" i="1" spc="-40" dirty="0">
                <a:latin typeface="Arial"/>
                <a:cs typeface="Arial"/>
              </a:rPr>
              <a:t> </a:t>
            </a:r>
            <a:r>
              <a:rPr sz="3350" spc="-300" dirty="0">
                <a:latin typeface="Lucida Sans Unicode"/>
                <a:cs typeface="Lucida Sans Unicode"/>
              </a:rPr>
              <a:t>an</a:t>
            </a:r>
            <a:endParaRPr sz="3350">
              <a:latin typeface="Lucida Sans Unicode"/>
              <a:cs typeface="Lucida Sans Unicode"/>
            </a:endParaRPr>
          </a:p>
          <a:p>
            <a:pPr marL="373380">
              <a:lnSpc>
                <a:spcPts val="3450"/>
              </a:lnSpc>
            </a:pPr>
            <a:r>
              <a:rPr sz="3250" spc="-55" dirty="0">
                <a:latin typeface="Lucida Sans Unicode"/>
                <a:cs typeface="Lucida Sans Unicode"/>
              </a:rPr>
              <a:t>object</a:t>
            </a:r>
            <a:endParaRPr sz="325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sp>
        <p:nvSpPr>
          <p:cNvPr id="5" name="object 5"/>
          <p:cNvSpPr txBox="1">
            <a:spLocks noGrp="1"/>
          </p:cNvSpPr>
          <p:nvPr>
            <p:ph type="title"/>
          </p:nvPr>
        </p:nvSpPr>
        <p:spPr>
          <a:xfrm>
            <a:off x="1371600" y="304800"/>
            <a:ext cx="6885305" cy="1570302"/>
          </a:xfrm>
          <a:prstGeom prst="rect">
            <a:avLst/>
          </a:prstGeom>
        </p:spPr>
        <p:txBody>
          <a:bodyPr vert="horz" wrap="square" lIns="0" tIns="1587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5"/>
              </a:spcBef>
              <a:tabLst>
                <a:tab pos="2743200" algn="l"/>
                <a:tab pos="4735830" algn="l"/>
                <a:tab pos="6475095" algn="l"/>
              </a:tabLst>
            </a:pPr>
            <a:r>
              <a:rPr sz="5050" spc="-10" dirty="0" err="1" smtClean="0">
                <a:solidFill>
                  <a:srgbClr val="342DA7"/>
                </a:solidFill>
                <a:latin typeface="Calibri"/>
                <a:cs typeface="Calibri"/>
              </a:rPr>
              <a:t>Appicati</a:t>
            </a:r>
            <a:r>
              <a:rPr lang="en-GB" sz="5050" spc="-10" dirty="0" smtClean="0">
                <a:solidFill>
                  <a:srgbClr val="342DA7"/>
                </a:solidFill>
                <a:latin typeface="Calibri"/>
                <a:cs typeface="Calibri"/>
              </a:rPr>
              <a:t>on of Newton’s Law</a:t>
            </a:r>
            <a:endParaRPr sz="5050" dirty="0">
              <a:latin typeface="Calibri"/>
              <a:cs typeface="Calibri"/>
            </a:endParaRPr>
          </a:p>
        </p:txBody>
      </p:sp>
      <p:sp>
        <p:nvSpPr>
          <p:cNvPr id="6" name="object 6"/>
          <p:cNvSpPr txBox="1"/>
          <p:nvPr/>
        </p:nvSpPr>
        <p:spPr>
          <a:xfrm>
            <a:off x="1233670" y="1009005"/>
            <a:ext cx="7300730" cy="4876976"/>
          </a:xfrm>
          <a:prstGeom prst="rect">
            <a:avLst/>
          </a:prstGeom>
        </p:spPr>
        <p:txBody>
          <a:bodyPr vert="horz" wrap="square" lIns="0" tIns="1143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0"/>
              </a:spcBef>
            </a:pPr>
            <a:endParaRPr sz="4550" dirty="0">
              <a:latin typeface="Calibri"/>
              <a:cs typeface="Calibri"/>
            </a:endParaRPr>
          </a:p>
          <a:p>
            <a:pPr marL="387350" indent="-372745">
              <a:lnSpc>
                <a:spcPct val="100000"/>
              </a:lnSpc>
              <a:spcBef>
                <a:spcPts val="2560"/>
              </a:spcBef>
              <a:buClr>
                <a:srgbClr val="362FCD"/>
              </a:buClr>
              <a:buChar char="■"/>
              <a:tabLst>
                <a:tab pos="387350" algn="l"/>
              </a:tabLst>
            </a:pPr>
            <a:r>
              <a:rPr sz="3350" spc="-10" dirty="0">
                <a:latin typeface="Lucida Sans Unicode"/>
                <a:cs typeface="Lucida Sans Unicode"/>
              </a:rPr>
              <a:t>Assumptions</a:t>
            </a:r>
            <a:endParaRPr sz="3350" dirty="0">
              <a:latin typeface="Lucida Sans Unicode"/>
              <a:cs typeface="Lucida Sans Unicode"/>
            </a:endParaRPr>
          </a:p>
          <a:p>
            <a:pPr marL="779780" lvl="1" indent="-341630">
              <a:lnSpc>
                <a:spcPct val="100000"/>
              </a:lnSpc>
              <a:spcBef>
                <a:spcPts val="195"/>
              </a:spcBef>
              <a:buClr>
                <a:srgbClr val="ED0C00"/>
              </a:buClr>
              <a:buChar char="■"/>
              <a:tabLst>
                <a:tab pos="779780" algn="l"/>
              </a:tabLst>
            </a:pPr>
            <a:r>
              <a:rPr sz="3250" spc="-210" dirty="0">
                <a:latin typeface="Lucida Sans Unicode"/>
                <a:cs typeface="Lucida Sans Unicode"/>
              </a:rPr>
              <a:t>Objects</a:t>
            </a:r>
            <a:r>
              <a:rPr sz="3250" spc="-45" dirty="0">
                <a:latin typeface="Lucida Sans Unicode"/>
                <a:cs typeface="Lucida Sans Unicode"/>
              </a:rPr>
              <a:t> </a:t>
            </a:r>
            <a:r>
              <a:rPr sz="3250" spc="-155" dirty="0">
                <a:latin typeface="Lucida Sans Unicode"/>
                <a:cs typeface="Lucida Sans Unicode"/>
              </a:rPr>
              <a:t>behave</a:t>
            </a:r>
            <a:r>
              <a:rPr sz="3250" spc="-70" dirty="0">
                <a:latin typeface="Lucida Sans Unicode"/>
                <a:cs typeface="Lucida Sans Unicode"/>
              </a:rPr>
              <a:t> </a:t>
            </a:r>
            <a:r>
              <a:rPr sz="3250" spc="-145" dirty="0">
                <a:latin typeface="Lucida Sans Unicode"/>
                <a:cs typeface="Lucida Sans Unicode"/>
              </a:rPr>
              <a:t>as</a:t>
            </a:r>
            <a:r>
              <a:rPr sz="3250" spc="-155" dirty="0">
                <a:latin typeface="Lucida Sans Unicode"/>
                <a:cs typeface="Lucida Sans Unicode"/>
              </a:rPr>
              <a:t> </a:t>
            </a:r>
            <a:r>
              <a:rPr sz="3250" spc="-80" dirty="0">
                <a:latin typeface="Lucida Sans Unicode"/>
                <a:cs typeface="Lucida Sans Unicode"/>
              </a:rPr>
              <a:t>particles</a:t>
            </a:r>
            <a:endParaRPr sz="3250" dirty="0">
              <a:latin typeface="Lucida Sans Unicode"/>
              <a:cs typeface="Lucida Sans Unicode"/>
            </a:endParaRPr>
          </a:p>
          <a:p>
            <a:pPr marL="1176020" lvl="2" indent="-284480">
              <a:lnSpc>
                <a:spcPct val="100000"/>
              </a:lnSpc>
              <a:spcBef>
                <a:spcPts val="150"/>
              </a:spcBef>
              <a:buClr>
                <a:srgbClr val="2D2FD6"/>
              </a:buClr>
              <a:buChar char="•"/>
              <a:tabLst>
                <a:tab pos="1176020" algn="l"/>
              </a:tabLst>
            </a:pPr>
            <a:r>
              <a:rPr sz="2750" spc="-150" dirty="0">
                <a:latin typeface="Lucida Sans Unicode"/>
                <a:cs typeface="Lucida Sans Unicode"/>
              </a:rPr>
              <a:t>can</a:t>
            </a:r>
            <a:r>
              <a:rPr sz="2750" spc="-75" dirty="0">
                <a:latin typeface="Lucida Sans Unicode"/>
                <a:cs typeface="Lucida Sans Unicode"/>
              </a:rPr>
              <a:t> </a:t>
            </a:r>
            <a:r>
              <a:rPr sz="2750" spc="-170" dirty="0">
                <a:latin typeface="Lucida Sans Unicode"/>
                <a:cs typeface="Lucida Sans Unicode"/>
              </a:rPr>
              <a:t>ignore</a:t>
            </a:r>
            <a:r>
              <a:rPr sz="2750" spc="-50" dirty="0">
                <a:latin typeface="Lucida Sans Unicode"/>
                <a:cs typeface="Lucida Sans Unicode"/>
              </a:rPr>
              <a:t> </a:t>
            </a:r>
            <a:r>
              <a:rPr sz="2750" spc="-140" dirty="0">
                <a:latin typeface="Lucida Sans Unicode"/>
                <a:cs typeface="Lucida Sans Unicode"/>
              </a:rPr>
              <a:t>rotational</a:t>
            </a:r>
            <a:r>
              <a:rPr sz="2750" spc="-75" dirty="0">
                <a:latin typeface="Lucida Sans Unicode"/>
                <a:cs typeface="Lucida Sans Unicode"/>
              </a:rPr>
              <a:t> </a:t>
            </a:r>
            <a:r>
              <a:rPr sz="2750" spc="-160" dirty="0">
                <a:latin typeface="Lucida Sans Unicode"/>
                <a:cs typeface="Lucida Sans Unicode"/>
              </a:rPr>
              <a:t>motion</a:t>
            </a:r>
            <a:r>
              <a:rPr sz="2750" spc="65" dirty="0">
                <a:latin typeface="Lucida Sans Unicode"/>
                <a:cs typeface="Lucida Sans Unicode"/>
              </a:rPr>
              <a:t> </a:t>
            </a:r>
            <a:r>
              <a:rPr sz="2750" spc="-80" dirty="0">
                <a:latin typeface="Lucida Sans Unicode"/>
                <a:cs typeface="Lucida Sans Unicode"/>
              </a:rPr>
              <a:t>(for</a:t>
            </a:r>
            <a:r>
              <a:rPr sz="2750" spc="-140" dirty="0">
                <a:latin typeface="Lucida Sans Unicode"/>
                <a:cs typeface="Lucida Sans Unicode"/>
              </a:rPr>
              <a:t> </a:t>
            </a:r>
            <a:r>
              <a:rPr sz="2750" spc="-75" dirty="0">
                <a:latin typeface="Lucida Sans Unicode"/>
                <a:cs typeface="Lucida Sans Unicode"/>
              </a:rPr>
              <a:t>now)</a:t>
            </a:r>
            <a:endParaRPr sz="2750" dirty="0">
              <a:latin typeface="Lucida Sans Unicode"/>
              <a:cs typeface="Lucida Sans Unicode"/>
            </a:endParaRPr>
          </a:p>
          <a:p>
            <a:pPr marL="781050" lvl="1" indent="-325120">
              <a:lnSpc>
                <a:spcPts val="3570"/>
              </a:lnSpc>
              <a:spcBef>
                <a:spcPts val="285"/>
              </a:spcBef>
              <a:buClr>
                <a:srgbClr val="FB0003"/>
              </a:buClr>
              <a:buChar char="■"/>
              <a:tabLst>
                <a:tab pos="781050" algn="l"/>
              </a:tabLst>
            </a:pPr>
            <a:r>
              <a:rPr sz="3100" spc="-125" dirty="0">
                <a:latin typeface="Lucida Sans Unicode"/>
                <a:cs typeface="Lucida Sans Unicode"/>
              </a:rPr>
              <a:t>Masses</a:t>
            </a:r>
            <a:r>
              <a:rPr sz="3100" spc="-120" dirty="0">
                <a:latin typeface="Lucida Sans Unicode"/>
                <a:cs typeface="Lucida Sans Unicode"/>
              </a:rPr>
              <a:t> </a:t>
            </a:r>
            <a:r>
              <a:rPr sz="3100" spc="-225" dirty="0">
                <a:latin typeface="Lucida Sans Unicode"/>
                <a:cs typeface="Lucida Sans Unicode"/>
              </a:rPr>
              <a:t>of</a:t>
            </a:r>
            <a:r>
              <a:rPr sz="3100" spc="-20" dirty="0">
                <a:latin typeface="Lucida Sans Unicode"/>
                <a:cs typeface="Lucida Sans Unicode"/>
              </a:rPr>
              <a:t> </a:t>
            </a:r>
            <a:r>
              <a:rPr sz="3100" spc="-110" dirty="0">
                <a:latin typeface="Lucida Sans Unicode"/>
                <a:cs typeface="Lucida Sans Unicode"/>
              </a:rPr>
              <a:t>strings</a:t>
            </a:r>
            <a:r>
              <a:rPr sz="3100" spc="-135" dirty="0">
                <a:latin typeface="Lucida Sans Unicode"/>
                <a:cs typeface="Lucida Sans Unicode"/>
              </a:rPr>
              <a:t> </a:t>
            </a:r>
            <a:r>
              <a:rPr sz="3100" spc="-35" dirty="0">
                <a:latin typeface="Lucida Sans Unicode"/>
                <a:cs typeface="Lucida Sans Unicode"/>
              </a:rPr>
              <a:t>or</a:t>
            </a:r>
            <a:r>
              <a:rPr sz="3100" spc="-160" dirty="0">
                <a:latin typeface="Lucida Sans Unicode"/>
                <a:cs typeface="Lucida Sans Unicode"/>
              </a:rPr>
              <a:t> </a:t>
            </a:r>
            <a:r>
              <a:rPr sz="3100" spc="-114" dirty="0">
                <a:latin typeface="Lucida Sans Unicode"/>
                <a:cs typeface="Lucida Sans Unicode"/>
              </a:rPr>
              <a:t>ropes</a:t>
            </a:r>
            <a:r>
              <a:rPr sz="3100" spc="-90" dirty="0">
                <a:latin typeface="Lucida Sans Unicode"/>
                <a:cs typeface="Lucida Sans Unicode"/>
              </a:rPr>
              <a:t> </a:t>
            </a:r>
            <a:r>
              <a:rPr sz="3100" spc="-25" dirty="0">
                <a:latin typeface="Lucida Sans Unicode"/>
                <a:cs typeface="Lucida Sans Unicode"/>
              </a:rPr>
              <a:t>are</a:t>
            </a:r>
            <a:endParaRPr sz="3100" dirty="0">
              <a:latin typeface="Lucida Sans Unicode"/>
              <a:cs typeface="Lucida Sans Unicode"/>
            </a:endParaRPr>
          </a:p>
          <a:p>
            <a:pPr marL="773430">
              <a:lnSpc>
                <a:spcPts val="3515"/>
              </a:lnSpc>
            </a:pPr>
            <a:r>
              <a:rPr sz="3050" spc="-55" dirty="0">
                <a:latin typeface="Lucida Sans Unicode"/>
                <a:cs typeface="Lucida Sans Unicode"/>
              </a:rPr>
              <a:t>negligible</a:t>
            </a:r>
            <a:endParaRPr sz="3050" dirty="0">
              <a:latin typeface="Lucida Sans Unicode"/>
              <a:cs typeface="Lucida Sans Unicode"/>
            </a:endParaRPr>
          </a:p>
          <a:p>
            <a:pPr marL="765810" lvl="1" indent="-304800">
              <a:lnSpc>
                <a:spcPts val="3420"/>
              </a:lnSpc>
              <a:spcBef>
                <a:spcPts val="500"/>
              </a:spcBef>
              <a:buClr>
                <a:srgbClr val="FB0300"/>
              </a:buClr>
              <a:buChar char="■"/>
              <a:tabLst>
                <a:tab pos="765810" algn="l"/>
              </a:tabLst>
            </a:pPr>
            <a:r>
              <a:rPr sz="2900" dirty="0">
                <a:latin typeface="Lucida Sans Unicode"/>
                <a:cs typeface="Lucida Sans Unicode"/>
              </a:rPr>
              <a:t>Interested</a:t>
            </a:r>
            <a:r>
              <a:rPr sz="2900" spc="195" dirty="0">
                <a:latin typeface="Lucida Sans Unicode"/>
                <a:cs typeface="Lucida Sans Unicode"/>
              </a:rPr>
              <a:t> </a:t>
            </a:r>
            <a:r>
              <a:rPr sz="2900" dirty="0">
                <a:latin typeface="Lucida Sans Unicode"/>
                <a:cs typeface="Lucida Sans Unicode"/>
              </a:rPr>
              <a:t>only</a:t>
            </a:r>
            <a:r>
              <a:rPr sz="2900" spc="114" dirty="0">
                <a:latin typeface="Lucida Sans Unicode"/>
                <a:cs typeface="Lucida Sans Unicode"/>
              </a:rPr>
              <a:t> </a:t>
            </a:r>
            <a:r>
              <a:rPr sz="2900" dirty="0">
                <a:latin typeface="Lucida Sans Unicode"/>
                <a:cs typeface="Lucida Sans Unicode"/>
              </a:rPr>
              <a:t>in</a:t>
            </a:r>
            <a:r>
              <a:rPr sz="2900" spc="35" dirty="0">
                <a:latin typeface="Lucida Sans Unicode"/>
                <a:cs typeface="Lucida Sans Unicode"/>
              </a:rPr>
              <a:t> </a:t>
            </a:r>
            <a:r>
              <a:rPr sz="2900" dirty="0">
                <a:latin typeface="Lucida Sans Unicode"/>
                <a:cs typeface="Lucida Sans Unicode"/>
              </a:rPr>
              <a:t>the</a:t>
            </a:r>
            <a:r>
              <a:rPr sz="2900" spc="-65" dirty="0">
                <a:latin typeface="Lucida Sans Unicode"/>
                <a:cs typeface="Lucida Sans Unicode"/>
              </a:rPr>
              <a:t> </a:t>
            </a:r>
            <a:r>
              <a:rPr sz="2900" dirty="0">
                <a:latin typeface="Lucida Sans Unicode"/>
                <a:cs typeface="Lucida Sans Unicode"/>
              </a:rPr>
              <a:t>forces</a:t>
            </a:r>
            <a:r>
              <a:rPr sz="2900" spc="90" dirty="0">
                <a:latin typeface="Lucida Sans Unicode"/>
                <a:cs typeface="Lucida Sans Unicode"/>
              </a:rPr>
              <a:t> </a:t>
            </a:r>
            <a:r>
              <a:rPr sz="2900" spc="-10" dirty="0">
                <a:latin typeface="Lucida Sans Unicode"/>
                <a:cs typeface="Lucida Sans Unicode"/>
              </a:rPr>
              <a:t>acting</a:t>
            </a:r>
            <a:endParaRPr sz="2900" dirty="0">
              <a:latin typeface="Lucida Sans Unicode"/>
              <a:cs typeface="Lucida Sans Unicode"/>
            </a:endParaRPr>
          </a:p>
          <a:p>
            <a:pPr marL="781685">
              <a:lnSpc>
                <a:spcPts val="3479"/>
              </a:lnSpc>
            </a:pPr>
            <a:r>
              <a:rPr sz="2950" dirty="0">
                <a:latin typeface="Lucida Sans Unicode"/>
                <a:cs typeface="Lucida Sans Unicode"/>
              </a:rPr>
              <a:t>on</a:t>
            </a:r>
            <a:r>
              <a:rPr sz="2950" spc="-35" dirty="0">
                <a:latin typeface="Lucida Sans Unicode"/>
                <a:cs typeface="Lucida Sans Unicode"/>
              </a:rPr>
              <a:t> </a:t>
            </a:r>
            <a:r>
              <a:rPr sz="2950" dirty="0">
                <a:latin typeface="Lucida Sans Unicode"/>
                <a:cs typeface="Lucida Sans Unicode"/>
              </a:rPr>
              <a:t>the</a:t>
            </a:r>
            <a:r>
              <a:rPr sz="2950" spc="-80" dirty="0">
                <a:latin typeface="Lucida Sans Unicode"/>
                <a:cs typeface="Lucida Sans Unicode"/>
              </a:rPr>
              <a:t> </a:t>
            </a:r>
            <a:r>
              <a:rPr sz="2950" spc="-10" dirty="0">
                <a:latin typeface="Lucida Sans Unicode"/>
                <a:cs typeface="Lucida Sans Unicode"/>
              </a:rPr>
              <a:t>object</a:t>
            </a:r>
            <a:endParaRPr sz="2950" dirty="0">
              <a:latin typeface="Lucida Sans Unicode"/>
              <a:cs typeface="Lucida Sans Unicode"/>
            </a:endParaRPr>
          </a:p>
          <a:p>
            <a:pPr marL="1177290" indent="-269875">
              <a:lnSpc>
                <a:spcPct val="100000"/>
              </a:lnSpc>
              <a:spcBef>
                <a:spcPts val="375"/>
              </a:spcBef>
              <a:buClr>
                <a:srgbClr val="2F34D8"/>
              </a:buClr>
              <a:buChar char="■"/>
              <a:tabLst>
                <a:tab pos="1177290" algn="l"/>
              </a:tabLst>
            </a:pPr>
            <a:r>
              <a:rPr sz="2550" dirty="0">
                <a:latin typeface="Lucida Sans Unicode"/>
                <a:cs typeface="Lucida Sans Unicode"/>
              </a:rPr>
              <a:t>can</a:t>
            </a:r>
            <a:r>
              <a:rPr sz="2550" spc="-145" dirty="0">
                <a:latin typeface="Lucida Sans Unicode"/>
                <a:cs typeface="Lucida Sans Unicode"/>
              </a:rPr>
              <a:t> </a:t>
            </a:r>
            <a:r>
              <a:rPr sz="2550" spc="-30" dirty="0">
                <a:latin typeface="Lucida Sans Unicode"/>
                <a:cs typeface="Lucida Sans Unicode"/>
              </a:rPr>
              <a:t>neglect</a:t>
            </a:r>
            <a:r>
              <a:rPr sz="2550" spc="-70" dirty="0">
                <a:latin typeface="Lucida Sans Unicode"/>
                <a:cs typeface="Lucida Sans Unicode"/>
              </a:rPr>
              <a:t> </a:t>
            </a:r>
            <a:r>
              <a:rPr sz="2550" spc="-30" dirty="0">
                <a:latin typeface="Lucida Sans Unicode"/>
                <a:cs typeface="Lucida Sans Unicode"/>
              </a:rPr>
              <a:t>reaction</a:t>
            </a:r>
            <a:r>
              <a:rPr sz="2550" spc="-35" dirty="0">
                <a:latin typeface="Lucida Sans Unicode"/>
                <a:cs typeface="Lucida Sans Unicode"/>
              </a:rPr>
              <a:t> </a:t>
            </a:r>
            <a:r>
              <a:rPr sz="2550" spc="-10" dirty="0">
                <a:latin typeface="Lucida Sans Unicode"/>
                <a:cs typeface="Lucida Sans Unicode"/>
              </a:rPr>
              <a:t>forces</a:t>
            </a:r>
            <a:endParaRPr sz="2550" dirty="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sp>
        <p:nvSpPr>
          <p:cNvPr id="6" name="object 6"/>
          <p:cNvSpPr/>
          <p:nvPr/>
        </p:nvSpPr>
        <p:spPr>
          <a:xfrm>
            <a:off x="7304483" y="4790777"/>
            <a:ext cx="527050" cy="0"/>
          </a:xfrm>
          <a:custGeom>
            <a:avLst/>
            <a:gdLst/>
            <a:ahLst/>
            <a:cxnLst/>
            <a:rect l="l" t="t" r="r" b="b"/>
            <a:pathLst>
              <a:path w="527050">
                <a:moveTo>
                  <a:pt x="0" y="0"/>
                </a:moveTo>
                <a:lnTo>
                  <a:pt x="526851" y="0"/>
                </a:lnTo>
              </a:path>
            </a:pathLst>
          </a:custGeom>
          <a:ln w="8929">
            <a:solidFill>
              <a:srgbClr val="000000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 txBox="1">
            <a:spLocks noGrp="1"/>
          </p:cNvSpPr>
          <p:nvPr>
            <p:ph type="title"/>
          </p:nvPr>
        </p:nvSpPr>
        <p:spPr>
          <a:xfrm>
            <a:off x="1447800" y="740171"/>
            <a:ext cx="5638800" cy="748282"/>
          </a:xfrm>
          <a:prstGeom prst="rect">
            <a:avLst/>
          </a:prstGeom>
        </p:spPr>
        <p:txBody>
          <a:bodyPr vert="horz" wrap="square" lIns="0" tIns="1714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35"/>
              </a:spcBef>
              <a:tabLst>
                <a:tab pos="3457575" algn="l"/>
                <a:tab pos="4868545" algn="l"/>
              </a:tabLst>
            </a:pPr>
            <a:r>
              <a:rPr sz="4750" dirty="0" smtClean="0">
                <a:solidFill>
                  <a:srgbClr val="38318C"/>
                </a:solidFill>
              </a:rPr>
              <a:t>Free</a:t>
            </a:r>
            <a:r>
              <a:rPr lang="en-GB" sz="4750" spc="-195" dirty="0">
                <a:solidFill>
                  <a:srgbClr val="38318C"/>
                </a:solidFill>
              </a:rPr>
              <a:t> </a:t>
            </a:r>
            <a:r>
              <a:rPr lang="en-GB" sz="4750" spc="-25" dirty="0">
                <a:solidFill>
                  <a:srgbClr val="3D389E"/>
                </a:solidFill>
              </a:rPr>
              <a:t>B</a:t>
            </a:r>
            <a:r>
              <a:rPr lang="en-GB" sz="4750" spc="-25" dirty="0" smtClean="0">
                <a:solidFill>
                  <a:srgbClr val="3D389E"/>
                </a:solidFill>
              </a:rPr>
              <a:t>ody Diagram</a:t>
            </a:r>
            <a:endParaRPr sz="4750" dirty="0"/>
          </a:p>
        </p:txBody>
      </p:sp>
      <p:sp>
        <p:nvSpPr>
          <p:cNvPr id="8" name="object 8"/>
          <p:cNvSpPr txBox="1"/>
          <p:nvPr/>
        </p:nvSpPr>
        <p:spPr>
          <a:xfrm>
            <a:off x="1219200" y="2133600"/>
            <a:ext cx="7522209" cy="3708708"/>
          </a:xfrm>
          <a:prstGeom prst="rect">
            <a:avLst/>
          </a:prstGeom>
        </p:spPr>
        <p:txBody>
          <a:bodyPr vert="horz" wrap="square" lIns="0" tIns="53340" rIns="0" bIns="0" rtlCol="0">
            <a:spAutoFit/>
          </a:bodyPr>
          <a:lstStyle/>
          <a:p>
            <a:pPr marL="375285" marR="362585" indent="-363220">
              <a:lnSpc>
                <a:spcPts val="3870"/>
              </a:lnSpc>
              <a:spcBef>
                <a:spcPts val="420"/>
              </a:spcBef>
              <a:buClr>
                <a:srgbClr val="362FCD"/>
              </a:buClr>
              <a:buChar char="■"/>
              <a:tabLst>
                <a:tab pos="375285" algn="l"/>
              </a:tabLst>
            </a:pPr>
            <a:r>
              <a:rPr sz="3400" spc="-50" dirty="0" err="1" smtClean="0">
                <a:latin typeface="Lucida Sans Unicode"/>
                <a:cs typeface="Lucida Sans Unicode"/>
              </a:rPr>
              <a:t>Mut</a:t>
            </a:r>
            <a:r>
              <a:rPr sz="3400" spc="-180" dirty="0" smtClean="0">
                <a:latin typeface="Lucida Sans Unicode"/>
                <a:cs typeface="Lucida Sans Unicode"/>
              </a:rPr>
              <a:t> </a:t>
            </a:r>
            <a:r>
              <a:rPr sz="3400" spc="-55" dirty="0">
                <a:latin typeface="Lucida Sans Unicode"/>
                <a:cs typeface="Lucida Sans Unicode"/>
              </a:rPr>
              <a:t>identify</a:t>
            </a:r>
            <a:r>
              <a:rPr sz="3400" spc="70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all</a:t>
            </a:r>
            <a:r>
              <a:rPr sz="3400" spc="-155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the</a:t>
            </a:r>
            <a:r>
              <a:rPr sz="3400" spc="-180" dirty="0">
                <a:latin typeface="Lucida Sans Unicode"/>
                <a:cs typeface="Lucida Sans Unicode"/>
              </a:rPr>
              <a:t> </a:t>
            </a:r>
            <a:r>
              <a:rPr sz="3400" spc="-40" dirty="0">
                <a:latin typeface="Lucida Sans Unicode"/>
                <a:cs typeface="Lucida Sans Unicode"/>
              </a:rPr>
              <a:t>forces</a:t>
            </a:r>
            <a:r>
              <a:rPr sz="3400" spc="-195" dirty="0">
                <a:latin typeface="Lucida Sans Unicode"/>
                <a:cs typeface="Lucida Sans Unicode"/>
              </a:rPr>
              <a:t> </a:t>
            </a:r>
            <a:r>
              <a:rPr sz="3400" spc="-70" dirty="0">
                <a:latin typeface="Lucida Sans Unicode"/>
                <a:cs typeface="Lucida Sans Unicode"/>
              </a:rPr>
              <a:t>acting </a:t>
            </a:r>
            <a:r>
              <a:rPr sz="3400" dirty="0">
                <a:latin typeface="Lucida Sans Unicode"/>
                <a:cs typeface="Lucida Sans Unicode"/>
              </a:rPr>
              <a:t>on</a:t>
            </a:r>
            <a:r>
              <a:rPr sz="3400" spc="-185" dirty="0">
                <a:latin typeface="Lucida Sans Unicode"/>
                <a:cs typeface="Lucida Sans Unicode"/>
              </a:rPr>
              <a:t> </a:t>
            </a:r>
            <a:r>
              <a:rPr sz="3400" dirty="0" smtClean="0">
                <a:latin typeface="Lucida Sans Unicode"/>
                <a:cs typeface="Lucida Sans Unicode"/>
              </a:rPr>
              <a:t>t</a:t>
            </a:r>
            <a:r>
              <a:rPr lang="en-IN" sz="3400" spc="-50" dirty="0" smtClean="0">
                <a:latin typeface="Lucida Sans Unicode"/>
                <a:cs typeface="Lucida Sans Unicode"/>
              </a:rPr>
              <a:t>s</a:t>
            </a:r>
            <a:r>
              <a:rPr sz="3400" dirty="0" smtClean="0">
                <a:latin typeface="Lucida Sans Unicode"/>
                <a:cs typeface="Lucida Sans Unicode"/>
              </a:rPr>
              <a:t>he</a:t>
            </a:r>
            <a:r>
              <a:rPr sz="3400" spc="-170" dirty="0" smtClean="0">
                <a:latin typeface="Lucida Sans Unicode"/>
                <a:cs typeface="Lucida Sans Unicode"/>
              </a:rPr>
              <a:t> </a:t>
            </a:r>
            <a:r>
              <a:rPr sz="3400" spc="-25" dirty="0">
                <a:latin typeface="Lucida Sans Unicode"/>
                <a:cs typeface="Lucida Sans Unicode"/>
              </a:rPr>
              <a:t>object</a:t>
            </a:r>
            <a:r>
              <a:rPr sz="3400" spc="-114" dirty="0">
                <a:latin typeface="Lucida Sans Unicode"/>
                <a:cs typeface="Lucida Sans Unicode"/>
              </a:rPr>
              <a:t> </a:t>
            </a:r>
            <a:r>
              <a:rPr sz="3400" spc="-20" dirty="0">
                <a:latin typeface="Lucida Sans Unicode"/>
                <a:cs typeface="Lucida Sans Unicode"/>
              </a:rPr>
              <a:t>of</a:t>
            </a:r>
            <a:r>
              <a:rPr sz="3400" spc="-215" dirty="0">
                <a:latin typeface="Lucida Sans Unicode"/>
                <a:cs typeface="Lucida Sans Unicode"/>
              </a:rPr>
              <a:t> </a:t>
            </a:r>
            <a:r>
              <a:rPr sz="3400" spc="-10" dirty="0">
                <a:latin typeface="Lucida Sans Unicode"/>
                <a:cs typeface="Lucida Sans Unicode"/>
              </a:rPr>
              <a:t>interest</a:t>
            </a:r>
            <a:endParaRPr sz="3400" dirty="0">
              <a:latin typeface="Lucida Sans Unicode"/>
              <a:cs typeface="Lucida Sans Unicode"/>
            </a:endParaRPr>
          </a:p>
          <a:p>
            <a:pPr marL="376555" indent="-360045">
              <a:lnSpc>
                <a:spcPts val="3990"/>
              </a:lnSpc>
              <a:spcBef>
                <a:spcPts val="280"/>
              </a:spcBef>
              <a:buClr>
                <a:srgbClr val="3331D1"/>
              </a:buClr>
              <a:buChar char="•"/>
              <a:tabLst>
                <a:tab pos="376555" algn="l"/>
                <a:tab pos="2012314" algn="l"/>
                <a:tab pos="5156200" algn="l"/>
              </a:tabLst>
            </a:pPr>
            <a:r>
              <a:rPr sz="3550" spc="145" dirty="0">
                <a:latin typeface="Calibri"/>
                <a:cs typeface="Calibri"/>
              </a:rPr>
              <a:t>Choose</a:t>
            </a:r>
            <a:r>
              <a:rPr sz="3550" dirty="0">
                <a:latin typeface="Calibri"/>
                <a:cs typeface="Calibri"/>
              </a:rPr>
              <a:t>	</a:t>
            </a:r>
            <a:r>
              <a:rPr sz="3550" spc="155" dirty="0">
                <a:latin typeface="Calibri"/>
                <a:cs typeface="Calibri"/>
              </a:rPr>
              <a:t>an</a:t>
            </a:r>
            <a:r>
              <a:rPr sz="3550" spc="360" dirty="0">
                <a:latin typeface="Calibri"/>
                <a:cs typeface="Calibri"/>
              </a:rPr>
              <a:t> </a:t>
            </a:r>
            <a:r>
              <a:rPr sz="3550" spc="75" dirty="0">
                <a:latin typeface="Calibri"/>
                <a:cs typeface="Calibri"/>
              </a:rPr>
              <a:t>appropriate</a:t>
            </a:r>
            <a:r>
              <a:rPr sz="3550" dirty="0">
                <a:latin typeface="Calibri"/>
                <a:cs typeface="Calibri"/>
              </a:rPr>
              <a:t>	</a:t>
            </a:r>
            <a:r>
              <a:rPr sz="3550" spc="75" dirty="0">
                <a:latin typeface="Calibri"/>
                <a:cs typeface="Calibri"/>
              </a:rPr>
              <a:t>coordinate</a:t>
            </a:r>
            <a:endParaRPr sz="3550" dirty="0">
              <a:latin typeface="Calibri"/>
              <a:cs typeface="Calibri"/>
            </a:endParaRPr>
          </a:p>
          <a:p>
            <a:pPr marL="380365">
              <a:lnSpc>
                <a:spcPts val="4170"/>
              </a:lnSpc>
            </a:pPr>
            <a:r>
              <a:rPr sz="3700" spc="105" dirty="0">
                <a:latin typeface="Calibri"/>
                <a:cs typeface="Calibri"/>
              </a:rPr>
              <a:t>system</a:t>
            </a:r>
            <a:endParaRPr sz="3700" dirty="0">
              <a:latin typeface="Calibri"/>
              <a:cs typeface="Calibri"/>
            </a:endParaRPr>
          </a:p>
          <a:p>
            <a:pPr marL="374650" marR="5080" indent="-362585">
              <a:lnSpc>
                <a:spcPts val="3829"/>
              </a:lnSpc>
              <a:spcBef>
                <a:spcPts val="765"/>
              </a:spcBef>
              <a:buChar char="■"/>
              <a:tabLst>
                <a:tab pos="374650" algn="l"/>
                <a:tab pos="830580" algn="l"/>
              </a:tabLst>
            </a:pPr>
            <a:r>
              <a:rPr sz="3400" dirty="0">
                <a:solidFill>
                  <a:srgbClr val="3331CC"/>
                </a:solidFill>
                <a:latin typeface="Lucida Sans Unicode"/>
                <a:cs typeface="Lucida Sans Unicode"/>
              </a:rPr>
              <a:t>	</a:t>
            </a:r>
            <a:r>
              <a:rPr sz="3400" dirty="0">
                <a:latin typeface="Lucida Sans Unicode"/>
                <a:cs typeface="Lucida Sans Unicode"/>
              </a:rPr>
              <a:t>the</a:t>
            </a:r>
            <a:r>
              <a:rPr sz="3400" spc="-215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free</a:t>
            </a:r>
            <a:r>
              <a:rPr sz="3400" spc="-215" dirty="0">
                <a:latin typeface="Lucida Sans Unicode"/>
                <a:cs typeface="Lucida Sans Unicode"/>
              </a:rPr>
              <a:t> </a:t>
            </a:r>
            <a:r>
              <a:rPr sz="3400" spc="-30" dirty="0">
                <a:latin typeface="Lucida Sans Unicode"/>
                <a:cs typeface="Lucida Sans Unicode"/>
              </a:rPr>
              <a:t>body</a:t>
            </a:r>
            <a:r>
              <a:rPr sz="3400" spc="-10" dirty="0">
                <a:latin typeface="Lucida Sans Unicode"/>
                <a:cs typeface="Lucida Sans Unicode"/>
              </a:rPr>
              <a:t> </a:t>
            </a:r>
            <a:r>
              <a:rPr sz="3400" spc="-40" dirty="0">
                <a:latin typeface="Lucida Sans Unicode"/>
                <a:cs typeface="Lucida Sans Unicode"/>
              </a:rPr>
              <a:t>diagram</a:t>
            </a:r>
            <a:r>
              <a:rPr sz="3400" spc="-60" dirty="0">
                <a:latin typeface="Lucida Sans Unicode"/>
                <a:cs typeface="Lucida Sans Unicode"/>
              </a:rPr>
              <a:t> </a:t>
            </a:r>
            <a:r>
              <a:rPr sz="3400" spc="-25" dirty="0">
                <a:latin typeface="Lucida Sans Unicode"/>
                <a:cs typeface="Lucida Sans Unicode"/>
              </a:rPr>
              <a:t>is </a:t>
            </a:r>
            <a:r>
              <a:rPr sz="3400" spc="-40" dirty="0">
                <a:latin typeface="Lucida Sans Unicode"/>
                <a:cs typeface="Lucida Sans Unicode"/>
              </a:rPr>
              <a:t>incorrect,</a:t>
            </a:r>
            <a:r>
              <a:rPr sz="3400" spc="-80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the</a:t>
            </a:r>
            <a:r>
              <a:rPr sz="3400" spc="-265" dirty="0">
                <a:latin typeface="Lucida Sans Unicode"/>
                <a:cs typeface="Lucida Sans Unicode"/>
              </a:rPr>
              <a:t> </a:t>
            </a:r>
            <a:r>
              <a:rPr sz="3400" spc="-65" dirty="0">
                <a:latin typeface="Lucida Sans Unicode"/>
                <a:cs typeface="Lucida Sans Unicode"/>
              </a:rPr>
              <a:t>solution</a:t>
            </a:r>
            <a:r>
              <a:rPr sz="3400" dirty="0">
                <a:latin typeface="Lucida Sans Unicode"/>
                <a:cs typeface="Lucida Sans Unicode"/>
              </a:rPr>
              <a:t> </a:t>
            </a:r>
            <a:r>
              <a:rPr sz="3400" spc="-90" dirty="0">
                <a:latin typeface="Lucida Sans Unicode"/>
                <a:cs typeface="Lucida Sans Unicode"/>
              </a:rPr>
              <a:t>will</a:t>
            </a:r>
            <a:r>
              <a:rPr sz="3400" spc="-180" dirty="0">
                <a:latin typeface="Lucida Sans Unicode"/>
                <a:cs typeface="Lucida Sans Unicode"/>
              </a:rPr>
              <a:t> </a:t>
            </a:r>
            <a:r>
              <a:rPr sz="3400" spc="-20" dirty="0">
                <a:latin typeface="Lucida Sans Unicode"/>
                <a:cs typeface="Lucida Sans Unicode"/>
              </a:rPr>
              <a:t>likely</a:t>
            </a:r>
            <a:r>
              <a:rPr sz="3400" spc="-75" dirty="0">
                <a:latin typeface="Lucida Sans Unicode"/>
                <a:cs typeface="Lucida Sans Unicode"/>
              </a:rPr>
              <a:t> </a:t>
            </a:r>
            <a:r>
              <a:rPr sz="3400" spc="-25" dirty="0">
                <a:latin typeface="Lucida Sans Unicode"/>
                <a:cs typeface="Lucida Sans Unicode"/>
              </a:rPr>
              <a:t>be </a:t>
            </a:r>
            <a:r>
              <a:rPr sz="3400" spc="-10" dirty="0">
                <a:latin typeface="Lucida Sans Unicode"/>
                <a:cs typeface="Lucida Sans Unicode"/>
              </a:rPr>
              <a:t>incorrect</a:t>
            </a:r>
            <a:endParaRPr sz="3400" dirty="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5054203" y="2366366"/>
            <a:ext cx="3777258" cy="3562945"/>
          </a:xfrm>
          <a:prstGeom prst="rect">
            <a:avLst/>
          </a:prstGeom>
        </p:spPr>
      </p:pic>
      <p:pic>
        <p:nvPicPr>
          <p:cNvPr id="3" name="object 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sp>
        <p:nvSpPr>
          <p:cNvPr id="6" name="object 6"/>
          <p:cNvSpPr txBox="1">
            <a:spLocks noGrp="1"/>
          </p:cNvSpPr>
          <p:nvPr>
            <p:ph type="title"/>
          </p:nvPr>
        </p:nvSpPr>
        <p:spPr>
          <a:xfrm>
            <a:off x="1222534" y="306536"/>
            <a:ext cx="5635466" cy="1427314"/>
          </a:xfrm>
          <a:prstGeom prst="rect">
            <a:avLst/>
          </a:prstGeom>
        </p:spPr>
        <p:txBody>
          <a:bodyPr vert="horz" wrap="square" lIns="0" tIns="16510" rIns="0" bIns="0" rtlCol="0">
            <a:spAutoFit/>
          </a:bodyPr>
          <a:lstStyle/>
          <a:p>
            <a:pPr marL="14604">
              <a:lnSpc>
                <a:spcPts val="5400"/>
              </a:lnSpc>
              <a:spcBef>
                <a:spcPts val="130"/>
              </a:spcBef>
            </a:pPr>
            <a:r>
              <a:rPr sz="4800" dirty="0">
                <a:solidFill>
                  <a:srgbClr val="3B319A"/>
                </a:solidFill>
              </a:rPr>
              <a:t>Free</a:t>
            </a:r>
            <a:r>
              <a:rPr sz="4800" spc="-310" dirty="0">
                <a:solidFill>
                  <a:srgbClr val="3B319A"/>
                </a:solidFill>
              </a:rPr>
              <a:t> </a:t>
            </a:r>
            <a:r>
              <a:rPr sz="4800" spc="-100" dirty="0" smtClean="0">
                <a:solidFill>
                  <a:srgbClr val="283180"/>
                </a:solidFill>
              </a:rPr>
              <a:t>Body</a:t>
            </a:r>
            <a:r>
              <a:rPr lang="en-GB" sz="4800" spc="-100" dirty="0" smtClean="0">
                <a:solidFill>
                  <a:srgbClr val="283180"/>
                </a:solidFill>
              </a:rPr>
              <a:t> Diagram,</a:t>
            </a:r>
            <a:endParaRPr sz="4800" dirty="0"/>
          </a:p>
          <a:p>
            <a:pPr marL="12700">
              <a:lnSpc>
                <a:spcPts val="5640"/>
              </a:lnSpc>
            </a:pPr>
            <a:r>
              <a:rPr sz="5000" spc="-310" dirty="0">
                <a:solidFill>
                  <a:srgbClr val="2D2F8A"/>
                </a:solidFill>
              </a:rPr>
              <a:t>Example</a:t>
            </a:r>
            <a:endParaRPr sz="5000" dirty="0"/>
          </a:p>
        </p:txBody>
      </p:sp>
      <p:sp>
        <p:nvSpPr>
          <p:cNvPr id="8" name="object 8"/>
          <p:cNvSpPr txBox="1"/>
          <p:nvPr/>
        </p:nvSpPr>
        <p:spPr>
          <a:xfrm>
            <a:off x="436753" y="1978123"/>
            <a:ext cx="4441190" cy="2366674"/>
          </a:xfrm>
          <a:prstGeom prst="rect">
            <a:avLst/>
          </a:prstGeom>
        </p:spPr>
        <p:txBody>
          <a:bodyPr vert="horz" wrap="square" lIns="0" tIns="85725" rIns="0" bIns="0" rtlCol="0">
            <a:spAutoFit/>
          </a:bodyPr>
          <a:lstStyle/>
          <a:p>
            <a:pPr marL="371475" marR="274320" indent="-359410">
              <a:lnSpc>
                <a:spcPct val="84800"/>
              </a:lnSpc>
              <a:spcBef>
                <a:spcPts val="675"/>
              </a:spcBef>
              <a:buClr>
                <a:srgbClr val="2F33D1"/>
              </a:buClr>
              <a:buChar char="■"/>
              <a:tabLst>
                <a:tab pos="371475" algn="l"/>
              </a:tabLst>
            </a:pPr>
            <a:r>
              <a:rPr sz="3000" spc="-20" dirty="0">
                <a:latin typeface="Lucida Sans Unicode"/>
                <a:cs typeface="Lucida Sans Unicode"/>
              </a:rPr>
              <a:t>The</a:t>
            </a:r>
            <a:r>
              <a:rPr sz="3000" spc="-204" dirty="0">
                <a:latin typeface="Lucida Sans Unicode"/>
                <a:cs typeface="Lucida Sans Unicode"/>
              </a:rPr>
              <a:t> </a:t>
            </a:r>
            <a:r>
              <a:rPr sz="3000" spc="-35" dirty="0">
                <a:latin typeface="Lucida Sans Unicode"/>
                <a:cs typeface="Lucida Sans Unicode"/>
              </a:rPr>
              <a:t>force</a:t>
            </a:r>
            <a:r>
              <a:rPr sz="3000" spc="-45" dirty="0">
                <a:latin typeface="Lucida Sans Unicode"/>
                <a:cs typeface="Lucida Sans Unicode"/>
              </a:rPr>
              <a:t> </a:t>
            </a:r>
            <a:r>
              <a:rPr sz="4500" baseline="-4629" dirty="0">
                <a:latin typeface="Lucida Sans Unicode"/>
                <a:cs typeface="Lucida Sans Unicode"/>
              </a:rPr>
              <a:t>T</a:t>
            </a:r>
            <a:r>
              <a:rPr sz="4500" spc="-52" baseline="-4629" dirty="0">
                <a:latin typeface="Lucida Sans Unicode"/>
                <a:cs typeface="Lucida Sans Unicode"/>
              </a:rPr>
              <a:t> </a:t>
            </a:r>
            <a:r>
              <a:rPr sz="3000" dirty="0">
                <a:latin typeface="Lucida Sans Unicode"/>
                <a:cs typeface="Lucida Sans Unicode"/>
              </a:rPr>
              <a:t>is</a:t>
            </a:r>
            <a:r>
              <a:rPr sz="3000" spc="-235" dirty="0">
                <a:latin typeface="Lucida Sans Unicode"/>
                <a:cs typeface="Lucida Sans Unicode"/>
              </a:rPr>
              <a:t> </a:t>
            </a:r>
            <a:r>
              <a:rPr sz="3000" spc="-25" dirty="0">
                <a:latin typeface="Lucida Sans Unicode"/>
                <a:cs typeface="Lucida Sans Unicode"/>
              </a:rPr>
              <a:t>the </a:t>
            </a:r>
            <a:r>
              <a:rPr sz="2950" spc="-25" dirty="0">
                <a:latin typeface="Lucida Sans Unicode"/>
                <a:cs typeface="Lucida Sans Unicode"/>
              </a:rPr>
              <a:t>tension</a:t>
            </a:r>
            <a:r>
              <a:rPr sz="2950" spc="-55" dirty="0">
                <a:latin typeface="Lucida Sans Unicode"/>
                <a:cs typeface="Lucida Sans Unicode"/>
              </a:rPr>
              <a:t> </a:t>
            </a:r>
            <a:r>
              <a:rPr sz="2950" spc="-10" dirty="0">
                <a:latin typeface="Lucida Sans Unicode"/>
                <a:cs typeface="Lucida Sans Unicode"/>
              </a:rPr>
              <a:t>acting</a:t>
            </a:r>
            <a:r>
              <a:rPr sz="2950" spc="-110" dirty="0">
                <a:latin typeface="Lucida Sans Unicode"/>
                <a:cs typeface="Lucida Sans Unicode"/>
              </a:rPr>
              <a:t> </a:t>
            </a:r>
            <a:r>
              <a:rPr sz="2950" dirty="0">
                <a:latin typeface="Lucida Sans Unicode"/>
                <a:cs typeface="Lucida Sans Unicode"/>
              </a:rPr>
              <a:t>on</a:t>
            </a:r>
            <a:r>
              <a:rPr sz="2950" spc="-175" dirty="0">
                <a:latin typeface="Lucida Sans Unicode"/>
                <a:cs typeface="Lucida Sans Unicode"/>
              </a:rPr>
              <a:t> </a:t>
            </a:r>
            <a:r>
              <a:rPr sz="2950" spc="-25" dirty="0">
                <a:latin typeface="Lucida Sans Unicode"/>
                <a:cs typeface="Lucida Sans Unicode"/>
              </a:rPr>
              <a:t>the box</a:t>
            </a:r>
            <a:endParaRPr sz="2950" dirty="0">
              <a:latin typeface="Lucida Sans Unicode"/>
              <a:cs typeface="Lucida Sans Unicode"/>
            </a:endParaRPr>
          </a:p>
          <a:p>
            <a:pPr marL="768985" marR="5080" lvl="1" indent="-342265">
              <a:lnSpc>
                <a:spcPct val="75600"/>
              </a:lnSpc>
              <a:spcBef>
                <a:spcPts val="660"/>
              </a:spcBef>
              <a:buChar char="•"/>
              <a:tabLst>
                <a:tab pos="768985" algn="l"/>
                <a:tab pos="772795" algn="l"/>
              </a:tabLst>
            </a:pPr>
            <a:r>
              <a:rPr sz="2850" dirty="0">
                <a:solidFill>
                  <a:srgbClr val="E60800"/>
                </a:solidFill>
                <a:latin typeface="Lucida Sans Unicode"/>
                <a:cs typeface="Lucida Sans Unicode"/>
              </a:rPr>
              <a:t>	</a:t>
            </a:r>
            <a:r>
              <a:rPr sz="2850" spc="-250" dirty="0">
                <a:latin typeface="Lucida Sans Unicode"/>
                <a:cs typeface="Lucida Sans Unicode"/>
              </a:rPr>
              <a:t>The</a:t>
            </a:r>
            <a:r>
              <a:rPr sz="2850" spc="-65" dirty="0">
                <a:latin typeface="Lucida Sans Unicode"/>
                <a:cs typeface="Lucida Sans Unicode"/>
              </a:rPr>
              <a:t> </a:t>
            </a:r>
            <a:r>
              <a:rPr sz="2850" spc="-220" dirty="0">
                <a:latin typeface="Lucida Sans Unicode"/>
                <a:cs typeface="Lucida Sans Unicode"/>
              </a:rPr>
              <a:t>tension</a:t>
            </a:r>
            <a:r>
              <a:rPr sz="2850" spc="65" dirty="0">
                <a:latin typeface="Lucida Sans Unicode"/>
                <a:cs typeface="Lucida Sans Unicode"/>
              </a:rPr>
              <a:t> </a:t>
            </a:r>
            <a:r>
              <a:rPr sz="2850" spc="-135" dirty="0">
                <a:latin typeface="Lucida Sans Unicode"/>
                <a:cs typeface="Lucida Sans Unicode"/>
              </a:rPr>
              <a:t>is</a:t>
            </a:r>
            <a:r>
              <a:rPr sz="2850" spc="-145" dirty="0">
                <a:latin typeface="Lucida Sans Unicode"/>
                <a:cs typeface="Lucida Sans Unicode"/>
              </a:rPr>
              <a:t> </a:t>
            </a:r>
            <a:r>
              <a:rPr sz="2850" spc="-160" dirty="0">
                <a:latin typeface="Lucida Sans Unicode"/>
                <a:cs typeface="Lucida Sans Unicode"/>
              </a:rPr>
              <a:t>the</a:t>
            </a:r>
            <a:r>
              <a:rPr sz="2850" spc="-155" dirty="0">
                <a:latin typeface="Lucida Sans Unicode"/>
                <a:cs typeface="Lucida Sans Unicode"/>
              </a:rPr>
              <a:t> </a:t>
            </a:r>
            <a:r>
              <a:rPr sz="2850" spc="-215" dirty="0">
                <a:latin typeface="Lucida Sans Unicode"/>
                <a:cs typeface="Lucida Sans Unicode"/>
              </a:rPr>
              <a:t>same </a:t>
            </a:r>
            <a:r>
              <a:rPr sz="2850" spc="-95" dirty="0">
                <a:latin typeface="Lucida Sans Unicode"/>
                <a:cs typeface="Lucida Sans Unicode"/>
              </a:rPr>
              <a:t>at</a:t>
            </a:r>
            <a:r>
              <a:rPr sz="2850" spc="-125" dirty="0">
                <a:latin typeface="Lucida Sans Unicode"/>
                <a:cs typeface="Lucida Sans Unicode"/>
              </a:rPr>
              <a:t> </a:t>
            </a:r>
            <a:r>
              <a:rPr sz="2850" spc="-175" dirty="0">
                <a:latin typeface="Lucida Sans Unicode"/>
                <a:cs typeface="Lucida Sans Unicode"/>
              </a:rPr>
              <a:t>all</a:t>
            </a:r>
            <a:r>
              <a:rPr sz="2850" spc="5" dirty="0">
                <a:latin typeface="Lucida Sans Unicode"/>
                <a:cs typeface="Lucida Sans Unicode"/>
              </a:rPr>
              <a:t> </a:t>
            </a:r>
            <a:r>
              <a:rPr sz="2850" spc="-265" dirty="0">
                <a:latin typeface="Lucida Sans Unicode"/>
                <a:cs typeface="Lucida Sans Unicode"/>
              </a:rPr>
              <a:t>points</a:t>
            </a:r>
            <a:r>
              <a:rPr sz="2850" spc="135" dirty="0">
                <a:latin typeface="Lucida Sans Unicode"/>
                <a:cs typeface="Lucida Sans Unicode"/>
              </a:rPr>
              <a:t> </a:t>
            </a:r>
            <a:r>
              <a:rPr sz="2850" spc="-270" dirty="0">
                <a:latin typeface="Lucida Sans Unicode"/>
                <a:cs typeface="Lucida Sans Unicode"/>
              </a:rPr>
              <a:t>along</a:t>
            </a:r>
            <a:r>
              <a:rPr sz="2850" spc="60" dirty="0">
                <a:latin typeface="Lucida Sans Unicode"/>
                <a:cs typeface="Lucida Sans Unicode"/>
              </a:rPr>
              <a:t> </a:t>
            </a:r>
            <a:r>
              <a:rPr sz="2850" spc="-25" dirty="0">
                <a:latin typeface="Lucida Sans Unicode"/>
                <a:cs typeface="Lucida Sans Unicode"/>
              </a:rPr>
              <a:t>the </a:t>
            </a:r>
            <a:r>
              <a:rPr sz="2850" spc="-280" dirty="0" smtClean="0">
                <a:latin typeface="Lucida Sans Unicode"/>
                <a:cs typeface="Lucida Sans Unicode"/>
              </a:rPr>
              <a:t>rope</a:t>
            </a:r>
            <a:endParaRPr sz="2850" dirty="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2973585" y="5313164"/>
            <a:ext cx="508992" cy="642937"/>
          </a:xfrm>
          <a:prstGeom prst="rect">
            <a:avLst/>
          </a:prstGeom>
        </p:spPr>
      </p:pic>
      <p:pic>
        <p:nvPicPr>
          <p:cNvPr id="3" name="object 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3571875" y="5384601"/>
            <a:ext cx="276820" cy="375046"/>
          </a:xfrm>
          <a:prstGeom prst="rect">
            <a:avLst/>
          </a:prstGeom>
        </p:spPr>
      </p:pic>
      <p:pic>
        <p:nvPicPr>
          <p:cNvPr id="4" name="object 4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3607593" y="5268516"/>
            <a:ext cx="196453" cy="71437"/>
          </a:xfrm>
          <a:prstGeom prst="rect">
            <a:avLst/>
          </a:prstGeom>
        </p:spPr>
      </p:pic>
      <p:pic>
        <p:nvPicPr>
          <p:cNvPr id="5" name="object 5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4464843" y="5375671"/>
            <a:ext cx="258960" cy="392906"/>
          </a:xfrm>
          <a:prstGeom prst="rect">
            <a:avLst/>
          </a:prstGeom>
        </p:spPr>
      </p:pic>
      <p:pic>
        <p:nvPicPr>
          <p:cNvPr id="6" name="object 6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sp>
        <p:nvSpPr>
          <p:cNvPr id="7" name="object 7"/>
          <p:cNvSpPr/>
          <p:nvPr/>
        </p:nvSpPr>
        <p:spPr>
          <a:xfrm>
            <a:off x="4045148" y="5668863"/>
            <a:ext cx="244475" cy="0"/>
          </a:xfrm>
          <a:custGeom>
            <a:avLst/>
            <a:gdLst/>
            <a:ahLst/>
            <a:cxnLst/>
            <a:rect l="l" t="t" r="r" b="b"/>
            <a:pathLst>
              <a:path w="244475">
                <a:moveTo>
                  <a:pt x="0" y="0"/>
                </a:moveTo>
                <a:lnTo>
                  <a:pt x="244078" y="0"/>
                </a:lnTo>
              </a:path>
            </a:pathLst>
          </a:custGeom>
          <a:ln w="20835">
            <a:solidFill>
              <a:srgbClr val="1C1C1C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4045148" y="5579566"/>
            <a:ext cx="244475" cy="0"/>
          </a:xfrm>
          <a:custGeom>
            <a:avLst/>
            <a:gdLst/>
            <a:ahLst/>
            <a:cxnLst/>
            <a:rect l="l" t="t" r="r" b="b"/>
            <a:pathLst>
              <a:path w="244475">
                <a:moveTo>
                  <a:pt x="0" y="0"/>
                </a:moveTo>
                <a:lnTo>
                  <a:pt x="244078" y="0"/>
                </a:lnTo>
              </a:path>
            </a:pathLst>
          </a:custGeom>
          <a:ln w="20835">
            <a:solidFill>
              <a:srgbClr val="232323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732016" rIns="0" bIns="0" rtlCol="0">
            <a:spAutoFit/>
          </a:bodyPr>
          <a:lstStyle/>
          <a:p>
            <a:pPr marL="887094">
              <a:lnSpc>
                <a:spcPct val="100000"/>
              </a:lnSpc>
              <a:spcBef>
                <a:spcPts val="135"/>
              </a:spcBef>
            </a:pPr>
            <a:r>
              <a:rPr spc="-155" dirty="0">
                <a:solidFill>
                  <a:srgbClr val="3434A3"/>
                </a:solidFill>
              </a:rPr>
              <a:t>Equilibrium</a:t>
            </a:r>
          </a:p>
        </p:txBody>
      </p:sp>
      <p:sp>
        <p:nvSpPr>
          <p:cNvPr id="10" name="object 10"/>
          <p:cNvSpPr txBox="1"/>
          <p:nvPr/>
        </p:nvSpPr>
        <p:spPr>
          <a:xfrm>
            <a:off x="1235047" y="2017811"/>
            <a:ext cx="7318375" cy="3082925"/>
          </a:xfrm>
          <a:prstGeom prst="rect">
            <a:avLst/>
          </a:prstGeom>
        </p:spPr>
        <p:txBody>
          <a:bodyPr vert="horz" wrap="square" lIns="0" tIns="50165" rIns="0" bIns="0" rtlCol="0">
            <a:spAutoFit/>
          </a:bodyPr>
          <a:lstStyle/>
          <a:p>
            <a:pPr marL="373380" marR="5080" indent="-361315" algn="just">
              <a:lnSpc>
                <a:spcPct val="93200"/>
              </a:lnSpc>
              <a:spcBef>
                <a:spcPts val="395"/>
              </a:spcBef>
              <a:buChar char="■"/>
              <a:tabLst>
                <a:tab pos="373380" algn="l"/>
                <a:tab pos="384810" algn="l"/>
              </a:tabLst>
            </a:pPr>
            <a:r>
              <a:rPr sz="3400" dirty="0">
                <a:solidFill>
                  <a:srgbClr val="362FCD"/>
                </a:solidFill>
                <a:latin typeface="Lucida Sans Unicode"/>
                <a:cs typeface="Lucida Sans Unicode"/>
              </a:rPr>
              <a:t>	</a:t>
            </a:r>
            <a:r>
              <a:rPr sz="3400" spc="-35" dirty="0">
                <a:latin typeface="Lucida Sans Unicode"/>
                <a:cs typeface="Lucida Sans Unicode"/>
              </a:rPr>
              <a:t>An</a:t>
            </a:r>
            <a:r>
              <a:rPr sz="3400" spc="-120" dirty="0">
                <a:latin typeface="Lucida Sans Unicode"/>
                <a:cs typeface="Lucida Sans Unicode"/>
              </a:rPr>
              <a:t> </a:t>
            </a:r>
            <a:r>
              <a:rPr sz="3400" spc="-10" dirty="0">
                <a:latin typeface="Lucida Sans Unicode"/>
                <a:cs typeface="Lucida Sans Unicode"/>
              </a:rPr>
              <a:t>object</a:t>
            </a:r>
            <a:r>
              <a:rPr sz="3400" spc="-80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either</a:t>
            </a:r>
            <a:r>
              <a:rPr sz="3400" spc="-114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at</a:t>
            </a:r>
            <a:r>
              <a:rPr sz="3400" spc="-204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rest</a:t>
            </a:r>
            <a:r>
              <a:rPr sz="3400" spc="-165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or</a:t>
            </a:r>
            <a:r>
              <a:rPr sz="3400" spc="-210" dirty="0">
                <a:latin typeface="Lucida Sans Unicode"/>
                <a:cs typeface="Lucida Sans Unicode"/>
              </a:rPr>
              <a:t> </a:t>
            </a:r>
            <a:r>
              <a:rPr sz="3400" spc="-65" dirty="0">
                <a:latin typeface="Lucida Sans Unicode"/>
                <a:cs typeface="Lucida Sans Unicode"/>
              </a:rPr>
              <a:t>moving </a:t>
            </a:r>
            <a:r>
              <a:rPr sz="3400" spc="-20" dirty="0">
                <a:latin typeface="Lucida Sans Unicode"/>
                <a:cs typeface="Lucida Sans Unicode"/>
              </a:rPr>
              <a:t>with</a:t>
            </a:r>
            <a:r>
              <a:rPr sz="3400" spc="-250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a</a:t>
            </a:r>
            <a:r>
              <a:rPr sz="3400" spc="-200" dirty="0">
                <a:latin typeface="Lucida Sans Unicode"/>
                <a:cs typeface="Lucida Sans Unicode"/>
              </a:rPr>
              <a:t> </a:t>
            </a:r>
            <a:r>
              <a:rPr sz="3400" spc="-25" dirty="0">
                <a:latin typeface="Lucida Sans Unicode"/>
                <a:cs typeface="Lucida Sans Unicode"/>
              </a:rPr>
              <a:t>constant</a:t>
            </a:r>
            <a:r>
              <a:rPr sz="3400" spc="-45" dirty="0">
                <a:latin typeface="Lucida Sans Unicode"/>
                <a:cs typeface="Lucida Sans Unicode"/>
              </a:rPr>
              <a:t> </a:t>
            </a:r>
            <a:r>
              <a:rPr sz="3400" spc="-10" dirty="0">
                <a:latin typeface="Lucida Sans Unicode"/>
                <a:cs typeface="Lucida Sans Unicode"/>
              </a:rPr>
              <a:t>velocity</a:t>
            </a:r>
            <a:r>
              <a:rPr sz="3400" spc="-50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is</a:t>
            </a:r>
            <a:r>
              <a:rPr sz="3400" spc="-270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said</a:t>
            </a:r>
            <a:r>
              <a:rPr sz="3400" spc="-225" dirty="0">
                <a:latin typeface="Lucida Sans Unicode"/>
                <a:cs typeface="Lucida Sans Unicode"/>
              </a:rPr>
              <a:t> </a:t>
            </a:r>
            <a:r>
              <a:rPr sz="3400" spc="-25" dirty="0">
                <a:latin typeface="Lucida Sans Unicode"/>
                <a:cs typeface="Lucida Sans Unicode"/>
              </a:rPr>
              <a:t>to </a:t>
            </a:r>
            <a:r>
              <a:rPr sz="3500" spc="-20" dirty="0">
                <a:latin typeface="Lucida Sans Unicode"/>
                <a:cs typeface="Lucida Sans Unicode"/>
              </a:rPr>
              <a:t>be</a:t>
            </a:r>
            <a:r>
              <a:rPr sz="3500" spc="-260" dirty="0">
                <a:latin typeface="Lucida Sans Unicode"/>
                <a:cs typeface="Lucida Sans Unicode"/>
              </a:rPr>
              <a:t> </a:t>
            </a:r>
            <a:r>
              <a:rPr sz="3500" dirty="0">
                <a:latin typeface="Lucida Sans Unicode"/>
                <a:cs typeface="Lucida Sans Unicode"/>
              </a:rPr>
              <a:t>in</a:t>
            </a:r>
            <a:r>
              <a:rPr sz="3500" spc="-210" dirty="0">
                <a:latin typeface="Lucida Sans Unicode"/>
                <a:cs typeface="Lucida Sans Unicode"/>
              </a:rPr>
              <a:t> </a:t>
            </a:r>
            <a:r>
              <a:rPr sz="3500" i="1" spc="-10" dirty="0">
                <a:latin typeface="Arial"/>
                <a:cs typeface="Arial"/>
              </a:rPr>
              <a:t>equilibrium</a:t>
            </a:r>
            <a:endParaRPr sz="3500">
              <a:latin typeface="Arial"/>
              <a:cs typeface="Arial"/>
            </a:endParaRPr>
          </a:p>
          <a:p>
            <a:pPr marL="372745" marR="5080" indent="-360045">
              <a:lnSpc>
                <a:spcPts val="3829"/>
              </a:lnSpc>
              <a:spcBef>
                <a:spcPts val="840"/>
              </a:spcBef>
              <a:buChar char="■"/>
              <a:tabLst>
                <a:tab pos="372745" algn="l"/>
                <a:tab pos="376555" algn="l"/>
              </a:tabLst>
            </a:pPr>
            <a:r>
              <a:rPr sz="3350" dirty="0">
                <a:solidFill>
                  <a:srgbClr val="2F34C6"/>
                </a:solidFill>
                <a:latin typeface="Lucida Sans Unicode"/>
                <a:cs typeface="Lucida Sans Unicode"/>
              </a:rPr>
              <a:t>	</a:t>
            </a:r>
            <a:r>
              <a:rPr sz="3350" dirty="0">
                <a:latin typeface="Lucida Sans Unicode"/>
                <a:cs typeface="Lucida Sans Unicode"/>
              </a:rPr>
              <a:t>The</a:t>
            </a:r>
            <a:r>
              <a:rPr sz="3350" spc="-150" dirty="0">
                <a:latin typeface="Lucida Sans Unicode"/>
                <a:cs typeface="Lucida Sans Unicode"/>
              </a:rPr>
              <a:t> </a:t>
            </a:r>
            <a:r>
              <a:rPr sz="3350" dirty="0">
                <a:latin typeface="Lucida Sans Unicode"/>
                <a:cs typeface="Lucida Sans Unicode"/>
              </a:rPr>
              <a:t>net</a:t>
            </a:r>
            <a:r>
              <a:rPr sz="3350" spc="-170" dirty="0">
                <a:latin typeface="Lucida Sans Unicode"/>
                <a:cs typeface="Lucida Sans Unicode"/>
              </a:rPr>
              <a:t> </a:t>
            </a:r>
            <a:r>
              <a:rPr sz="3350" dirty="0">
                <a:latin typeface="Lucida Sans Unicode"/>
                <a:cs typeface="Lucida Sans Unicode"/>
              </a:rPr>
              <a:t>force</a:t>
            </a:r>
            <a:r>
              <a:rPr sz="3350" spc="-120" dirty="0">
                <a:latin typeface="Lucida Sans Unicode"/>
                <a:cs typeface="Lucida Sans Unicode"/>
              </a:rPr>
              <a:t> </a:t>
            </a:r>
            <a:r>
              <a:rPr sz="3350" spc="-10" dirty="0">
                <a:latin typeface="Lucida Sans Unicode"/>
                <a:cs typeface="Lucida Sans Unicode"/>
              </a:rPr>
              <a:t>acting</a:t>
            </a:r>
            <a:r>
              <a:rPr sz="3350" spc="85" dirty="0">
                <a:latin typeface="Lucida Sans Unicode"/>
                <a:cs typeface="Lucida Sans Unicode"/>
              </a:rPr>
              <a:t> </a:t>
            </a:r>
            <a:r>
              <a:rPr sz="3350" dirty="0">
                <a:latin typeface="Lucida Sans Unicode"/>
                <a:cs typeface="Lucida Sans Unicode"/>
              </a:rPr>
              <a:t>on</a:t>
            </a:r>
            <a:r>
              <a:rPr sz="3350" spc="-110" dirty="0">
                <a:latin typeface="Lucida Sans Unicode"/>
                <a:cs typeface="Lucida Sans Unicode"/>
              </a:rPr>
              <a:t> </a:t>
            </a:r>
            <a:r>
              <a:rPr sz="3350" dirty="0">
                <a:latin typeface="Lucida Sans Unicode"/>
                <a:cs typeface="Lucida Sans Unicode"/>
              </a:rPr>
              <a:t>the</a:t>
            </a:r>
            <a:r>
              <a:rPr sz="3350" spc="-150" dirty="0">
                <a:latin typeface="Lucida Sans Unicode"/>
                <a:cs typeface="Lucida Sans Unicode"/>
              </a:rPr>
              <a:t> </a:t>
            </a:r>
            <a:r>
              <a:rPr sz="3350" spc="-10" dirty="0">
                <a:latin typeface="Lucida Sans Unicode"/>
                <a:cs typeface="Lucida Sans Unicode"/>
              </a:rPr>
              <a:t>object </a:t>
            </a:r>
            <a:r>
              <a:rPr sz="3400" dirty="0">
                <a:latin typeface="Lucida Sans Unicode"/>
                <a:cs typeface="Lucida Sans Unicode"/>
              </a:rPr>
              <a:t>is</a:t>
            </a:r>
            <a:r>
              <a:rPr sz="3400" spc="-270" dirty="0">
                <a:latin typeface="Lucida Sans Unicode"/>
                <a:cs typeface="Lucida Sans Unicode"/>
              </a:rPr>
              <a:t> </a:t>
            </a:r>
            <a:r>
              <a:rPr sz="3400" spc="-25" dirty="0">
                <a:latin typeface="Lucida Sans Unicode"/>
                <a:cs typeface="Lucida Sans Unicode"/>
              </a:rPr>
              <a:t>zero</a:t>
            </a:r>
            <a:r>
              <a:rPr sz="3400" spc="-60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(since</a:t>
            </a:r>
            <a:r>
              <a:rPr sz="3400" spc="-120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the</a:t>
            </a:r>
            <a:r>
              <a:rPr sz="3400" spc="-125" dirty="0">
                <a:latin typeface="Lucida Sans Unicode"/>
                <a:cs typeface="Lucida Sans Unicode"/>
              </a:rPr>
              <a:t> </a:t>
            </a:r>
            <a:r>
              <a:rPr sz="3400" spc="-55" dirty="0">
                <a:latin typeface="Lucida Sans Unicode"/>
                <a:cs typeface="Lucida Sans Unicode"/>
              </a:rPr>
              <a:t>acceleration</a:t>
            </a:r>
            <a:r>
              <a:rPr sz="3400" spc="55" dirty="0">
                <a:latin typeface="Lucida Sans Unicode"/>
                <a:cs typeface="Lucida Sans Unicode"/>
              </a:rPr>
              <a:t> </a:t>
            </a:r>
            <a:r>
              <a:rPr sz="3400" spc="-25" dirty="0">
                <a:latin typeface="Lucida Sans Unicode"/>
                <a:cs typeface="Lucida Sans Unicode"/>
              </a:rPr>
              <a:t>is </a:t>
            </a:r>
            <a:r>
              <a:rPr sz="3400" spc="-10" dirty="0">
                <a:latin typeface="Lucida Sans Unicode"/>
                <a:cs typeface="Lucida Sans Unicode"/>
              </a:rPr>
              <a:t>zero)</a:t>
            </a:r>
            <a:endParaRPr sz="340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2268141" y="3277195"/>
            <a:ext cx="446484" cy="544710"/>
          </a:xfrm>
          <a:prstGeom prst="rect">
            <a:avLst/>
          </a:prstGeom>
        </p:spPr>
      </p:pic>
      <p:pic>
        <p:nvPicPr>
          <p:cNvPr id="3" name="object 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5009554" y="3277195"/>
            <a:ext cx="455414" cy="553640"/>
          </a:xfrm>
          <a:prstGeom prst="rect">
            <a:avLst/>
          </a:prstGeom>
        </p:spPr>
      </p:pic>
      <p:pic>
        <p:nvPicPr>
          <p:cNvPr id="4" name="object 4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sp>
        <p:nvSpPr>
          <p:cNvPr id="5" name="object 5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700375" rIns="0" bIns="0" rtlCol="0">
            <a:spAutoFit/>
          </a:bodyPr>
          <a:lstStyle/>
          <a:p>
            <a:pPr marL="883919">
              <a:lnSpc>
                <a:spcPct val="100000"/>
              </a:lnSpc>
              <a:spcBef>
                <a:spcPts val="130"/>
              </a:spcBef>
            </a:pPr>
            <a:r>
              <a:rPr sz="4950" spc="-305" dirty="0">
                <a:solidFill>
                  <a:srgbClr val="3434A3"/>
                </a:solidFill>
              </a:rPr>
              <a:t>Equilibrium</a:t>
            </a:r>
            <a:r>
              <a:rPr sz="4950" spc="540" dirty="0">
                <a:solidFill>
                  <a:srgbClr val="3434A3"/>
                </a:solidFill>
              </a:rPr>
              <a:t> </a:t>
            </a:r>
            <a:r>
              <a:rPr sz="4950" spc="-395" dirty="0" smtClean="0">
                <a:solidFill>
                  <a:srgbClr val="36319C"/>
                </a:solidFill>
              </a:rPr>
              <a:t>co</a:t>
            </a:r>
            <a:r>
              <a:rPr lang="en-GB" sz="4950" spc="-395" dirty="0" smtClean="0">
                <a:solidFill>
                  <a:srgbClr val="36319C"/>
                </a:solidFill>
              </a:rPr>
              <a:t>nt.</a:t>
            </a:r>
            <a:endParaRPr sz="4950" dirty="0"/>
          </a:p>
        </p:txBody>
      </p:sp>
      <p:sp>
        <p:nvSpPr>
          <p:cNvPr id="6" name="object 6"/>
          <p:cNvSpPr txBox="1"/>
          <p:nvPr/>
        </p:nvSpPr>
        <p:spPr>
          <a:xfrm>
            <a:off x="1232358" y="1993006"/>
            <a:ext cx="7550150" cy="3310254"/>
          </a:xfrm>
          <a:prstGeom prst="rect">
            <a:avLst/>
          </a:prstGeom>
        </p:spPr>
        <p:txBody>
          <a:bodyPr vert="horz" wrap="square" lIns="0" tIns="82550" rIns="0" bIns="0" rtlCol="0">
            <a:spAutoFit/>
          </a:bodyPr>
          <a:lstStyle/>
          <a:p>
            <a:pPr marL="375285" marR="5080" indent="-371475">
              <a:lnSpc>
                <a:spcPts val="3829"/>
              </a:lnSpc>
              <a:spcBef>
                <a:spcPts val="650"/>
              </a:spcBef>
              <a:buClr>
                <a:srgbClr val="362FCD"/>
              </a:buClr>
              <a:buSzPct val="98611"/>
              <a:buChar char="■"/>
              <a:tabLst>
                <a:tab pos="377190" algn="l"/>
              </a:tabLst>
            </a:pPr>
            <a:r>
              <a:rPr sz="3600" spc="-70" dirty="0">
                <a:latin typeface="Lucida Sans Unicode"/>
                <a:cs typeface="Lucida Sans Unicode"/>
              </a:rPr>
              <a:t>Easier</a:t>
            </a:r>
            <a:r>
              <a:rPr sz="3600" spc="-150" dirty="0">
                <a:latin typeface="Lucida Sans Unicode"/>
                <a:cs typeface="Lucida Sans Unicode"/>
              </a:rPr>
              <a:t> </a:t>
            </a:r>
            <a:r>
              <a:rPr sz="3600" dirty="0">
                <a:latin typeface="Lucida Sans Unicode"/>
                <a:cs typeface="Lucida Sans Unicode"/>
              </a:rPr>
              <a:t>to</a:t>
            </a:r>
            <a:r>
              <a:rPr sz="3600" spc="-20" dirty="0">
                <a:latin typeface="Lucida Sans Unicode"/>
                <a:cs typeface="Lucida Sans Unicode"/>
              </a:rPr>
              <a:t> </a:t>
            </a:r>
            <a:r>
              <a:rPr sz="3600" spc="-285" dirty="0">
                <a:latin typeface="Lucida Sans Unicode"/>
                <a:cs typeface="Lucida Sans Unicode"/>
              </a:rPr>
              <a:t>work</a:t>
            </a:r>
            <a:r>
              <a:rPr sz="3600" spc="75" dirty="0">
                <a:latin typeface="Lucida Sans Unicode"/>
                <a:cs typeface="Lucida Sans Unicode"/>
              </a:rPr>
              <a:t> </a:t>
            </a:r>
            <a:r>
              <a:rPr sz="3600" spc="-175" dirty="0">
                <a:latin typeface="Lucida Sans Unicode"/>
                <a:cs typeface="Lucida Sans Unicode"/>
              </a:rPr>
              <a:t>with</a:t>
            </a:r>
            <a:r>
              <a:rPr sz="3600" spc="-45" dirty="0">
                <a:latin typeface="Lucida Sans Unicode"/>
                <a:cs typeface="Lucida Sans Unicode"/>
              </a:rPr>
              <a:t> </a:t>
            </a:r>
            <a:r>
              <a:rPr sz="3600" spc="-80" dirty="0">
                <a:latin typeface="Lucida Sans Unicode"/>
                <a:cs typeface="Lucida Sans Unicode"/>
              </a:rPr>
              <a:t>the</a:t>
            </a:r>
            <a:r>
              <a:rPr sz="3600" spc="-170" dirty="0">
                <a:latin typeface="Lucida Sans Unicode"/>
                <a:cs typeface="Lucida Sans Unicode"/>
              </a:rPr>
              <a:t> </a:t>
            </a:r>
            <a:r>
              <a:rPr sz="3600" spc="-190" dirty="0">
                <a:latin typeface="Lucida Sans Unicode"/>
                <a:cs typeface="Lucida Sans Unicode"/>
              </a:rPr>
              <a:t>equation</a:t>
            </a:r>
            <a:r>
              <a:rPr sz="3600" spc="-70" dirty="0">
                <a:latin typeface="Lucida Sans Unicode"/>
                <a:cs typeface="Lucida Sans Unicode"/>
              </a:rPr>
              <a:t> </a:t>
            </a:r>
            <a:r>
              <a:rPr sz="3600" spc="-45" dirty="0">
                <a:latin typeface="Lucida Sans Unicode"/>
                <a:cs typeface="Lucida Sans Unicode"/>
              </a:rPr>
              <a:t>in 	</a:t>
            </a:r>
            <a:r>
              <a:rPr sz="3600" spc="-114" dirty="0">
                <a:latin typeface="Lucida Sans Unicode"/>
                <a:cs typeface="Lucida Sans Unicode"/>
              </a:rPr>
              <a:t>terms</a:t>
            </a:r>
            <a:r>
              <a:rPr sz="3600" spc="-170" dirty="0">
                <a:latin typeface="Lucida Sans Unicode"/>
                <a:cs typeface="Lucida Sans Unicode"/>
              </a:rPr>
              <a:t> </a:t>
            </a:r>
            <a:r>
              <a:rPr sz="3600" spc="-270" dirty="0">
                <a:latin typeface="Lucida Sans Unicode"/>
                <a:cs typeface="Lucida Sans Unicode"/>
              </a:rPr>
              <a:t>of</a:t>
            </a:r>
            <a:r>
              <a:rPr sz="3600" spc="-20" dirty="0">
                <a:latin typeface="Lucida Sans Unicode"/>
                <a:cs typeface="Lucida Sans Unicode"/>
              </a:rPr>
              <a:t> </a:t>
            </a:r>
            <a:r>
              <a:rPr sz="3600" spc="-90" dirty="0">
                <a:latin typeface="Lucida Sans Unicode"/>
                <a:cs typeface="Lucida Sans Unicode"/>
              </a:rPr>
              <a:t>its</a:t>
            </a:r>
            <a:r>
              <a:rPr sz="3600" spc="-170" dirty="0">
                <a:latin typeface="Lucida Sans Unicode"/>
                <a:cs typeface="Lucida Sans Unicode"/>
              </a:rPr>
              <a:t> </a:t>
            </a:r>
            <a:r>
              <a:rPr sz="3600" spc="-120" dirty="0">
                <a:latin typeface="Lucida Sans Unicode"/>
                <a:cs typeface="Lucida Sans Unicode"/>
              </a:rPr>
              <a:t>components:</a:t>
            </a:r>
            <a:endParaRPr sz="3600">
              <a:latin typeface="Lucida Sans Unicode"/>
              <a:cs typeface="Lucida Sans Unicode"/>
            </a:endParaRPr>
          </a:p>
          <a:p>
            <a:pPr marR="544195" algn="ctr">
              <a:lnSpc>
                <a:spcPct val="100000"/>
              </a:lnSpc>
              <a:spcBef>
                <a:spcPts val="1140"/>
              </a:spcBef>
              <a:tabLst>
                <a:tab pos="2741295" algn="l"/>
                <a:tab pos="3307079" algn="l"/>
              </a:tabLst>
            </a:pPr>
            <a:r>
              <a:rPr sz="3650" i="1" dirty="0">
                <a:latin typeface="Arial"/>
                <a:cs typeface="Arial"/>
              </a:rPr>
              <a:t>F,</a:t>
            </a:r>
            <a:r>
              <a:rPr sz="3650" i="1" spc="254" dirty="0">
                <a:latin typeface="Arial"/>
                <a:cs typeface="Arial"/>
              </a:rPr>
              <a:t> </a:t>
            </a:r>
            <a:r>
              <a:rPr sz="3650" i="1" spc="-2775" dirty="0">
                <a:latin typeface="Arial"/>
                <a:cs typeface="Arial"/>
              </a:rPr>
              <a:t>—</a:t>
            </a:r>
            <a:r>
              <a:rPr sz="3650" i="1" spc="-1814" dirty="0">
                <a:latin typeface="Arial"/>
                <a:cs typeface="Arial"/>
              </a:rPr>
              <a:t>—</a:t>
            </a:r>
            <a:r>
              <a:rPr sz="3650" spc="-254" dirty="0">
                <a:latin typeface="Lucida Sans Unicode"/>
                <a:cs typeface="Lucida Sans Unicode"/>
              </a:rPr>
              <a:t>0</a:t>
            </a:r>
            <a:r>
              <a:rPr sz="3650" spc="-265" dirty="0">
                <a:latin typeface="Lucida Sans Unicode"/>
                <a:cs typeface="Lucida Sans Unicode"/>
              </a:rPr>
              <a:t> </a:t>
            </a:r>
            <a:r>
              <a:rPr sz="3650" i="1" spc="-25" dirty="0">
                <a:latin typeface="Arial"/>
                <a:cs typeface="Arial"/>
              </a:rPr>
              <a:t>and</a:t>
            </a:r>
            <a:r>
              <a:rPr sz="3650" i="1" dirty="0">
                <a:latin typeface="Arial"/>
                <a:cs typeface="Arial"/>
              </a:rPr>
              <a:t>	</a:t>
            </a:r>
            <a:r>
              <a:rPr sz="3650" i="1" spc="-355" dirty="0">
                <a:latin typeface="Arial"/>
                <a:cs typeface="Arial"/>
              </a:rPr>
              <a:t>Ft</a:t>
            </a:r>
            <a:r>
              <a:rPr sz="3650" i="1" dirty="0">
                <a:latin typeface="Arial"/>
                <a:cs typeface="Arial"/>
              </a:rPr>
              <a:t>	</a:t>
            </a:r>
            <a:r>
              <a:rPr sz="3650" i="1" spc="-2775" dirty="0">
                <a:latin typeface="Arial"/>
                <a:cs typeface="Arial"/>
              </a:rPr>
              <a:t>—</a:t>
            </a:r>
            <a:r>
              <a:rPr sz="3650" i="1" spc="-1814" dirty="0">
                <a:latin typeface="Arial"/>
                <a:cs typeface="Arial"/>
              </a:rPr>
              <a:t>—</a:t>
            </a:r>
            <a:r>
              <a:rPr sz="3650" spc="-305" dirty="0">
                <a:latin typeface="Lucida Sans Unicode"/>
                <a:cs typeface="Lucida Sans Unicode"/>
              </a:rPr>
              <a:t>0</a:t>
            </a:r>
            <a:endParaRPr sz="3650">
              <a:latin typeface="Lucida Sans Unicode"/>
              <a:cs typeface="Lucida Sans Unicode"/>
            </a:endParaRPr>
          </a:p>
          <a:p>
            <a:pPr marL="379730" indent="-371475">
              <a:lnSpc>
                <a:spcPts val="4050"/>
              </a:lnSpc>
              <a:spcBef>
                <a:spcPts val="3965"/>
              </a:spcBef>
              <a:buClr>
                <a:srgbClr val="362FCD"/>
              </a:buClr>
              <a:buSzPct val="98611"/>
              <a:buFont typeface="Lucida Sans Unicode"/>
              <a:buChar char="■"/>
              <a:tabLst>
                <a:tab pos="379730" algn="l"/>
                <a:tab pos="2581910" algn="l"/>
                <a:tab pos="5260975" algn="l"/>
              </a:tabLst>
            </a:pPr>
            <a:r>
              <a:rPr sz="3600" spc="140" dirty="0">
                <a:latin typeface="Calibri"/>
                <a:cs typeface="Calibri"/>
              </a:rPr>
              <a:t>This</a:t>
            </a:r>
            <a:r>
              <a:rPr sz="3600" spc="375" dirty="0">
                <a:latin typeface="Calibri"/>
                <a:cs typeface="Calibri"/>
              </a:rPr>
              <a:t> </a:t>
            </a:r>
            <a:r>
              <a:rPr sz="3600" spc="40" dirty="0">
                <a:latin typeface="Calibri"/>
                <a:cs typeface="Calibri"/>
              </a:rPr>
              <a:t>cou</a:t>
            </a:r>
            <a:r>
              <a:rPr sz="3600" dirty="0">
                <a:latin typeface="Calibri"/>
                <a:cs typeface="Calibri"/>
              </a:rPr>
              <a:t>	</a:t>
            </a:r>
            <a:r>
              <a:rPr sz="3600" spc="70" dirty="0">
                <a:latin typeface="Calibri"/>
                <a:cs typeface="Calibri"/>
              </a:rPr>
              <a:t>be</a:t>
            </a:r>
            <a:r>
              <a:rPr sz="3600" spc="370" dirty="0">
                <a:latin typeface="Calibri"/>
                <a:cs typeface="Calibri"/>
              </a:rPr>
              <a:t> </a:t>
            </a:r>
            <a:r>
              <a:rPr sz="3600" spc="70" dirty="0">
                <a:latin typeface="Calibri"/>
                <a:cs typeface="Calibri"/>
              </a:rPr>
              <a:t>extended</a:t>
            </a:r>
            <a:r>
              <a:rPr sz="3600" dirty="0">
                <a:latin typeface="Calibri"/>
                <a:cs typeface="Calibri"/>
              </a:rPr>
              <a:t>	to</a:t>
            </a:r>
            <a:r>
              <a:rPr sz="3600" spc="355" dirty="0">
                <a:latin typeface="Calibri"/>
                <a:cs typeface="Calibri"/>
              </a:rPr>
              <a:t> </a:t>
            </a:r>
            <a:r>
              <a:rPr sz="3600" spc="50" dirty="0">
                <a:latin typeface="Calibri"/>
                <a:cs typeface="Calibri"/>
              </a:rPr>
              <a:t>three</a:t>
            </a:r>
            <a:endParaRPr sz="3600">
              <a:latin typeface="Calibri"/>
              <a:cs typeface="Calibri"/>
            </a:endParaRPr>
          </a:p>
          <a:p>
            <a:pPr marL="379730">
              <a:lnSpc>
                <a:spcPts val="4110"/>
              </a:lnSpc>
            </a:pPr>
            <a:r>
              <a:rPr sz="3650" spc="65" dirty="0">
                <a:latin typeface="Calibri"/>
                <a:cs typeface="Calibri"/>
              </a:rPr>
              <a:t>dimensions</a:t>
            </a:r>
            <a:endParaRPr sz="3650">
              <a:latin typeface="Calibri"/>
              <a:cs typeface="Calibri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544710" y="2643187"/>
            <a:ext cx="3259335" cy="3607593"/>
          </a:xfrm>
          <a:prstGeom prst="rect">
            <a:avLst/>
          </a:prstGeom>
        </p:spPr>
      </p:pic>
      <p:pic>
        <p:nvPicPr>
          <p:cNvPr id="3" name="object 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4348758" y="2187773"/>
            <a:ext cx="625078" cy="4080867"/>
          </a:xfrm>
          <a:prstGeom prst="rect">
            <a:avLst/>
          </a:prstGeom>
        </p:spPr>
      </p:pic>
      <p:pic>
        <p:nvPicPr>
          <p:cNvPr id="4" name="object 4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5768578" y="2411016"/>
            <a:ext cx="2759273" cy="3795117"/>
          </a:xfrm>
          <a:prstGeom prst="rect">
            <a:avLst/>
          </a:prstGeom>
        </p:spPr>
      </p:pic>
      <p:pic>
        <p:nvPicPr>
          <p:cNvPr id="5" name="object 5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grpSp>
        <p:nvGrpSpPr>
          <p:cNvPr id="6" name="object 6"/>
          <p:cNvGrpSpPr/>
          <p:nvPr/>
        </p:nvGrpSpPr>
        <p:grpSpPr>
          <a:xfrm>
            <a:off x="7233046" y="720328"/>
            <a:ext cx="271145" cy="57150"/>
            <a:chOff x="7233046" y="720328"/>
            <a:chExt cx="271145" cy="57150"/>
          </a:xfrm>
        </p:grpSpPr>
        <p:sp>
          <p:nvSpPr>
            <p:cNvPr id="7" name="object 7"/>
            <p:cNvSpPr/>
            <p:nvPr/>
          </p:nvSpPr>
          <p:spPr>
            <a:xfrm>
              <a:off x="7241976" y="766464"/>
              <a:ext cx="262255" cy="0"/>
            </a:xfrm>
            <a:custGeom>
              <a:avLst/>
              <a:gdLst/>
              <a:ahLst/>
              <a:cxnLst/>
              <a:rect l="l" t="t" r="r" b="b"/>
              <a:pathLst>
                <a:path w="262254">
                  <a:moveTo>
                    <a:pt x="0" y="0"/>
                  </a:moveTo>
                  <a:lnTo>
                    <a:pt x="261937" y="0"/>
                  </a:lnTo>
                </a:path>
              </a:pathLst>
            </a:custGeom>
            <a:ln w="20835">
              <a:solidFill>
                <a:srgbClr val="342F9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7233046" y="730746"/>
              <a:ext cx="271145" cy="0"/>
            </a:xfrm>
            <a:custGeom>
              <a:avLst/>
              <a:gdLst/>
              <a:ahLst/>
              <a:cxnLst/>
              <a:rect l="l" t="t" r="r" b="b"/>
              <a:pathLst>
                <a:path w="271145">
                  <a:moveTo>
                    <a:pt x="0" y="0"/>
                  </a:moveTo>
                  <a:lnTo>
                    <a:pt x="270867" y="0"/>
                  </a:lnTo>
                </a:path>
              </a:pathLst>
            </a:custGeom>
            <a:ln w="20835">
              <a:solidFill>
                <a:srgbClr val="342F9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pic>
        <p:nvPicPr>
          <p:cNvPr id="9" name="object 9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6357937" y="3982641"/>
            <a:ext cx="455414" cy="169664"/>
          </a:xfrm>
          <a:prstGeom prst="rect">
            <a:avLst/>
          </a:prstGeom>
        </p:spPr>
      </p:pic>
      <p:sp>
        <p:nvSpPr>
          <p:cNvPr id="10" name="object 10"/>
          <p:cNvSpPr txBox="1">
            <a:spLocks noGrp="1"/>
          </p:cNvSpPr>
          <p:nvPr>
            <p:ph type="title"/>
          </p:nvPr>
        </p:nvSpPr>
        <p:spPr>
          <a:xfrm>
            <a:off x="1224269" y="302071"/>
            <a:ext cx="5749925" cy="1433195"/>
          </a:xfrm>
          <a:prstGeom prst="rect">
            <a:avLst/>
          </a:prstGeom>
        </p:spPr>
        <p:txBody>
          <a:bodyPr vert="horz" wrap="square" lIns="0" tIns="16510" rIns="0" bIns="0" rtlCol="0">
            <a:spAutoFit/>
          </a:bodyPr>
          <a:lstStyle/>
          <a:p>
            <a:pPr marL="12700">
              <a:lnSpc>
                <a:spcPts val="5490"/>
              </a:lnSpc>
              <a:spcBef>
                <a:spcPts val="130"/>
              </a:spcBef>
            </a:pPr>
            <a:r>
              <a:rPr sz="4800" spc="-165" dirty="0">
                <a:solidFill>
                  <a:srgbClr val="383B95"/>
                </a:solidFill>
              </a:rPr>
              <a:t>Equilibrium</a:t>
            </a:r>
            <a:r>
              <a:rPr sz="4800" spc="-130" dirty="0">
                <a:solidFill>
                  <a:srgbClr val="383B95"/>
                </a:solidFill>
              </a:rPr>
              <a:t> </a:t>
            </a:r>
            <a:r>
              <a:rPr sz="4800" spc="-125" dirty="0">
                <a:solidFill>
                  <a:srgbClr val="312AA3"/>
                </a:solidFill>
              </a:rPr>
              <a:t>Example</a:t>
            </a:r>
            <a:endParaRPr sz="4800"/>
          </a:p>
          <a:p>
            <a:pPr marL="12700">
              <a:lnSpc>
                <a:spcPts val="5550"/>
              </a:lnSpc>
            </a:pPr>
            <a:r>
              <a:rPr sz="4850" spc="-20" dirty="0">
                <a:solidFill>
                  <a:srgbClr val="3A319E"/>
                </a:solidFill>
              </a:rPr>
              <a:t>Free</a:t>
            </a:r>
            <a:r>
              <a:rPr sz="4850" spc="-365" dirty="0">
                <a:solidFill>
                  <a:srgbClr val="3A319E"/>
                </a:solidFill>
              </a:rPr>
              <a:t> </a:t>
            </a:r>
            <a:r>
              <a:rPr sz="4850" spc="-20" dirty="0">
                <a:solidFill>
                  <a:srgbClr val="2B2AA0"/>
                </a:solidFill>
              </a:rPr>
              <a:t>Body</a:t>
            </a:r>
            <a:r>
              <a:rPr sz="4850" spc="-290" dirty="0">
                <a:solidFill>
                  <a:srgbClr val="2B2AA0"/>
                </a:solidFill>
              </a:rPr>
              <a:t> </a:t>
            </a:r>
            <a:r>
              <a:rPr sz="4850" spc="-114" dirty="0">
                <a:solidFill>
                  <a:srgbClr val="2F339E"/>
                </a:solidFill>
              </a:rPr>
              <a:t>Diagrams</a:t>
            </a:r>
            <a:endParaRPr sz="4850"/>
          </a:p>
        </p:txBody>
      </p:sp>
      <p:sp>
        <p:nvSpPr>
          <p:cNvPr id="11" name="object 11"/>
          <p:cNvSpPr txBox="1"/>
          <p:nvPr/>
        </p:nvSpPr>
        <p:spPr>
          <a:xfrm>
            <a:off x="1132571" y="2680345"/>
            <a:ext cx="473075" cy="271145"/>
          </a:xfrm>
          <a:prstGeom prst="rect">
            <a:avLst/>
          </a:prstGeom>
        </p:spPr>
        <p:txBody>
          <a:bodyPr vert="horz" wrap="square" lIns="0" tIns="1397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10"/>
              </a:spcBef>
            </a:pPr>
            <a:r>
              <a:rPr sz="1600" spc="-90" dirty="0">
                <a:latin typeface="Lucida Sans Unicode"/>
                <a:cs typeface="Lucida Sans Unicode"/>
              </a:rPr>
              <a:t>97.0°</a:t>
            </a:r>
            <a:endParaRPr sz="1600">
              <a:latin typeface="Lucida Sans Unicode"/>
              <a:cs typeface="Lucida Sans Unicode"/>
            </a:endParaRPr>
          </a:p>
        </p:txBody>
      </p:sp>
      <p:sp>
        <p:nvSpPr>
          <p:cNvPr id="12" name="object 12"/>
          <p:cNvSpPr txBox="1"/>
          <p:nvPr/>
        </p:nvSpPr>
        <p:spPr>
          <a:xfrm>
            <a:off x="2685220" y="2732186"/>
            <a:ext cx="529590" cy="278765"/>
          </a:xfrm>
          <a:prstGeom prst="rect">
            <a:avLst/>
          </a:prstGeom>
        </p:spPr>
        <p:txBody>
          <a:bodyPr vert="horz" wrap="square" lIns="0" tIns="1397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10"/>
              </a:spcBef>
            </a:pPr>
            <a:r>
              <a:rPr sz="1650" spc="-140" dirty="0">
                <a:solidFill>
                  <a:srgbClr val="161616"/>
                </a:solidFill>
                <a:latin typeface="Lucida Sans Unicode"/>
                <a:cs typeface="Lucida Sans Unicode"/>
              </a:rPr>
              <a:t>59.0•</a:t>
            </a:r>
            <a:endParaRPr sz="1650">
              <a:latin typeface="Lucida Sans Unicode"/>
              <a:cs typeface="Lucida Sans Unicode"/>
            </a:endParaRPr>
          </a:p>
        </p:txBody>
      </p:sp>
      <p:sp>
        <p:nvSpPr>
          <p:cNvPr id="13" name="object 13"/>
          <p:cNvSpPr txBox="1"/>
          <p:nvPr/>
        </p:nvSpPr>
        <p:spPr>
          <a:xfrm>
            <a:off x="7508511" y="3843932"/>
            <a:ext cx="488315" cy="278765"/>
          </a:xfrm>
          <a:prstGeom prst="rect">
            <a:avLst/>
          </a:prstGeom>
        </p:spPr>
        <p:txBody>
          <a:bodyPr vert="horz" wrap="square" lIns="0" tIns="1397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10"/>
              </a:spcBef>
            </a:pPr>
            <a:r>
              <a:rPr sz="1650" spc="-10" dirty="0">
                <a:latin typeface="Cambria"/>
                <a:cs typeface="Cambria"/>
              </a:rPr>
              <a:t>59.0°</a:t>
            </a:r>
            <a:endParaRPr sz="1650">
              <a:latin typeface="Cambria"/>
              <a:cs typeface="Cambria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pic>
        <p:nvPicPr>
          <p:cNvPr id="4" name="object 4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4991695" y="2009179"/>
            <a:ext cx="3804046" cy="4580929"/>
          </a:xfrm>
          <a:prstGeom prst="rect">
            <a:avLst/>
          </a:prstGeom>
        </p:spPr>
      </p:pic>
      <p:sp>
        <p:nvSpPr>
          <p:cNvPr id="5" name="object 5"/>
          <p:cNvSpPr txBox="1">
            <a:spLocks noGrp="1"/>
          </p:cNvSpPr>
          <p:nvPr>
            <p:ph type="title"/>
          </p:nvPr>
        </p:nvSpPr>
        <p:spPr>
          <a:xfrm>
            <a:off x="1208436" y="988664"/>
            <a:ext cx="5192364" cy="747395"/>
          </a:xfrm>
          <a:prstGeom prst="rect">
            <a:avLst/>
          </a:prstGeom>
        </p:spPr>
        <p:txBody>
          <a:bodyPr vert="horz" wrap="square" lIns="0" tIns="1714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35"/>
              </a:spcBef>
            </a:pPr>
            <a:r>
              <a:rPr spc="-75" dirty="0" smtClean="0">
                <a:solidFill>
                  <a:srgbClr val="3631AF"/>
                </a:solidFill>
              </a:rPr>
              <a:t>Inclined</a:t>
            </a:r>
            <a:r>
              <a:rPr lang="en-GB" spc="-75" dirty="0">
                <a:solidFill>
                  <a:srgbClr val="3631AF"/>
                </a:solidFill>
              </a:rPr>
              <a:t> </a:t>
            </a:r>
            <a:r>
              <a:rPr lang="en-GB" spc="-75" dirty="0" smtClean="0">
                <a:solidFill>
                  <a:srgbClr val="3631AF"/>
                </a:solidFill>
              </a:rPr>
              <a:t>Planes </a:t>
            </a:r>
            <a:endParaRPr spc="-75" dirty="0">
              <a:solidFill>
                <a:srgbClr val="3631AF"/>
              </a:solidFill>
            </a:endParaRPr>
          </a:p>
        </p:txBody>
      </p:sp>
      <p:sp>
        <p:nvSpPr>
          <p:cNvPr id="7" name="object 7"/>
          <p:cNvSpPr txBox="1"/>
          <p:nvPr/>
        </p:nvSpPr>
        <p:spPr>
          <a:xfrm>
            <a:off x="892167" y="2089745"/>
            <a:ext cx="3309620" cy="1637664"/>
          </a:xfrm>
          <a:prstGeom prst="rect">
            <a:avLst/>
          </a:prstGeom>
        </p:spPr>
        <p:txBody>
          <a:bodyPr vert="horz" wrap="square" lIns="0" tIns="90170" rIns="0" bIns="0" rtlCol="0">
            <a:spAutoFit/>
          </a:bodyPr>
          <a:lstStyle/>
          <a:p>
            <a:pPr marL="365125" marR="5080" indent="-353060">
              <a:lnSpc>
                <a:spcPts val="3020"/>
              </a:lnSpc>
              <a:spcBef>
                <a:spcPts val="710"/>
              </a:spcBef>
              <a:buChar char="■"/>
              <a:tabLst>
                <a:tab pos="365125" algn="l"/>
                <a:tab pos="382905" algn="l"/>
              </a:tabLst>
            </a:pPr>
            <a:r>
              <a:rPr sz="3000" dirty="0">
                <a:solidFill>
                  <a:srgbClr val="3138D1"/>
                </a:solidFill>
                <a:latin typeface="Lucida Sans Unicode"/>
                <a:cs typeface="Lucida Sans Unicode"/>
              </a:rPr>
              <a:t>	</a:t>
            </a:r>
            <a:r>
              <a:rPr sz="3000" spc="-100" dirty="0">
                <a:latin typeface="Lucida Sans Unicode"/>
                <a:cs typeface="Lucida Sans Unicode"/>
              </a:rPr>
              <a:t>Choose</a:t>
            </a:r>
            <a:r>
              <a:rPr sz="3000" spc="-125" dirty="0">
                <a:latin typeface="Lucida Sans Unicode"/>
                <a:cs typeface="Lucida Sans Unicode"/>
              </a:rPr>
              <a:t> </a:t>
            </a:r>
            <a:r>
              <a:rPr sz="3000" spc="-25" dirty="0">
                <a:latin typeface="Lucida Sans Unicode"/>
                <a:cs typeface="Lucida Sans Unicode"/>
              </a:rPr>
              <a:t>the </a:t>
            </a:r>
            <a:r>
              <a:rPr sz="3000" spc="-10" dirty="0">
                <a:latin typeface="Lucida Sans Unicode"/>
                <a:cs typeface="Lucida Sans Unicode"/>
              </a:rPr>
              <a:t>coordinate </a:t>
            </a:r>
            <a:r>
              <a:rPr sz="2900" dirty="0">
                <a:latin typeface="Lucida Sans Unicode"/>
                <a:cs typeface="Lucida Sans Unicode"/>
              </a:rPr>
              <a:t>system</a:t>
            </a:r>
            <a:r>
              <a:rPr sz="2900" spc="290" dirty="0">
                <a:latin typeface="Lucida Sans Unicode"/>
                <a:cs typeface="Lucida Sans Unicode"/>
              </a:rPr>
              <a:t> </a:t>
            </a:r>
            <a:r>
              <a:rPr sz="2900" dirty="0">
                <a:latin typeface="Lucida Sans Unicode"/>
                <a:cs typeface="Lucida Sans Unicode"/>
              </a:rPr>
              <a:t>with</a:t>
            </a:r>
            <a:r>
              <a:rPr sz="2900" spc="45" dirty="0">
                <a:latin typeface="Lucida Sans Unicode"/>
                <a:cs typeface="Lucida Sans Unicode"/>
              </a:rPr>
              <a:t> </a:t>
            </a:r>
            <a:r>
              <a:rPr sz="2900" spc="-50" dirty="0">
                <a:latin typeface="Lucida Sans Unicode"/>
                <a:cs typeface="Lucida Sans Unicode"/>
              </a:rPr>
              <a:t>x </a:t>
            </a:r>
            <a:r>
              <a:rPr sz="2950" spc="-10" dirty="0">
                <a:latin typeface="Lucida Sans Unicode"/>
                <a:cs typeface="Lucida Sans Unicode"/>
              </a:rPr>
              <a:t>along</a:t>
            </a:r>
            <a:r>
              <a:rPr sz="2950" spc="-40" dirty="0">
                <a:latin typeface="Lucida Sans Unicode"/>
                <a:cs typeface="Lucida Sans Unicode"/>
              </a:rPr>
              <a:t> </a:t>
            </a:r>
            <a:r>
              <a:rPr sz="2950" dirty="0">
                <a:latin typeface="Lucida Sans Unicode"/>
                <a:cs typeface="Lucida Sans Unicode"/>
              </a:rPr>
              <a:t>the</a:t>
            </a:r>
            <a:r>
              <a:rPr sz="2950" spc="-130" dirty="0">
                <a:latin typeface="Lucida Sans Unicode"/>
                <a:cs typeface="Lucida Sans Unicode"/>
              </a:rPr>
              <a:t> </a:t>
            </a:r>
            <a:r>
              <a:rPr sz="2950" spc="-75" dirty="0">
                <a:latin typeface="Lucida Sans Unicode"/>
                <a:cs typeface="Lucida Sans Unicode"/>
              </a:rPr>
              <a:t>incline</a:t>
            </a:r>
            <a:endParaRPr sz="2950">
              <a:latin typeface="Lucida Sans Unicode"/>
              <a:cs typeface="Lucida Sans Unicode"/>
            </a:endParaRPr>
          </a:p>
        </p:txBody>
      </p:sp>
      <p:sp>
        <p:nvSpPr>
          <p:cNvPr id="8" name="object 8"/>
          <p:cNvSpPr txBox="1"/>
          <p:nvPr/>
        </p:nvSpPr>
        <p:spPr>
          <a:xfrm>
            <a:off x="892839" y="3634580"/>
            <a:ext cx="3533775" cy="2487295"/>
          </a:xfrm>
          <a:prstGeom prst="rect">
            <a:avLst/>
          </a:prstGeom>
        </p:spPr>
        <p:txBody>
          <a:bodyPr vert="horz" wrap="square" lIns="0" tIns="82550" rIns="0" bIns="0" rtlCol="0">
            <a:spAutoFit/>
          </a:bodyPr>
          <a:lstStyle/>
          <a:p>
            <a:pPr marL="374015" marR="238760" indent="-1270">
              <a:lnSpc>
                <a:spcPct val="85400"/>
              </a:lnSpc>
              <a:spcBef>
                <a:spcPts val="650"/>
              </a:spcBef>
              <a:tabLst>
                <a:tab pos="2942590" algn="l"/>
              </a:tabLst>
            </a:pPr>
            <a:r>
              <a:rPr sz="3000" dirty="0">
                <a:latin typeface="Lucida Sans Unicode"/>
                <a:cs typeface="Lucida Sans Unicode"/>
              </a:rPr>
              <a:t>and</a:t>
            </a:r>
            <a:r>
              <a:rPr sz="3000" spc="-100" dirty="0">
                <a:latin typeface="Lucida Sans Unicode"/>
                <a:cs typeface="Lucida Sans Unicode"/>
              </a:rPr>
              <a:t> </a:t>
            </a:r>
            <a:r>
              <a:rPr sz="3000" spc="-50" dirty="0">
                <a:latin typeface="Lucida Sans Unicode"/>
                <a:cs typeface="Lucida Sans Unicode"/>
              </a:rPr>
              <a:t>y </a:t>
            </a:r>
            <a:r>
              <a:rPr sz="2950" spc="-10" dirty="0">
                <a:latin typeface="Lucida Sans Unicode"/>
                <a:cs typeface="Lucida Sans Unicode"/>
              </a:rPr>
              <a:t>perpendicular</a:t>
            </a:r>
            <a:r>
              <a:rPr sz="2950" dirty="0">
                <a:latin typeface="Lucida Sans Unicode"/>
                <a:cs typeface="Lucida Sans Unicode"/>
              </a:rPr>
              <a:t>	</a:t>
            </a:r>
            <a:r>
              <a:rPr sz="2950" spc="-125" dirty="0">
                <a:latin typeface="Lucida Sans Unicode"/>
                <a:cs typeface="Lucida Sans Unicode"/>
              </a:rPr>
              <a:t>to </a:t>
            </a:r>
            <a:r>
              <a:rPr sz="2900" dirty="0">
                <a:latin typeface="Lucida Sans Unicode"/>
                <a:cs typeface="Lucida Sans Unicode"/>
              </a:rPr>
              <a:t>the</a:t>
            </a:r>
            <a:r>
              <a:rPr sz="2900" spc="10" dirty="0">
                <a:latin typeface="Lucida Sans Unicode"/>
                <a:cs typeface="Lucida Sans Unicode"/>
              </a:rPr>
              <a:t> </a:t>
            </a:r>
            <a:r>
              <a:rPr sz="2900" spc="-10" dirty="0">
                <a:latin typeface="Lucida Sans Unicode"/>
                <a:cs typeface="Lucida Sans Unicode"/>
              </a:rPr>
              <a:t>incline</a:t>
            </a:r>
            <a:endParaRPr sz="2900">
              <a:latin typeface="Lucida Sans Unicode"/>
              <a:cs typeface="Lucida Sans Unicode"/>
            </a:endParaRPr>
          </a:p>
          <a:p>
            <a:pPr marL="372110" marR="5080" indent="-360045" algn="just">
              <a:lnSpc>
                <a:spcPct val="86000"/>
              </a:lnSpc>
              <a:spcBef>
                <a:spcPts val="625"/>
              </a:spcBef>
              <a:buChar char="■"/>
              <a:tabLst>
                <a:tab pos="372110" algn="l"/>
                <a:tab pos="375285" algn="l"/>
              </a:tabLst>
            </a:pPr>
            <a:r>
              <a:rPr sz="2950" dirty="0">
                <a:solidFill>
                  <a:srgbClr val="2F36CF"/>
                </a:solidFill>
                <a:latin typeface="Lucida Sans Unicode"/>
                <a:cs typeface="Lucida Sans Unicode"/>
              </a:rPr>
              <a:t>	</a:t>
            </a:r>
            <a:r>
              <a:rPr sz="2950" dirty="0">
                <a:latin typeface="Lucida Sans Unicode"/>
                <a:cs typeface="Lucida Sans Unicode"/>
              </a:rPr>
              <a:t>Replace</a:t>
            </a:r>
            <a:r>
              <a:rPr sz="2950" spc="70" dirty="0">
                <a:latin typeface="Lucida Sans Unicode"/>
                <a:cs typeface="Lucida Sans Unicode"/>
              </a:rPr>
              <a:t> </a:t>
            </a:r>
            <a:r>
              <a:rPr sz="2950" dirty="0">
                <a:latin typeface="Lucida Sans Unicode"/>
                <a:cs typeface="Lucida Sans Unicode"/>
              </a:rPr>
              <a:t>the</a:t>
            </a:r>
            <a:r>
              <a:rPr sz="2950" spc="-90" dirty="0">
                <a:latin typeface="Lucida Sans Unicode"/>
                <a:cs typeface="Lucida Sans Unicode"/>
              </a:rPr>
              <a:t> </a:t>
            </a:r>
            <a:r>
              <a:rPr sz="2950" spc="-10" dirty="0">
                <a:latin typeface="Lucida Sans Unicode"/>
                <a:cs typeface="Lucida Sans Unicode"/>
              </a:rPr>
              <a:t>force </a:t>
            </a:r>
            <a:r>
              <a:rPr sz="2900" dirty="0">
                <a:latin typeface="Lucida Sans Unicode"/>
                <a:cs typeface="Lucida Sans Unicode"/>
              </a:rPr>
              <a:t>of</a:t>
            </a:r>
            <a:r>
              <a:rPr sz="2900" spc="-85" dirty="0">
                <a:latin typeface="Lucida Sans Unicode"/>
                <a:cs typeface="Lucida Sans Unicode"/>
              </a:rPr>
              <a:t> </a:t>
            </a:r>
            <a:r>
              <a:rPr sz="2900" dirty="0">
                <a:latin typeface="Lucida Sans Unicode"/>
                <a:cs typeface="Lucida Sans Unicode"/>
              </a:rPr>
              <a:t>gravity</a:t>
            </a:r>
            <a:r>
              <a:rPr sz="2900" spc="235" dirty="0">
                <a:latin typeface="Lucida Sans Unicode"/>
                <a:cs typeface="Lucida Sans Unicode"/>
              </a:rPr>
              <a:t> </a:t>
            </a:r>
            <a:r>
              <a:rPr sz="2900" dirty="0">
                <a:latin typeface="Lucida Sans Unicode"/>
                <a:cs typeface="Lucida Sans Unicode"/>
              </a:rPr>
              <a:t>with</a:t>
            </a:r>
            <a:r>
              <a:rPr sz="2900" spc="-80" dirty="0">
                <a:latin typeface="Lucida Sans Unicode"/>
                <a:cs typeface="Lucida Sans Unicode"/>
              </a:rPr>
              <a:t> </a:t>
            </a:r>
            <a:r>
              <a:rPr sz="2900" spc="-25" dirty="0">
                <a:latin typeface="Lucida Sans Unicode"/>
                <a:cs typeface="Lucida Sans Unicode"/>
              </a:rPr>
              <a:t>its </a:t>
            </a:r>
            <a:r>
              <a:rPr sz="3000" spc="-25" dirty="0">
                <a:latin typeface="Lucida Sans Unicode"/>
                <a:cs typeface="Lucida Sans Unicode"/>
              </a:rPr>
              <a:t>components</a:t>
            </a:r>
            <a:endParaRPr sz="3000">
              <a:latin typeface="Lucida Sans Unicode"/>
              <a:cs typeface="Lucida Sans Unicode"/>
            </a:endParaRPr>
          </a:p>
        </p:txBody>
      </p:sp>
      <p:sp>
        <p:nvSpPr>
          <p:cNvPr id="9" name="object 9"/>
          <p:cNvSpPr txBox="1"/>
          <p:nvPr/>
        </p:nvSpPr>
        <p:spPr>
          <a:xfrm>
            <a:off x="6798508" y="5036789"/>
            <a:ext cx="704215" cy="390525"/>
          </a:xfrm>
          <a:prstGeom prst="rect">
            <a:avLst/>
          </a:prstGeom>
        </p:spPr>
        <p:txBody>
          <a:bodyPr vert="horz" wrap="square" lIns="0" tIns="1143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0"/>
              </a:spcBef>
            </a:pPr>
            <a:r>
              <a:rPr sz="2400" spc="-95" dirty="0">
                <a:solidFill>
                  <a:srgbClr val="232101"/>
                </a:solidFill>
                <a:latin typeface="Courier New"/>
                <a:cs typeface="Courier New"/>
              </a:rPr>
              <a:t>300°</a:t>
            </a:r>
            <a:endParaRPr sz="2400">
              <a:latin typeface="Courier New"/>
              <a:cs typeface="Courier New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982391" y="4768453"/>
            <a:ext cx="348257" cy="714375"/>
          </a:xfrm>
          <a:prstGeom prst="rect">
            <a:avLst/>
          </a:prstGeom>
        </p:spPr>
      </p:pic>
      <p:pic>
        <p:nvPicPr>
          <p:cNvPr id="3" name="object 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2428875" y="2268141"/>
            <a:ext cx="1812726" cy="4009429"/>
          </a:xfrm>
          <a:prstGeom prst="rect">
            <a:avLst/>
          </a:prstGeom>
        </p:spPr>
      </p:pic>
      <p:pic>
        <p:nvPicPr>
          <p:cNvPr id="4" name="object 4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4321968" y="5589984"/>
            <a:ext cx="330398" cy="705445"/>
          </a:xfrm>
          <a:prstGeom prst="rect">
            <a:avLst/>
          </a:prstGeom>
        </p:spPr>
      </p:pic>
      <p:pic>
        <p:nvPicPr>
          <p:cNvPr id="5" name="object 5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5125641" y="2857500"/>
            <a:ext cx="866179" cy="2464593"/>
          </a:xfrm>
          <a:prstGeom prst="rect">
            <a:avLst/>
          </a:prstGeom>
        </p:spPr>
      </p:pic>
      <p:pic>
        <p:nvPicPr>
          <p:cNvPr id="6" name="object 6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6777632" y="3134320"/>
            <a:ext cx="839390" cy="3161109"/>
          </a:xfrm>
          <a:prstGeom prst="rect">
            <a:avLst/>
          </a:prstGeom>
        </p:spPr>
      </p:pic>
      <p:pic>
        <p:nvPicPr>
          <p:cNvPr id="7" name="object 7"/>
          <p:cNvPicPr/>
          <p:nvPr/>
        </p:nvPicPr>
        <p:blipFill>
          <a:blip r:embed="rId7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sp>
        <p:nvSpPr>
          <p:cNvPr id="9" name="object 9"/>
          <p:cNvSpPr/>
          <p:nvPr/>
        </p:nvSpPr>
        <p:spPr>
          <a:xfrm>
            <a:off x="5860691" y="762000"/>
            <a:ext cx="262255" cy="0"/>
          </a:xfrm>
          <a:custGeom>
            <a:avLst/>
            <a:gdLst/>
            <a:ahLst/>
            <a:cxnLst/>
            <a:rect l="l" t="t" r="r" b="b"/>
            <a:pathLst>
              <a:path w="262254">
                <a:moveTo>
                  <a:pt x="0" y="0"/>
                </a:moveTo>
                <a:lnTo>
                  <a:pt x="261937" y="0"/>
                </a:lnTo>
              </a:path>
            </a:pathLst>
          </a:custGeom>
          <a:ln w="20835">
            <a:solidFill>
              <a:srgbClr val="342F8C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0" name="object 10"/>
          <p:cNvSpPr txBox="1"/>
          <p:nvPr/>
        </p:nvSpPr>
        <p:spPr>
          <a:xfrm>
            <a:off x="1225424" y="312737"/>
            <a:ext cx="4766395" cy="1420495"/>
          </a:xfrm>
          <a:prstGeom prst="rect">
            <a:avLst/>
          </a:prstGeom>
        </p:spPr>
        <p:txBody>
          <a:bodyPr vert="horz" wrap="square" lIns="0" tIns="87630" rIns="0" bIns="0" rtlCol="0">
            <a:spAutoFit/>
          </a:bodyPr>
          <a:lstStyle/>
          <a:p>
            <a:pPr marL="12700" marR="5080">
              <a:lnSpc>
                <a:spcPts val="5240"/>
              </a:lnSpc>
              <a:spcBef>
                <a:spcPts val="690"/>
              </a:spcBef>
            </a:pPr>
            <a:r>
              <a:rPr sz="4750" spc="-160" dirty="0">
                <a:solidFill>
                  <a:srgbClr val="332FA3"/>
                </a:solidFill>
                <a:latin typeface="Lucida Sans Unicode"/>
                <a:cs typeface="Lucida Sans Unicode"/>
              </a:rPr>
              <a:t>Multiple</a:t>
            </a:r>
            <a:r>
              <a:rPr sz="4750" spc="-180" dirty="0">
                <a:solidFill>
                  <a:srgbClr val="332FA3"/>
                </a:solidFill>
                <a:latin typeface="Lucida Sans Unicode"/>
                <a:cs typeface="Lucida Sans Unicode"/>
              </a:rPr>
              <a:t> </a:t>
            </a:r>
            <a:r>
              <a:rPr sz="4750" spc="-320" dirty="0" smtClean="0">
                <a:solidFill>
                  <a:srgbClr val="342FA8"/>
                </a:solidFill>
                <a:latin typeface="Lucida Sans Unicode"/>
                <a:cs typeface="Lucida Sans Unicode"/>
              </a:rPr>
              <a:t>0</a:t>
            </a:r>
            <a:r>
              <a:rPr lang="en-GB" sz="4750" spc="-320" dirty="0" err="1" smtClean="0">
                <a:solidFill>
                  <a:srgbClr val="342FA8"/>
                </a:solidFill>
                <a:latin typeface="Lucida Sans Unicode"/>
                <a:cs typeface="Lucida Sans Unicode"/>
              </a:rPr>
              <a:t>bjects</a:t>
            </a:r>
            <a:r>
              <a:rPr sz="4750" spc="-320" dirty="0" smtClean="0">
                <a:solidFill>
                  <a:srgbClr val="342FA8"/>
                </a:solidFill>
                <a:latin typeface="Lucida Sans Unicode"/>
                <a:cs typeface="Lucida Sans Unicode"/>
              </a:rPr>
              <a:t> </a:t>
            </a:r>
            <a:r>
              <a:rPr sz="4750" spc="-10" dirty="0">
                <a:solidFill>
                  <a:srgbClr val="3434A3"/>
                </a:solidFill>
                <a:latin typeface="Lucida Sans Unicode"/>
                <a:cs typeface="Lucida Sans Unicode"/>
              </a:rPr>
              <a:t>Example</a:t>
            </a:r>
            <a:endParaRPr sz="4750" dirty="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1231066" y="977999"/>
            <a:ext cx="4803775" cy="755015"/>
          </a:xfrm>
          <a:prstGeom prst="rect">
            <a:avLst/>
          </a:prstGeom>
        </p:spPr>
        <p:txBody>
          <a:bodyPr vert="horz" wrap="square" lIns="0" tIns="1714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35"/>
              </a:spcBef>
              <a:tabLst>
                <a:tab pos="2019300" algn="l"/>
              </a:tabLst>
            </a:pPr>
            <a:r>
              <a:rPr sz="4750" spc="235" dirty="0">
                <a:solidFill>
                  <a:srgbClr val="3A319E"/>
                </a:solidFill>
                <a:latin typeface="Calibri"/>
                <a:cs typeface="Calibri"/>
              </a:rPr>
              <a:t>Forces</a:t>
            </a:r>
            <a:r>
              <a:rPr sz="4750" dirty="0">
                <a:solidFill>
                  <a:srgbClr val="3A319E"/>
                </a:solidFill>
                <a:latin typeface="Calibri"/>
                <a:cs typeface="Calibri"/>
              </a:rPr>
              <a:t>	</a:t>
            </a:r>
            <a:r>
              <a:rPr sz="4750" spc="135" dirty="0">
                <a:solidFill>
                  <a:srgbClr val="342FA3"/>
                </a:solidFill>
                <a:latin typeface="Calibri"/>
                <a:cs typeface="Calibri"/>
              </a:rPr>
              <a:t>of</a:t>
            </a:r>
            <a:r>
              <a:rPr sz="4750" spc="445" dirty="0">
                <a:solidFill>
                  <a:srgbClr val="342FA3"/>
                </a:solidFill>
                <a:latin typeface="Calibri"/>
                <a:cs typeface="Calibri"/>
              </a:rPr>
              <a:t> </a:t>
            </a:r>
            <a:r>
              <a:rPr sz="4750" spc="145" dirty="0">
                <a:solidFill>
                  <a:srgbClr val="343693"/>
                </a:solidFill>
                <a:latin typeface="Calibri"/>
                <a:cs typeface="Calibri"/>
              </a:rPr>
              <a:t>Friction</a:t>
            </a:r>
            <a:endParaRPr sz="4750">
              <a:latin typeface="Calibri"/>
              <a:cs typeface="Calibri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1235047" y="2024012"/>
            <a:ext cx="7458075" cy="3956050"/>
          </a:xfrm>
          <a:prstGeom prst="rect">
            <a:avLst/>
          </a:prstGeom>
        </p:spPr>
        <p:txBody>
          <a:bodyPr vert="horz" wrap="square" lIns="0" tIns="40640" rIns="0" bIns="0" rtlCol="0">
            <a:spAutoFit/>
          </a:bodyPr>
          <a:lstStyle/>
          <a:p>
            <a:pPr marL="365760" marR="36195" indent="-353060">
              <a:lnSpc>
                <a:spcPct val="95000"/>
              </a:lnSpc>
              <a:spcBef>
                <a:spcPts val="320"/>
              </a:spcBef>
              <a:buChar char="■"/>
              <a:tabLst>
                <a:tab pos="365760" algn="l"/>
                <a:tab pos="397510" algn="l"/>
              </a:tabLst>
            </a:pPr>
            <a:r>
              <a:rPr sz="3350" dirty="0">
                <a:solidFill>
                  <a:srgbClr val="362FCD"/>
                </a:solidFill>
                <a:latin typeface="Lucida Sans Unicode"/>
                <a:cs typeface="Lucida Sans Unicode"/>
              </a:rPr>
              <a:t>	</a:t>
            </a:r>
            <a:r>
              <a:rPr sz="3350" dirty="0">
                <a:latin typeface="Lucida Sans Unicode"/>
                <a:cs typeface="Lucida Sans Unicode"/>
              </a:rPr>
              <a:t>When</a:t>
            </a:r>
            <a:r>
              <a:rPr sz="3350" spc="15" dirty="0">
                <a:latin typeface="Lucida Sans Unicode"/>
                <a:cs typeface="Lucida Sans Unicode"/>
              </a:rPr>
              <a:t> </a:t>
            </a:r>
            <a:r>
              <a:rPr sz="3350" dirty="0">
                <a:latin typeface="Lucida Sans Unicode"/>
                <a:cs typeface="Lucida Sans Unicode"/>
              </a:rPr>
              <a:t>an</a:t>
            </a:r>
            <a:r>
              <a:rPr sz="3350" spc="-85" dirty="0">
                <a:latin typeface="Lucida Sans Unicode"/>
                <a:cs typeface="Lucida Sans Unicode"/>
              </a:rPr>
              <a:t> </a:t>
            </a:r>
            <a:r>
              <a:rPr sz="3350" dirty="0">
                <a:latin typeface="Lucida Sans Unicode"/>
                <a:cs typeface="Lucida Sans Unicode"/>
              </a:rPr>
              <a:t>object</a:t>
            </a:r>
            <a:r>
              <a:rPr sz="3350" spc="-35" dirty="0">
                <a:latin typeface="Lucida Sans Unicode"/>
                <a:cs typeface="Lucida Sans Unicode"/>
              </a:rPr>
              <a:t> </a:t>
            </a:r>
            <a:r>
              <a:rPr sz="3350" dirty="0">
                <a:latin typeface="Lucida Sans Unicode"/>
                <a:cs typeface="Lucida Sans Unicode"/>
              </a:rPr>
              <a:t>is</a:t>
            </a:r>
            <a:r>
              <a:rPr sz="3350" spc="-250" dirty="0">
                <a:latin typeface="Lucida Sans Unicode"/>
                <a:cs typeface="Lucida Sans Unicode"/>
              </a:rPr>
              <a:t> </a:t>
            </a:r>
            <a:r>
              <a:rPr sz="3350" dirty="0">
                <a:latin typeface="Lucida Sans Unicode"/>
                <a:cs typeface="Lucida Sans Unicode"/>
              </a:rPr>
              <a:t>in</a:t>
            </a:r>
            <a:r>
              <a:rPr sz="3350" spc="-80" dirty="0">
                <a:latin typeface="Lucida Sans Unicode"/>
                <a:cs typeface="Lucida Sans Unicode"/>
              </a:rPr>
              <a:t> </a:t>
            </a:r>
            <a:r>
              <a:rPr sz="3350" spc="-40" dirty="0">
                <a:latin typeface="Lucida Sans Unicode"/>
                <a:cs typeface="Lucida Sans Unicode"/>
              </a:rPr>
              <a:t>motion</a:t>
            </a:r>
            <a:r>
              <a:rPr sz="3350" spc="-15" dirty="0">
                <a:latin typeface="Lucida Sans Unicode"/>
                <a:cs typeface="Lucida Sans Unicode"/>
              </a:rPr>
              <a:t> </a:t>
            </a:r>
            <a:r>
              <a:rPr sz="3350" dirty="0">
                <a:latin typeface="Lucida Sans Unicode"/>
                <a:cs typeface="Lucida Sans Unicode"/>
              </a:rPr>
              <a:t>on</a:t>
            </a:r>
            <a:r>
              <a:rPr sz="3350" spc="-70" dirty="0">
                <a:latin typeface="Lucida Sans Unicode"/>
                <a:cs typeface="Lucida Sans Unicode"/>
              </a:rPr>
              <a:t> </a:t>
            </a:r>
            <a:r>
              <a:rPr sz="3350" spc="-50" dirty="0">
                <a:latin typeface="Lucida Sans Unicode"/>
                <a:cs typeface="Lucida Sans Unicode"/>
              </a:rPr>
              <a:t>a </a:t>
            </a:r>
            <a:r>
              <a:rPr sz="3350" dirty="0">
                <a:latin typeface="Lucida Sans Unicode"/>
                <a:cs typeface="Lucida Sans Unicode"/>
              </a:rPr>
              <a:t>surface</a:t>
            </a:r>
            <a:r>
              <a:rPr sz="3350" spc="-75" dirty="0">
                <a:latin typeface="Lucida Sans Unicode"/>
                <a:cs typeface="Lucida Sans Unicode"/>
              </a:rPr>
              <a:t> </a:t>
            </a:r>
            <a:r>
              <a:rPr sz="3350" dirty="0">
                <a:latin typeface="Lucida Sans Unicode"/>
                <a:cs typeface="Lucida Sans Unicode"/>
              </a:rPr>
              <a:t>or</a:t>
            </a:r>
            <a:r>
              <a:rPr sz="3350" spc="-229" dirty="0">
                <a:latin typeface="Lucida Sans Unicode"/>
                <a:cs typeface="Lucida Sans Unicode"/>
              </a:rPr>
              <a:t> </a:t>
            </a:r>
            <a:r>
              <a:rPr sz="3350" spc="-35" dirty="0">
                <a:latin typeface="Lucida Sans Unicode"/>
                <a:cs typeface="Lucida Sans Unicode"/>
              </a:rPr>
              <a:t>through</a:t>
            </a:r>
            <a:r>
              <a:rPr sz="3350" spc="70" dirty="0">
                <a:latin typeface="Lucida Sans Unicode"/>
                <a:cs typeface="Lucida Sans Unicode"/>
              </a:rPr>
              <a:t> </a:t>
            </a:r>
            <a:r>
              <a:rPr sz="3350" dirty="0">
                <a:latin typeface="Lucida Sans Unicode"/>
                <a:cs typeface="Lucida Sans Unicode"/>
              </a:rPr>
              <a:t>a</a:t>
            </a:r>
            <a:r>
              <a:rPr sz="3350" spc="155" dirty="0">
                <a:latin typeface="Lucida Sans Unicode"/>
                <a:cs typeface="Lucida Sans Unicode"/>
              </a:rPr>
              <a:t> </a:t>
            </a:r>
            <a:r>
              <a:rPr sz="3350" spc="-10" dirty="0">
                <a:latin typeface="Lucida Sans Unicode"/>
                <a:cs typeface="Lucida Sans Unicode"/>
              </a:rPr>
              <a:t>viscous </a:t>
            </a:r>
            <a:r>
              <a:rPr sz="3400" spc="-30" dirty="0">
                <a:latin typeface="Lucida Sans Unicode"/>
                <a:cs typeface="Lucida Sans Unicode"/>
              </a:rPr>
              <a:t>medium, </a:t>
            </a:r>
            <a:r>
              <a:rPr sz="3400" dirty="0">
                <a:latin typeface="Lucida Sans Unicode"/>
                <a:cs typeface="Lucida Sans Unicode"/>
              </a:rPr>
              <a:t>there</a:t>
            </a:r>
            <a:r>
              <a:rPr sz="3400" spc="20" dirty="0">
                <a:latin typeface="Lucida Sans Unicode"/>
                <a:cs typeface="Lucida Sans Unicode"/>
              </a:rPr>
              <a:t> </a:t>
            </a:r>
            <a:r>
              <a:rPr sz="3400" spc="-90" dirty="0">
                <a:latin typeface="Lucida Sans Unicode"/>
                <a:cs typeface="Lucida Sans Unicode"/>
              </a:rPr>
              <a:t>will</a:t>
            </a:r>
            <a:r>
              <a:rPr sz="3400" spc="-125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be</a:t>
            </a:r>
            <a:r>
              <a:rPr sz="3400" spc="-155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a</a:t>
            </a:r>
            <a:r>
              <a:rPr sz="3400" spc="15" dirty="0">
                <a:latin typeface="Lucida Sans Unicode"/>
                <a:cs typeface="Lucida Sans Unicode"/>
              </a:rPr>
              <a:t> </a:t>
            </a:r>
            <a:r>
              <a:rPr sz="3400" spc="-45" dirty="0">
                <a:latin typeface="Lucida Sans Unicode"/>
                <a:cs typeface="Lucida Sans Unicode"/>
              </a:rPr>
              <a:t>resistance </a:t>
            </a:r>
            <a:r>
              <a:rPr sz="3400" dirty="0">
                <a:latin typeface="Lucida Sans Unicode"/>
                <a:cs typeface="Lucida Sans Unicode"/>
              </a:rPr>
              <a:t>to</a:t>
            </a:r>
            <a:r>
              <a:rPr sz="3400" spc="-90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the</a:t>
            </a:r>
            <a:r>
              <a:rPr sz="3400" spc="-150" dirty="0">
                <a:latin typeface="Lucida Sans Unicode"/>
                <a:cs typeface="Lucida Sans Unicode"/>
              </a:rPr>
              <a:t> </a:t>
            </a:r>
            <a:r>
              <a:rPr sz="3400" spc="-10" dirty="0">
                <a:latin typeface="Lucida Sans Unicode"/>
                <a:cs typeface="Lucida Sans Unicode"/>
              </a:rPr>
              <a:t>motion</a:t>
            </a:r>
            <a:endParaRPr sz="3400">
              <a:latin typeface="Lucida Sans Unicode"/>
              <a:cs typeface="Lucida Sans Unicode"/>
            </a:endParaRPr>
          </a:p>
          <a:p>
            <a:pPr marL="779145" marR="1390015" lvl="1" indent="-341630">
              <a:lnSpc>
                <a:spcPct val="86200"/>
              </a:lnSpc>
              <a:spcBef>
                <a:spcPts val="685"/>
              </a:spcBef>
              <a:buClr>
                <a:srgbClr val="F70500"/>
              </a:buClr>
              <a:buFont typeface="Lucida Sans Unicode"/>
              <a:buChar char="■"/>
              <a:tabLst>
                <a:tab pos="779145" algn="l"/>
                <a:tab pos="2419350" algn="l"/>
                <a:tab pos="5131435" algn="l"/>
              </a:tabLst>
            </a:pPr>
            <a:r>
              <a:rPr sz="3250" spc="85" dirty="0">
                <a:latin typeface="Calibri"/>
                <a:cs typeface="Calibri"/>
              </a:rPr>
              <a:t>This</a:t>
            </a:r>
            <a:r>
              <a:rPr sz="3250" spc="245" dirty="0">
                <a:latin typeface="Calibri"/>
                <a:cs typeface="Calibri"/>
              </a:rPr>
              <a:t> </a:t>
            </a:r>
            <a:r>
              <a:rPr sz="3250" spc="65" dirty="0">
                <a:latin typeface="Calibri"/>
                <a:cs typeface="Calibri"/>
              </a:rPr>
              <a:t>is</a:t>
            </a:r>
            <a:r>
              <a:rPr sz="3250" spc="310" dirty="0">
                <a:latin typeface="Calibri"/>
                <a:cs typeface="Calibri"/>
              </a:rPr>
              <a:t> </a:t>
            </a:r>
            <a:r>
              <a:rPr sz="3250" dirty="0">
                <a:latin typeface="Calibri"/>
                <a:cs typeface="Calibri"/>
              </a:rPr>
              <a:t>due</a:t>
            </a:r>
            <a:r>
              <a:rPr sz="3250" spc="315" dirty="0">
                <a:latin typeface="Calibri"/>
                <a:cs typeface="Calibri"/>
              </a:rPr>
              <a:t> </a:t>
            </a:r>
            <a:r>
              <a:rPr sz="3250" dirty="0">
                <a:latin typeface="Calibri"/>
                <a:cs typeface="Calibri"/>
              </a:rPr>
              <a:t>to</a:t>
            </a:r>
            <a:r>
              <a:rPr sz="3250" spc="320" dirty="0">
                <a:latin typeface="Calibri"/>
                <a:cs typeface="Calibri"/>
              </a:rPr>
              <a:t> </a:t>
            </a:r>
            <a:r>
              <a:rPr sz="3250" dirty="0">
                <a:latin typeface="Calibri"/>
                <a:cs typeface="Calibri"/>
              </a:rPr>
              <a:t>the</a:t>
            </a:r>
            <a:r>
              <a:rPr sz="3250" spc="325" dirty="0">
                <a:latin typeface="Calibri"/>
                <a:cs typeface="Calibri"/>
              </a:rPr>
              <a:t> </a:t>
            </a:r>
            <a:r>
              <a:rPr sz="3250" spc="-10" dirty="0">
                <a:latin typeface="Calibri"/>
                <a:cs typeface="Calibri"/>
              </a:rPr>
              <a:t>interactions </a:t>
            </a:r>
            <a:r>
              <a:rPr sz="3200" spc="-10" dirty="0">
                <a:latin typeface="Calibri"/>
                <a:cs typeface="Calibri"/>
              </a:rPr>
              <a:t>between</a:t>
            </a:r>
            <a:r>
              <a:rPr sz="3200" dirty="0">
                <a:latin typeface="Calibri"/>
                <a:cs typeface="Calibri"/>
              </a:rPr>
              <a:t>	the</a:t>
            </a:r>
            <a:r>
              <a:rPr sz="3200" spc="365" dirty="0">
                <a:latin typeface="Calibri"/>
                <a:cs typeface="Calibri"/>
              </a:rPr>
              <a:t> </a:t>
            </a:r>
            <a:r>
              <a:rPr sz="3200" spc="50" dirty="0">
                <a:latin typeface="Calibri"/>
                <a:cs typeface="Calibri"/>
              </a:rPr>
              <a:t>object</a:t>
            </a:r>
            <a:r>
              <a:rPr sz="3200" spc="370" dirty="0">
                <a:latin typeface="Calibri"/>
                <a:cs typeface="Calibri"/>
              </a:rPr>
              <a:t> </a:t>
            </a:r>
            <a:r>
              <a:rPr sz="3200" spc="50" dirty="0">
                <a:latin typeface="Calibri"/>
                <a:cs typeface="Calibri"/>
              </a:rPr>
              <a:t>and</a:t>
            </a:r>
            <a:r>
              <a:rPr sz="3200" dirty="0">
                <a:latin typeface="Calibri"/>
                <a:cs typeface="Calibri"/>
              </a:rPr>
              <a:t>	</a:t>
            </a:r>
            <a:r>
              <a:rPr sz="3200" spc="30" dirty="0">
                <a:latin typeface="Calibri"/>
                <a:cs typeface="Calibri"/>
              </a:rPr>
              <a:t>its </a:t>
            </a:r>
            <a:r>
              <a:rPr sz="3300" spc="-10" dirty="0">
                <a:latin typeface="Calibri"/>
                <a:cs typeface="Calibri"/>
              </a:rPr>
              <a:t>environment</a:t>
            </a:r>
            <a:endParaRPr sz="3300">
              <a:latin typeface="Calibri"/>
              <a:cs typeface="Calibri"/>
            </a:endParaRPr>
          </a:p>
          <a:p>
            <a:pPr marL="376555" indent="-363855">
              <a:lnSpc>
                <a:spcPct val="100000"/>
              </a:lnSpc>
              <a:spcBef>
                <a:spcPts val="475"/>
              </a:spcBef>
              <a:buClr>
                <a:srgbClr val="2F36C1"/>
              </a:buClr>
              <a:buChar char="■"/>
              <a:tabLst>
                <a:tab pos="376555" algn="l"/>
              </a:tabLst>
            </a:pPr>
            <a:r>
              <a:rPr sz="3400" spc="-65" dirty="0">
                <a:latin typeface="Lucida Sans Unicode"/>
                <a:cs typeface="Lucida Sans Unicode"/>
              </a:rPr>
              <a:t>This</a:t>
            </a:r>
            <a:r>
              <a:rPr sz="3400" spc="-160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is</a:t>
            </a:r>
            <a:r>
              <a:rPr sz="3400" spc="-265" dirty="0">
                <a:latin typeface="Lucida Sans Unicode"/>
                <a:cs typeface="Lucida Sans Unicode"/>
              </a:rPr>
              <a:t> </a:t>
            </a:r>
            <a:r>
              <a:rPr sz="3400" spc="-30" dirty="0">
                <a:latin typeface="Lucida Sans Unicode"/>
                <a:cs typeface="Lucida Sans Unicode"/>
              </a:rPr>
              <a:t>resistance</a:t>
            </a:r>
            <a:r>
              <a:rPr sz="3400" spc="-5" dirty="0">
                <a:latin typeface="Lucida Sans Unicode"/>
                <a:cs typeface="Lucida Sans Unicode"/>
              </a:rPr>
              <a:t> </a:t>
            </a:r>
            <a:r>
              <a:rPr sz="3400" dirty="0">
                <a:latin typeface="Lucida Sans Unicode"/>
                <a:cs typeface="Lucida Sans Unicode"/>
              </a:rPr>
              <a:t>is</a:t>
            </a:r>
            <a:r>
              <a:rPr sz="3400" spc="-265" dirty="0">
                <a:latin typeface="Lucida Sans Unicode"/>
                <a:cs typeface="Lucida Sans Unicode"/>
              </a:rPr>
              <a:t> </a:t>
            </a:r>
            <a:r>
              <a:rPr sz="3400" spc="-45" dirty="0">
                <a:latin typeface="Lucida Sans Unicode"/>
                <a:cs typeface="Lucida Sans Unicode"/>
              </a:rPr>
              <a:t>called</a:t>
            </a:r>
            <a:r>
              <a:rPr sz="3400" spc="-75" dirty="0">
                <a:latin typeface="Lucida Sans Unicode"/>
                <a:cs typeface="Lucida Sans Unicode"/>
              </a:rPr>
              <a:t> </a:t>
            </a:r>
            <a:r>
              <a:rPr sz="3400" spc="114" dirty="0">
                <a:latin typeface="Lucida Sans Unicode"/>
                <a:cs typeface="Lucida Sans Unicode"/>
              </a:rPr>
              <a:t>friction</a:t>
            </a:r>
            <a:endParaRPr sz="340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687337" rIns="0" bIns="0" rtlCol="0">
            <a:spAutoFit/>
          </a:bodyPr>
          <a:lstStyle/>
          <a:p>
            <a:pPr marL="882650">
              <a:lnSpc>
                <a:spcPct val="100000"/>
              </a:lnSpc>
              <a:spcBef>
                <a:spcPts val="125"/>
              </a:spcBef>
            </a:pPr>
            <a:r>
              <a:rPr sz="5050" spc="-405" dirty="0">
                <a:solidFill>
                  <a:srgbClr val="34319C"/>
                </a:solidFill>
              </a:rPr>
              <a:t>More</a:t>
            </a:r>
            <a:r>
              <a:rPr sz="5050" spc="135" dirty="0">
                <a:solidFill>
                  <a:srgbClr val="34319C"/>
                </a:solidFill>
              </a:rPr>
              <a:t> </a:t>
            </a:r>
            <a:r>
              <a:rPr sz="5050" spc="-420" dirty="0">
                <a:solidFill>
                  <a:srgbClr val="2A2D8C"/>
                </a:solidFill>
              </a:rPr>
              <a:t>About</a:t>
            </a:r>
            <a:r>
              <a:rPr sz="5050" spc="25" dirty="0">
                <a:solidFill>
                  <a:srgbClr val="2A2D8C"/>
                </a:solidFill>
              </a:rPr>
              <a:t> </a:t>
            </a:r>
            <a:r>
              <a:rPr sz="5050" spc="-340" dirty="0">
                <a:solidFill>
                  <a:srgbClr val="313199"/>
                </a:solidFill>
              </a:rPr>
              <a:t>Friction</a:t>
            </a:r>
            <a:endParaRPr sz="5050"/>
          </a:p>
        </p:txBody>
      </p:sp>
      <p:sp>
        <p:nvSpPr>
          <p:cNvPr id="4" name="object 4"/>
          <p:cNvSpPr txBox="1"/>
          <p:nvPr/>
        </p:nvSpPr>
        <p:spPr>
          <a:xfrm>
            <a:off x="1190977" y="1942653"/>
            <a:ext cx="7470775" cy="4324985"/>
          </a:xfrm>
          <a:prstGeom prst="rect">
            <a:avLst/>
          </a:prstGeom>
        </p:spPr>
        <p:txBody>
          <a:bodyPr vert="horz" wrap="square" lIns="0" tIns="126364" rIns="0" bIns="0" rtlCol="0">
            <a:spAutoFit/>
          </a:bodyPr>
          <a:lstStyle/>
          <a:p>
            <a:pPr marL="425450" marR="479425" indent="-367030">
              <a:lnSpc>
                <a:spcPct val="77500"/>
              </a:lnSpc>
              <a:spcBef>
                <a:spcPts val="994"/>
              </a:spcBef>
              <a:buClr>
                <a:srgbClr val="3136C4"/>
              </a:buClr>
              <a:buFont typeface="Lucida Sans Unicode"/>
              <a:buChar char="■"/>
              <a:tabLst>
                <a:tab pos="426720" algn="l"/>
                <a:tab pos="1871345" algn="l"/>
                <a:tab pos="2277745" algn="l"/>
                <a:tab pos="4570730" algn="l"/>
              </a:tabLst>
            </a:pPr>
            <a:r>
              <a:rPr sz="3250" spc="-10" dirty="0">
                <a:latin typeface="Calibri"/>
                <a:cs typeface="Calibri"/>
              </a:rPr>
              <a:t>Friction</a:t>
            </a:r>
            <a:r>
              <a:rPr sz="3250" dirty="0">
                <a:latin typeface="Calibri"/>
                <a:cs typeface="Calibri"/>
              </a:rPr>
              <a:t>	</a:t>
            </a:r>
            <a:r>
              <a:rPr sz="3250" spc="-25" dirty="0">
                <a:latin typeface="Calibri"/>
                <a:cs typeface="Calibri"/>
              </a:rPr>
              <a:t>is</a:t>
            </a:r>
            <a:r>
              <a:rPr sz="3250" dirty="0">
                <a:latin typeface="Calibri"/>
                <a:cs typeface="Calibri"/>
              </a:rPr>
              <a:t>	</a:t>
            </a:r>
            <a:r>
              <a:rPr sz="3250" spc="-10" dirty="0">
                <a:latin typeface="Calibri"/>
                <a:cs typeface="Calibri"/>
              </a:rPr>
              <a:t>proportional</a:t>
            </a:r>
            <a:r>
              <a:rPr sz="3250" dirty="0">
                <a:latin typeface="Calibri"/>
                <a:cs typeface="Calibri"/>
              </a:rPr>
              <a:t>	to</a:t>
            </a:r>
            <a:r>
              <a:rPr sz="3250" spc="295" dirty="0">
                <a:latin typeface="Calibri"/>
                <a:cs typeface="Calibri"/>
              </a:rPr>
              <a:t> </a:t>
            </a:r>
            <a:r>
              <a:rPr sz="3250" dirty="0">
                <a:latin typeface="Calibri"/>
                <a:cs typeface="Calibri"/>
              </a:rPr>
              <a:t>the</a:t>
            </a:r>
            <a:r>
              <a:rPr sz="3250" spc="260" dirty="0">
                <a:latin typeface="Calibri"/>
                <a:cs typeface="Calibri"/>
              </a:rPr>
              <a:t> </a:t>
            </a:r>
            <a:r>
              <a:rPr sz="3250" spc="-10" dirty="0">
                <a:latin typeface="Calibri"/>
                <a:cs typeface="Calibri"/>
              </a:rPr>
              <a:t>normal 	force</a:t>
            </a:r>
            <a:endParaRPr sz="3250">
              <a:latin typeface="Calibri"/>
              <a:cs typeface="Calibri"/>
            </a:endParaRPr>
          </a:p>
          <a:p>
            <a:pPr marL="419734" marR="5080" indent="-362585">
              <a:lnSpc>
                <a:spcPct val="75500"/>
              </a:lnSpc>
              <a:spcBef>
                <a:spcPts val="750"/>
              </a:spcBef>
              <a:buChar char="■"/>
              <a:tabLst>
                <a:tab pos="419734" algn="l"/>
                <a:tab pos="421005" algn="l"/>
              </a:tabLst>
            </a:pPr>
            <a:r>
              <a:rPr sz="3300" dirty="0">
                <a:solidFill>
                  <a:srgbClr val="2D38BA"/>
                </a:solidFill>
                <a:latin typeface="Lucida Sans Unicode"/>
                <a:cs typeface="Lucida Sans Unicode"/>
              </a:rPr>
              <a:t>	</a:t>
            </a:r>
            <a:r>
              <a:rPr sz="3300" spc="-305" dirty="0">
                <a:latin typeface="Lucida Sans Unicode"/>
                <a:cs typeface="Lucida Sans Unicode"/>
              </a:rPr>
              <a:t>The</a:t>
            </a:r>
            <a:r>
              <a:rPr sz="3300" spc="5" dirty="0">
                <a:latin typeface="Lucida Sans Unicode"/>
                <a:cs typeface="Lucida Sans Unicode"/>
              </a:rPr>
              <a:t> </a:t>
            </a:r>
            <a:r>
              <a:rPr sz="3300" spc="-265" dirty="0">
                <a:latin typeface="Lucida Sans Unicode"/>
                <a:cs typeface="Lucida Sans Unicode"/>
              </a:rPr>
              <a:t>force</a:t>
            </a:r>
            <a:r>
              <a:rPr sz="3300" dirty="0">
                <a:latin typeface="Lucida Sans Unicode"/>
                <a:cs typeface="Lucida Sans Unicode"/>
              </a:rPr>
              <a:t> </a:t>
            </a:r>
            <a:r>
              <a:rPr sz="3300" spc="-295" dirty="0">
                <a:latin typeface="Lucida Sans Unicode"/>
                <a:cs typeface="Lucida Sans Unicode"/>
              </a:rPr>
              <a:t>of</a:t>
            </a:r>
            <a:r>
              <a:rPr sz="3300" spc="-135" dirty="0">
                <a:latin typeface="Lucida Sans Unicode"/>
                <a:cs typeface="Lucida Sans Unicode"/>
              </a:rPr>
              <a:t> </a:t>
            </a:r>
            <a:r>
              <a:rPr sz="3300" spc="-170" dirty="0">
                <a:latin typeface="Lucida Sans Unicode"/>
                <a:cs typeface="Lucida Sans Unicode"/>
              </a:rPr>
              <a:t>static</a:t>
            </a:r>
            <a:r>
              <a:rPr sz="3300" spc="-60" dirty="0">
                <a:latin typeface="Lucida Sans Unicode"/>
                <a:cs typeface="Lucida Sans Unicode"/>
              </a:rPr>
              <a:t> </a:t>
            </a:r>
            <a:r>
              <a:rPr sz="3300" spc="-235" dirty="0">
                <a:latin typeface="Lucida Sans Unicode"/>
                <a:cs typeface="Lucida Sans Unicode"/>
              </a:rPr>
              <a:t>friction</a:t>
            </a:r>
            <a:r>
              <a:rPr sz="3300" spc="60" dirty="0">
                <a:latin typeface="Lucida Sans Unicode"/>
                <a:cs typeface="Lucida Sans Unicode"/>
              </a:rPr>
              <a:t> </a:t>
            </a:r>
            <a:r>
              <a:rPr sz="3300" spc="-155" dirty="0">
                <a:latin typeface="Lucida Sans Unicode"/>
                <a:cs typeface="Lucida Sans Unicode"/>
              </a:rPr>
              <a:t>is</a:t>
            </a:r>
            <a:r>
              <a:rPr sz="3300" spc="-170" dirty="0">
                <a:latin typeface="Lucida Sans Unicode"/>
                <a:cs typeface="Lucida Sans Unicode"/>
              </a:rPr>
              <a:t> </a:t>
            </a:r>
            <a:r>
              <a:rPr sz="3300" spc="-120" dirty="0">
                <a:latin typeface="Lucida Sans Unicode"/>
                <a:cs typeface="Lucida Sans Unicode"/>
              </a:rPr>
              <a:t>generally </a:t>
            </a:r>
            <a:r>
              <a:rPr sz="3300" spc="-190" dirty="0">
                <a:latin typeface="Lucida Sans Unicode"/>
                <a:cs typeface="Lucida Sans Unicode"/>
              </a:rPr>
              <a:t>greater</a:t>
            </a:r>
            <a:r>
              <a:rPr sz="3300" spc="-50" dirty="0">
                <a:latin typeface="Lucida Sans Unicode"/>
                <a:cs typeface="Lucida Sans Unicode"/>
              </a:rPr>
              <a:t> </a:t>
            </a:r>
            <a:r>
              <a:rPr sz="3300" spc="-254" dirty="0">
                <a:latin typeface="Lucida Sans Unicode"/>
                <a:cs typeface="Lucida Sans Unicode"/>
              </a:rPr>
              <a:t>than</a:t>
            </a:r>
            <a:r>
              <a:rPr sz="3300" spc="50" dirty="0">
                <a:latin typeface="Lucida Sans Unicode"/>
                <a:cs typeface="Lucida Sans Unicode"/>
              </a:rPr>
              <a:t> </a:t>
            </a:r>
            <a:r>
              <a:rPr sz="3300" spc="-200" dirty="0">
                <a:latin typeface="Lucida Sans Unicode"/>
                <a:cs typeface="Lucida Sans Unicode"/>
              </a:rPr>
              <a:t>the</a:t>
            </a:r>
            <a:r>
              <a:rPr sz="3300" spc="-95" dirty="0">
                <a:latin typeface="Lucida Sans Unicode"/>
                <a:cs typeface="Lucida Sans Unicode"/>
              </a:rPr>
              <a:t> </a:t>
            </a:r>
            <a:r>
              <a:rPr sz="3300" spc="-265" dirty="0">
                <a:latin typeface="Lucida Sans Unicode"/>
                <a:cs typeface="Lucida Sans Unicode"/>
              </a:rPr>
              <a:t>force</a:t>
            </a:r>
            <a:r>
              <a:rPr sz="3300" spc="35" dirty="0">
                <a:latin typeface="Lucida Sans Unicode"/>
                <a:cs typeface="Lucida Sans Unicode"/>
              </a:rPr>
              <a:t> </a:t>
            </a:r>
            <a:r>
              <a:rPr sz="3300" spc="-295" dirty="0">
                <a:latin typeface="Lucida Sans Unicode"/>
                <a:cs typeface="Lucida Sans Unicode"/>
              </a:rPr>
              <a:t>of</a:t>
            </a:r>
            <a:r>
              <a:rPr sz="3300" spc="-60" dirty="0">
                <a:latin typeface="Lucida Sans Unicode"/>
                <a:cs typeface="Lucida Sans Unicode"/>
              </a:rPr>
              <a:t> </a:t>
            </a:r>
            <a:r>
              <a:rPr sz="3300" spc="-215" dirty="0">
                <a:latin typeface="Lucida Sans Unicode"/>
                <a:cs typeface="Lucida Sans Unicode"/>
              </a:rPr>
              <a:t>kinetic</a:t>
            </a:r>
            <a:r>
              <a:rPr sz="3300" spc="65" dirty="0">
                <a:latin typeface="Lucida Sans Unicode"/>
                <a:cs typeface="Lucida Sans Unicode"/>
              </a:rPr>
              <a:t> </a:t>
            </a:r>
            <a:r>
              <a:rPr sz="3300" spc="-275" dirty="0">
                <a:latin typeface="Lucida Sans Unicode"/>
                <a:cs typeface="Lucida Sans Unicode"/>
              </a:rPr>
              <a:t>friction</a:t>
            </a:r>
            <a:endParaRPr sz="3300">
              <a:latin typeface="Lucida Sans Unicode"/>
              <a:cs typeface="Lucida Sans Unicode"/>
            </a:endParaRPr>
          </a:p>
          <a:p>
            <a:pPr marL="421640" indent="-408940">
              <a:lnSpc>
                <a:spcPts val="3270"/>
              </a:lnSpc>
              <a:buClr>
                <a:srgbClr val="2831C6"/>
              </a:buClr>
              <a:buChar char="•"/>
              <a:tabLst>
                <a:tab pos="421640" algn="l"/>
              </a:tabLst>
            </a:pPr>
            <a:r>
              <a:rPr sz="3150" spc="-200" dirty="0">
                <a:latin typeface="Lucida Sans Unicode"/>
                <a:cs typeface="Lucida Sans Unicode"/>
              </a:rPr>
              <a:t>The</a:t>
            </a:r>
            <a:r>
              <a:rPr sz="3150" spc="-55" dirty="0">
                <a:latin typeface="Lucida Sans Unicode"/>
                <a:cs typeface="Lucida Sans Unicode"/>
              </a:rPr>
              <a:t> </a:t>
            </a:r>
            <a:r>
              <a:rPr sz="3150" spc="-160" dirty="0">
                <a:latin typeface="Lucida Sans Unicode"/>
                <a:cs typeface="Lucida Sans Unicode"/>
              </a:rPr>
              <a:t>coefficient</a:t>
            </a:r>
            <a:r>
              <a:rPr sz="3150" spc="-50" dirty="0">
                <a:latin typeface="Lucida Sans Unicode"/>
                <a:cs typeface="Lucida Sans Unicode"/>
              </a:rPr>
              <a:t> </a:t>
            </a:r>
            <a:r>
              <a:rPr sz="3150" spc="-170" dirty="0">
                <a:latin typeface="Lucida Sans Unicode"/>
                <a:cs typeface="Lucida Sans Unicode"/>
              </a:rPr>
              <a:t>of</a:t>
            </a:r>
            <a:r>
              <a:rPr sz="3150" spc="-80" dirty="0">
                <a:latin typeface="Lucida Sans Unicode"/>
                <a:cs typeface="Lucida Sans Unicode"/>
              </a:rPr>
              <a:t> </a:t>
            </a:r>
            <a:r>
              <a:rPr sz="3150" spc="-145" dirty="0">
                <a:latin typeface="Lucida Sans Unicode"/>
                <a:cs typeface="Lucida Sans Unicode"/>
              </a:rPr>
              <a:t>friction</a:t>
            </a:r>
            <a:r>
              <a:rPr sz="3150" spc="210" dirty="0">
                <a:latin typeface="Lucida Sans Unicode"/>
                <a:cs typeface="Lucida Sans Unicode"/>
              </a:rPr>
              <a:t> </a:t>
            </a:r>
            <a:r>
              <a:rPr sz="3150" dirty="0">
                <a:latin typeface="Lucida Sans Unicode"/>
                <a:cs typeface="Lucida Sans Unicode"/>
              </a:rPr>
              <a:t>(g)</a:t>
            </a:r>
            <a:r>
              <a:rPr sz="3150" spc="-25" dirty="0">
                <a:latin typeface="Lucida Sans Unicode"/>
                <a:cs typeface="Lucida Sans Unicode"/>
              </a:rPr>
              <a:t> </a:t>
            </a:r>
            <a:r>
              <a:rPr sz="3150" spc="-30" dirty="0">
                <a:latin typeface="Lucida Sans Unicode"/>
                <a:cs typeface="Lucida Sans Unicode"/>
              </a:rPr>
              <a:t>depends</a:t>
            </a:r>
            <a:endParaRPr sz="3150">
              <a:latin typeface="Lucida Sans Unicode"/>
              <a:cs typeface="Lucida Sans Unicode"/>
            </a:endParaRPr>
          </a:p>
          <a:p>
            <a:pPr marL="420370">
              <a:lnSpc>
                <a:spcPts val="3390"/>
              </a:lnSpc>
            </a:pPr>
            <a:r>
              <a:rPr sz="3250" spc="-305" dirty="0">
                <a:latin typeface="Lucida Sans Unicode"/>
                <a:cs typeface="Lucida Sans Unicode"/>
              </a:rPr>
              <a:t>on</a:t>
            </a:r>
            <a:r>
              <a:rPr sz="3250" spc="-35" dirty="0">
                <a:latin typeface="Lucida Sans Unicode"/>
                <a:cs typeface="Lucida Sans Unicode"/>
              </a:rPr>
              <a:t> </a:t>
            </a:r>
            <a:r>
              <a:rPr sz="3250" spc="-180" dirty="0">
                <a:latin typeface="Lucida Sans Unicode"/>
                <a:cs typeface="Lucida Sans Unicode"/>
              </a:rPr>
              <a:t>the</a:t>
            </a:r>
            <a:r>
              <a:rPr sz="3250" spc="-114" dirty="0">
                <a:latin typeface="Lucida Sans Unicode"/>
                <a:cs typeface="Lucida Sans Unicode"/>
              </a:rPr>
              <a:t> </a:t>
            </a:r>
            <a:r>
              <a:rPr sz="3250" spc="-185" dirty="0">
                <a:latin typeface="Lucida Sans Unicode"/>
                <a:cs typeface="Lucida Sans Unicode"/>
              </a:rPr>
              <a:t>surfaces</a:t>
            </a:r>
            <a:r>
              <a:rPr sz="3250" spc="-10" dirty="0">
                <a:latin typeface="Lucida Sans Unicode"/>
                <a:cs typeface="Lucida Sans Unicode"/>
              </a:rPr>
              <a:t> </a:t>
            </a:r>
            <a:r>
              <a:rPr sz="3250" spc="-240" dirty="0">
                <a:latin typeface="Lucida Sans Unicode"/>
                <a:cs typeface="Lucida Sans Unicode"/>
              </a:rPr>
              <a:t>in</a:t>
            </a:r>
            <a:r>
              <a:rPr sz="3250" spc="-15" dirty="0">
                <a:latin typeface="Lucida Sans Unicode"/>
                <a:cs typeface="Lucida Sans Unicode"/>
              </a:rPr>
              <a:t> </a:t>
            </a:r>
            <a:r>
              <a:rPr sz="3250" spc="-60" dirty="0">
                <a:latin typeface="Lucida Sans Unicode"/>
                <a:cs typeface="Lucida Sans Unicode"/>
              </a:rPr>
              <a:t>contact</a:t>
            </a:r>
            <a:endParaRPr sz="3250">
              <a:latin typeface="Lucida Sans Unicode"/>
              <a:cs typeface="Lucida Sans Unicode"/>
            </a:endParaRPr>
          </a:p>
          <a:p>
            <a:pPr marL="362585" marR="408305" indent="-362585" algn="ctr">
              <a:lnSpc>
                <a:spcPts val="3325"/>
              </a:lnSpc>
              <a:buClr>
                <a:srgbClr val="2D41BA"/>
              </a:buClr>
              <a:buFont typeface="Lucida Sans Unicode"/>
              <a:buChar char="■"/>
              <a:tabLst>
                <a:tab pos="362585" algn="l"/>
                <a:tab pos="2821305" algn="l"/>
                <a:tab pos="5662295" algn="l"/>
                <a:tab pos="6678930" algn="l"/>
              </a:tabLst>
            </a:pPr>
            <a:r>
              <a:rPr sz="3200" spc="75" dirty="0">
                <a:latin typeface="Calibri"/>
                <a:cs typeface="Calibri"/>
              </a:rPr>
              <a:t>The</a:t>
            </a:r>
            <a:r>
              <a:rPr sz="3200" spc="305" dirty="0">
                <a:latin typeface="Calibri"/>
                <a:cs typeface="Calibri"/>
              </a:rPr>
              <a:t> </a:t>
            </a:r>
            <a:r>
              <a:rPr sz="3200" spc="-10" dirty="0">
                <a:latin typeface="Calibri"/>
                <a:cs typeface="Calibri"/>
              </a:rPr>
              <a:t>direction</a:t>
            </a:r>
            <a:r>
              <a:rPr sz="3200" dirty="0">
                <a:latin typeface="Calibri"/>
                <a:cs typeface="Calibri"/>
              </a:rPr>
              <a:t>	of</a:t>
            </a:r>
            <a:r>
              <a:rPr sz="3200" spc="335" dirty="0">
                <a:latin typeface="Calibri"/>
                <a:cs typeface="Calibri"/>
              </a:rPr>
              <a:t> </a:t>
            </a:r>
            <a:r>
              <a:rPr sz="3200" dirty="0">
                <a:latin typeface="Calibri"/>
                <a:cs typeface="Calibri"/>
              </a:rPr>
              <a:t>the</a:t>
            </a:r>
            <a:r>
              <a:rPr sz="3200" spc="365" dirty="0">
                <a:latin typeface="Calibri"/>
                <a:cs typeface="Calibri"/>
              </a:rPr>
              <a:t> </a:t>
            </a:r>
            <a:r>
              <a:rPr sz="3200" spc="-10" dirty="0">
                <a:latin typeface="Calibri"/>
                <a:cs typeface="Calibri"/>
              </a:rPr>
              <a:t>frictional</a:t>
            </a:r>
            <a:r>
              <a:rPr sz="3200" dirty="0">
                <a:latin typeface="Calibri"/>
                <a:cs typeface="Calibri"/>
              </a:rPr>
              <a:t>	</a:t>
            </a:r>
            <a:r>
              <a:rPr sz="3200" spc="-10" dirty="0">
                <a:latin typeface="Calibri"/>
                <a:cs typeface="Calibri"/>
              </a:rPr>
              <a:t>force</a:t>
            </a:r>
            <a:r>
              <a:rPr sz="3200" dirty="0">
                <a:latin typeface="Calibri"/>
                <a:cs typeface="Calibri"/>
              </a:rPr>
              <a:t>	</a:t>
            </a:r>
            <a:r>
              <a:rPr sz="3200" spc="-25" dirty="0">
                <a:latin typeface="Calibri"/>
                <a:cs typeface="Calibri"/>
              </a:rPr>
              <a:t>is</a:t>
            </a:r>
            <a:endParaRPr sz="3200">
              <a:latin typeface="Calibri"/>
              <a:cs typeface="Calibri"/>
            </a:endParaRPr>
          </a:p>
          <a:p>
            <a:pPr marR="921385" algn="ctr">
              <a:lnSpc>
                <a:spcPts val="3385"/>
              </a:lnSpc>
              <a:tabLst>
                <a:tab pos="1636395" algn="l"/>
                <a:tab pos="4008754" algn="l"/>
              </a:tabLst>
            </a:pPr>
            <a:r>
              <a:rPr sz="3250" spc="-10" dirty="0">
                <a:latin typeface="Calibri"/>
                <a:cs typeface="Calibri"/>
              </a:rPr>
              <a:t>opposite</a:t>
            </a:r>
            <a:r>
              <a:rPr sz="3250" dirty="0">
                <a:latin typeface="Calibri"/>
                <a:cs typeface="Calibri"/>
              </a:rPr>
              <a:t>	the</a:t>
            </a:r>
            <a:r>
              <a:rPr sz="3250" spc="330" dirty="0">
                <a:latin typeface="Calibri"/>
                <a:cs typeface="Calibri"/>
              </a:rPr>
              <a:t> </a:t>
            </a:r>
            <a:r>
              <a:rPr sz="3250" spc="-10" dirty="0">
                <a:latin typeface="Calibri"/>
                <a:cs typeface="Calibri"/>
              </a:rPr>
              <a:t>direction</a:t>
            </a:r>
            <a:r>
              <a:rPr sz="3250" dirty="0">
                <a:latin typeface="Calibri"/>
                <a:cs typeface="Calibri"/>
              </a:rPr>
              <a:t>	of</a:t>
            </a:r>
            <a:r>
              <a:rPr sz="3250" spc="160" dirty="0">
                <a:latin typeface="Calibri"/>
                <a:cs typeface="Calibri"/>
              </a:rPr>
              <a:t> </a:t>
            </a:r>
            <a:r>
              <a:rPr sz="3250" spc="-10" dirty="0">
                <a:latin typeface="Calibri"/>
                <a:cs typeface="Calibri"/>
              </a:rPr>
              <a:t>motion</a:t>
            </a:r>
            <a:endParaRPr sz="3250">
              <a:latin typeface="Calibri"/>
              <a:cs typeface="Calibri"/>
            </a:endParaRPr>
          </a:p>
          <a:p>
            <a:pPr marL="362585" marR="458470" indent="-362585" algn="ctr">
              <a:lnSpc>
                <a:spcPts val="3300"/>
              </a:lnSpc>
              <a:buClr>
                <a:srgbClr val="242DB6"/>
              </a:buClr>
              <a:buFont typeface="Lucida Sans Unicode"/>
              <a:buChar char="■"/>
              <a:tabLst>
                <a:tab pos="362585" algn="l"/>
                <a:tab pos="3276600" algn="l"/>
                <a:tab pos="5106670" algn="l"/>
              </a:tabLst>
            </a:pPr>
            <a:r>
              <a:rPr sz="3200" spc="75" dirty="0">
                <a:latin typeface="Calibri"/>
                <a:cs typeface="Calibri"/>
              </a:rPr>
              <a:t>The</a:t>
            </a:r>
            <a:r>
              <a:rPr sz="3200" spc="310" dirty="0">
                <a:latin typeface="Calibri"/>
                <a:cs typeface="Calibri"/>
              </a:rPr>
              <a:t> </a:t>
            </a:r>
            <a:r>
              <a:rPr sz="3200" spc="-10" dirty="0">
                <a:latin typeface="Calibri"/>
                <a:cs typeface="Calibri"/>
              </a:rPr>
              <a:t>coefficients</a:t>
            </a:r>
            <a:r>
              <a:rPr sz="3200" dirty="0">
                <a:latin typeface="Calibri"/>
                <a:cs typeface="Calibri"/>
              </a:rPr>
              <a:t>	of</a:t>
            </a:r>
            <a:r>
              <a:rPr sz="3200" spc="325" dirty="0">
                <a:latin typeface="Calibri"/>
                <a:cs typeface="Calibri"/>
              </a:rPr>
              <a:t> </a:t>
            </a:r>
            <a:r>
              <a:rPr sz="3200" spc="-10" dirty="0">
                <a:latin typeface="Calibri"/>
                <a:cs typeface="Calibri"/>
              </a:rPr>
              <a:t>friction</a:t>
            </a:r>
            <a:r>
              <a:rPr sz="3200" dirty="0">
                <a:latin typeface="Calibri"/>
                <a:cs typeface="Calibri"/>
              </a:rPr>
              <a:t>	</a:t>
            </a:r>
            <a:r>
              <a:rPr sz="3200" spc="80" dirty="0">
                <a:latin typeface="Calibri"/>
                <a:cs typeface="Calibri"/>
              </a:rPr>
              <a:t>are</a:t>
            </a:r>
            <a:r>
              <a:rPr sz="3200" spc="280" dirty="0">
                <a:latin typeface="Calibri"/>
                <a:cs typeface="Calibri"/>
              </a:rPr>
              <a:t> </a:t>
            </a:r>
            <a:r>
              <a:rPr sz="3200" spc="-10" dirty="0">
                <a:latin typeface="Calibri"/>
                <a:cs typeface="Calibri"/>
              </a:rPr>
              <a:t>nearly</a:t>
            </a:r>
            <a:endParaRPr sz="3200">
              <a:latin typeface="Calibri"/>
              <a:cs typeface="Calibri"/>
            </a:endParaRPr>
          </a:p>
          <a:p>
            <a:pPr marR="433705" algn="ctr">
              <a:lnSpc>
                <a:spcPts val="3500"/>
              </a:lnSpc>
              <a:tabLst>
                <a:tab pos="2339340" algn="l"/>
              </a:tabLst>
            </a:pPr>
            <a:r>
              <a:rPr sz="3300" spc="-10" dirty="0">
                <a:latin typeface="Calibri"/>
                <a:cs typeface="Calibri"/>
              </a:rPr>
              <a:t>independent</a:t>
            </a:r>
            <a:r>
              <a:rPr sz="3300" dirty="0">
                <a:latin typeface="Calibri"/>
                <a:cs typeface="Calibri"/>
              </a:rPr>
              <a:t>	of</a:t>
            </a:r>
            <a:r>
              <a:rPr sz="3300" spc="265" dirty="0">
                <a:latin typeface="Calibri"/>
                <a:cs typeface="Calibri"/>
              </a:rPr>
              <a:t> </a:t>
            </a:r>
            <a:r>
              <a:rPr sz="3300" dirty="0">
                <a:latin typeface="Calibri"/>
                <a:cs typeface="Calibri"/>
              </a:rPr>
              <a:t>the</a:t>
            </a:r>
            <a:r>
              <a:rPr sz="3300" spc="265" dirty="0">
                <a:latin typeface="Calibri"/>
                <a:cs typeface="Calibri"/>
              </a:rPr>
              <a:t> </a:t>
            </a:r>
            <a:r>
              <a:rPr sz="3300" dirty="0">
                <a:latin typeface="Calibri"/>
                <a:cs typeface="Calibri"/>
              </a:rPr>
              <a:t>area</a:t>
            </a:r>
            <a:r>
              <a:rPr sz="3300" spc="305" dirty="0">
                <a:latin typeface="Calibri"/>
                <a:cs typeface="Calibri"/>
              </a:rPr>
              <a:t> </a:t>
            </a:r>
            <a:r>
              <a:rPr sz="3300" dirty="0">
                <a:latin typeface="Calibri"/>
                <a:cs typeface="Calibri"/>
              </a:rPr>
              <a:t>of</a:t>
            </a:r>
            <a:r>
              <a:rPr sz="3300" spc="160" dirty="0">
                <a:latin typeface="Calibri"/>
                <a:cs typeface="Calibri"/>
              </a:rPr>
              <a:t> </a:t>
            </a:r>
            <a:r>
              <a:rPr sz="3300" spc="-10" dirty="0">
                <a:latin typeface="Calibri"/>
                <a:cs typeface="Calibri"/>
              </a:rPr>
              <a:t>contact</a:t>
            </a:r>
            <a:endParaRPr sz="3300">
              <a:latin typeface="Calibri"/>
              <a:cs typeface="Calibri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8108156" y="6232921"/>
            <a:ext cx="580429" cy="258960"/>
          </a:xfrm>
          <a:prstGeom prst="rect">
            <a:avLst/>
          </a:prstGeom>
        </p:spPr>
      </p:pic>
      <p:pic>
        <p:nvPicPr>
          <p:cNvPr id="3" name="object 3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5973960" y="3518296"/>
            <a:ext cx="2705695" cy="2607468"/>
          </a:xfrm>
          <a:prstGeom prst="rect">
            <a:avLst/>
          </a:prstGeom>
        </p:spPr>
      </p:pic>
      <p:pic>
        <p:nvPicPr>
          <p:cNvPr id="4" name="object 4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pic>
        <p:nvPicPr>
          <p:cNvPr id="6" name="object 6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5500687" y="1187648"/>
            <a:ext cx="544710" cy="553640"/>
          </a:xfrm>
          <a:prstGeom prst="rect">
            <a:avLst/>
          </a:prstGeom>
        </p:spPr>
      </p:pic>
      <p:pic>
        <p:nvPicPr>
          <p:cNvPr id="7" name="object 7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6429375" y="1446608"/>
            <a:ext cx="634007" cy="696515"/>
          </a:xfrm>
          <a:prstGeom prst="rect">
            <a:avLst/>
          </a:prstGeom>
        </p:spPr>
      </p:pic>
      <p:pic>
        <p:nvPicPr>
          <p:cNvPr id="8" name="object 8"/>
          <p:cNvPicPr/>
          <p:nvPr/>
        </p:nvPicPr>
        <p:blipFill>
          <a:blip r:embed="rId7" cstate="print"/>
          <a:stretch>
            <a:fillRect/>
          </a:stretch>
        </p:blipFill>
        <p:spPr>
          <a:xfrm>
            <a:off x="7197328" y="125016"/>
            <a:ext cx="1830585" cy="2857500"/>
          </a:xfrm>
          <a:prstGeom prst="rect">
            <a:avLst/>
          </a:prstGeom>
        </p:spPr>
      </p:pic>
      <p:sp>
        <p:nvSpPr>
          <p:cNvPr id="9" name="object 9"/>
          <p:cNvSpPr txBox="1">
            <a:spLocks noGrp="1"/>
          </p:cNvSpPr>
          <p:nvPr>
            <p:ph type="title"/>
          </p:nvPr>
        </p:nvSpPr>
        <p:spPr>
          <a:xfrm>
            <a:off x="6836795" y="340766"/>
            <a:ext cx="259079" cy="807085"/>
          </a:xfrm>
          <a:prstGeom prst="rect">
            <a:avLst/>
          </a:prstGeom>
        </p:spPr>
        <p:txBody>
          <a:bodyPr vert="horz" wrap="square" lIns="0" tIns="1587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5"/>
              </a:spcBef>
            </a:pPr>
            <a:r>
              <a:rPr sz="5100" spc="-875" dirty="0">
                <a:solidFill>
                  <a:srgbClr val="646464"/>
                </a:solidFill>
              </a:rPr>
              <a:t>„,</a:t>
            </a:r>
            <a:endParaRPr sz="5100"/>
          </a:p>
        </p:txBody>
      </p:sp>
      <p:sp>
        <p:nvSpPr>
          <p:cNvPr id="10" name="object 10"/>
          <p:cNvSpPr txBox="1"/>
          <p:nvPr/>
        </p:nvSpPr>
        <p:spPr>
          <a:xfrm>
            <a:off x="1342072" y="991195"/>
            <a:ext cx="4158615" cy="4346575"/>
          </a:xfrm>
          <a:prstGeom prst="rect">
            <a:avLst/>
          </a:prstGeom>
        </p:spPr>
        <p:txBody>
          <a:bodyPr vert="horz" wrap="square" lIns="0" tIns="15875" rIns="0" bIns="0" rtlCol="0">
            <a:spAutoFit/>
          </a:bodyPr>
          <a:lstStyle/>
          <a:p>
            <a:pPr marL="97155">
              <a:lnSpc>
                <a:spcPct val="100000"/>
              </a:lnSpc>
              <a:spcBef>
                <a:spcPts val="125"/>
              </a:spcBef>
              <a:tabLst>
                <a:tab pos="3940810" algn="l"/>
              </a:tabLst>
            </a:pPr>
            <a:r>
              <a:rPr sz="5150" spc="-160" dirty="0">
                <a:solidFill>
                  <a:srgbClr val="3831AA"/>
                </a:solidFill>
                <a:latin typeface="Lucida Sans Unicode"/>
                <a:cs typeface="Lucida Sans Unicode"/>
              </a:rPr>
              <a:t>Static</a:t>
            </a:r>
            <a:r>
              <a:rPr sz="5150" spc="-240" dirty="0">
                <a:solidFill>
                  <a:srgbClr val="3831AA"/>
                </a:solidFill>
                <a:latin typeface="Lucida Sans Unicode"/>
                <a:cs typeface="Lucida Sans Unicode"/>
              </a:rPr>
              <a:t> </a:t>
            </a:r>
            <a:r>
              <a:rPr sz="5150" spc="-305" dirty="0" err="1" smtClean="0">
                <a:solidFill>
                  <a:srgbClr val="343393"/>
                </a:solidFill>
                <a:latin typeface="Lucida Sans Unicode"/>
                <a:cs typeface="Lucida Sans Unicode"/>
              </a:rPr>
              <a:t>Fricti</a:t>
            </a:r>
            <a:r>
              <a:rPr lang="en-GB" sz="5150" spc="-305" dirty="0" smtClean="0">
                <a:solidFill>
                  <a:srgbClr val="343393"/>
                </a:solidFill>
                <a:latin typeface="Lucida Sans Unicode"/>
                <a:cs typeface="Lucida Sans Unicode"/>
              </a:rPr>
              <a:t>on</a:t>
            </a:r>
            <a:r>
              <a:rPr sz="5150" spc="-50" dirty="0" smtClean="0">
                <a:solidFill>
                  <a:srgbClr val="3F3F97"/>
                </a:solidFill>
                <a:latin typeface="Lucida Sans Unicode"/>
                <a:cs typeface="Lucida Sans Unicode"/>
              </a:rPr>
              <a:t>,</a:t>
            </a:r>
            <a:endParaRPr sz="5150" dirty="0">
              <a:latin typeface="Lucida Sans Unicode"/>
              <a:cs typeface="Lucida Sans Unicode"/>
            </a:endParaRPr>
          </a:p>
          <a:p>
            <a:pPr marL="462915" marR="436245" indent="-356870" algn="just">
              <a:lnSpc>
                <a:spcPct val="94800"/>
              </a:lnSpc>
              <a:spcBef>
                <a:spcPts val="2600"/>
              </a:spcBef>
              <a:buChar char="■"/>
              <a:tabLst>
                <a:tab pos="462915" algn="l"/>
                <a:tab pos="477520" algn="l"/>
              </a:tabLst>
            </a:pPr>
            <a:r>
              <a:rPr sz="2950" dirty="0">
                <a:solidFill>
                  <a:srgbClr val="3331D6"/>
                </a:solidFill>
                <a:latin typeface="Lucida Sans Unicode"/>
                <a:cs typeface="Lucida Sans Unicode"/>
              </a:rPr>
              <a:t>	</a:t>
            </a:r>
            <a:r>
              <a:rPr sz="2950" dirty="0">
                <a:latin typeface="Lucida Sans Unicode"/>
                <a:cs typeface="Lucida Sans Unicode"/>
              </a:rPr>
              <a:t>Static</a:t>
            </a:r>
            <a:r>
              <a:rPr sz="2950" spc="-90" dirty="0">
                <a:latin typeface="Lucida Sans Unicode"/>
                <a:cs typeface="Lucida Sans Unicode"/>
              </a:rPr>
              <a:t> </a:t>
            </a:r>
            <a:r>
              <a:rPr sz="2950" spc="-40" dirty="0">
                <a:latin typeface="Lucida Sans Unicode"/>
                <a:cs typeface="Lucida Sans Unicode"/>
              </a:rPr>
              <a:t>friction</a:t>
            </a:r>
            <a:r>
              <a:rPr sz="2950" spc="40" dirty="0">
                <a:latin typeface="Lucida Sans Unicode"/>
                <a:cs typeface="Lucida Sans Unicode"/>
              </a:rPr>
              <a:t> </a:t>
            </a:r>
            <a:r>
              <a:rPr sz="2950" spc="-20" dirty="0">
                <a:latin typeface="Lucida Sans Unicode"/>
                <a:cs typeface="Lucida Sans Unicode"/>
              </a:rPr>
              <a:t>acts </a:t>
            </a:r>
            <a:r>
              <a:rPr sz="2950" dirty="0">
                <a:latin typeface="Lucida Sans Unicode"/>
                <a:cs typeface="Lucida Sans Unicode"/>
              </a:rPr>
              <a:t>to</a:t>
            </a:r>
            <a:r>
              <a:rPr sz="2950" spc="-110" dirty="0">
                <a:latin typeface="Lucida Sans Unicode"/>
                <a:cs typeface="Lucida Sans Unicode"/>
              </a:rPr>
              <a:t> </a:t>
            </a:r>
            <a:r>
              <a:rPr sz="2950" dirty="0">
                <a:latin typeface="Lucida Sans Unicode"/>
                <a:cs typeface="Lucida Sans Unicode"/>
              </a:rPr>
              <a:t>keep</a:t>
            </a:r>
            <a:r>
              <a:rPr sz="2950" spc="-10" dirty="0">
                <a:latin typeface="Lucida Sans Unicode"/>
                <a:cs typeface="Lucida Sans Unicode"/>
              </a:rPr>
              <a:t> </a:t>
            </a:r>
            <a:r>
              <a:rPr sz="2950" dirty="0">
                <a:latin typeface="Lucida Sans Unicode"/>
                <a:cs typeface="Lucida Sans Unicode"/>
              </a:rPr>
              <a:t>the</a:t>
            </a:r>
            <a:r>
              <a:rPr sz="2950" spc="-50" dirty="0">
                <a:latin typeface="Lucida Sans Unicode"/>
                <a:cs typeface="Lucida Sans Unicode"/>
              </a:rPr>
              <a:t> object </a:t>
            </a:r>
            <a:r>
              <a:rPr sz="2950" spc="-10" dirty="0">
                <a:latin typeface="Lucida Sans Unicode"/>
                <a:cs typeface="Lucida Sans Unicode"/>
              </a:rPr>
              <a:t>from</a:t>
            </a:r>
            <a:r>
              <a:rPr sz="2950" spc="-195" dirty="0">
                <a:latin typeface="Lucida Sans Unicode"/>
                <a:cs typeface="Lucida Sans Unicode"/>
              </a:rPr>
              <a:t> </a:t>
            </a:r>
            <a:r>
              <a:rPr sz="2950" spc="-10" dirty="0">
                <a:latin typeface="Lucida Sans Unicode"/>
                <a:cs typeface="Lucida Sans Unicode"/>
              </a:rPr>
              <a:t>moving</a:t>
            </a:r>
            <a:endParaRPr sz="2950" dirty="0">
              <a:latin typeface="Lucida Sans Unicode"/>
              <a:cs typeface="Lucida Sans Unicode"/>
            </a:endParaRPr>
          </a:p>
          <a:p>
            <a:pPr marL="460375" indent="-354330" algn="just">
              <a:lnSpc>
                <a:spcPts val="3379"/>
              </a:lnSpc>
              <a:spcBef>
                <a:spcPts val="505"/>
              </a:spcBef>
              <a:buClr>
                <a:srgbClr val="2D34C1"/>
              </a:buClr>
              <a:buChar char="■"/>
              <a:tabLst>
                <a:tab pos="460375" algn="l"/>
              </a:tabLst>
            </a:pPr>
            <a:r>
              <a:rPr sz="2950" spc="-480" dirty="0">
                <a:latin typeface="Lucida Sans Unicode"/>
                <a:cs typeface="Lucida Sans Unicode"/>
              </a:rPr>
              <a:t>If</a:t>
            </a:r>
            <a:r>
              <a:rPr sz="2950" spc="110" dirty="0">
                <a:latin typeface="Lucida Sans Unicode"/>
                <a:cs typeface="Lucida Sans Unicode"/>
              </a:rPr>
              <a:t>  </a:t>
            </a:r>
            <a:r>
              <a:rPr sz="2950" dirty="0">
                <a:latin typeface="Lucida Sans Unicode"/>
                <a:cs typeface="Lucida Sans Unicode"/>
              </a:rPr>
              <a:t>F</a:t>
            </a:r>
            <a:r>
              <a:rPr sz="2950" spc="-114" dirty="0">
                <a:latin typeface="Lucida Sans Unicode"/>
                <a:cs typeface="Lucida Sans Unicode"/>
              </a:rPr>
              <a:t> </a:t>
            </a:r>
            <a:r>
              <a:rPr sz="2950" dirty="0">
                <a:latin typeface="Lucida Sans Unicode"/>
                <a:cs typeface="Lucida Sans Unicode"/>
              </a:rPr>
              <a:t>increases,</a:t>
            </a:r>
            <a:r>
              <a:rPr sz="2950" spc="140" dirty="0">
                <a:latin typeface="Lucida Sans Unicode"/>
                <a:cs typeface="Lucida Sans Unicode"/>
              </a:rPr>
              <a:t> </a:t>
            </a:r>
            <a:r>
              <a:rPr sz="2950" spc="-25" dirty="0">
                <a:latin typeface="Lucida Sans Unicode"/>
                <a:cs typeface="Lucida Sans Unicode"/>
              </a:rPr>
              <a:t>so</a:t>
            </a:r>
            <a:endParaRPr sz="2950" dirty="0">
              <a:latin typeface="Lucida Sans Unicode"/>
              <a:cs typeface="Lucida Sans Unicode"/>
            </a:endParaRPr>
          </a:p>
          <a:p>
            <a:pPr marL="473709">
              <a:lnSpc>
                <a:spcPts val="3565"/>
              </a:lnSpc>
            </a:pPr>
            <a:r>
              <a:rPr sz="3100" spc="180" dirty="0">
                <a:latin typeface="Times New Roman"/>
                <a:cs typeface="Times New Roman"/>
              </a:rPr>
              <a:t>does</a:t>
            </a:r>
            <a:r>
              <a:rPr sz="3100" spc="120" dirty="0">
                <a:latin typeface="Times New Roman"/>
                <a:cs typeface="Times New Roman"/>
              </a:rPr>
              <a:t> </a:t>
            </a:r>
            <a:r>
              <a:rPr lang="en-GB" sz="3100" spc="-300" dirty="0">
                <a:latin typeface="Times New Roman"/>
                <a:cs typeface="Times New Roman"/>
              </a:rPr>
              <a:t>f</a:t>
            </a:r>
            <a:r>
              <a:rPr sz="3300" spc="-450" baseline="-17676" dirty="0" smtClean="0">
                <a:latin typeface="Times New Roman"/>
                <a:cs typeface="Times New Roman"/>
              </a:rPr>
              <a:t>s</a:t>
            </a:r>
            <a:endParaRPr sz="3300" baseline="-17676" dirty="0">
              <a:latin typeface="Times New Roman"/>
              <a:cs typeface="Times New Roman"/>
            </a:endParaRPr>
          </a:p>
          <a:p>
            <a:pPr marL="459105" indent="-352425" algn="just">
              <a:lnSpc>
                <a:spcPts val="3454"/>
              </a:lnSpc>
              <a:spcBef>
                <a:spcPts val="489"/>
              </a:spcBef>
              <a:buClr>
                <a:srgbClr val="3133E2"/>
              </a:buClr>
              <a:buChar char="■"/>
              <a:tabLst>
                <a:tab pos="459105" algn="l"/>
              </a:tabLst>
            </a:pPr>
            <a:r>
              <a:rPr sz="2900" spc="-459" dirty="0">
                <a:latin typeface="Lucida Sans Unicode"/>
                <a:cs typeface="Lucida Sans Unicode"/>
              </a:rPr>
              <a:t>If</a:t>
            </a:r>
            <a:r>
              <a:rPr sz="2900" spc="145" dirty="0">
                <a:latin typeface="Lucida Sans Unicode"/>
                <a:cs typeface="Lucida Sans Unicode"/>
              </a:rPr>
              <a:t>  </a:t>
            </a:r>
            <a:r>
              <a:rPr sz="2900" spc="90" dirty="0">
                <a:latin typeface="Lucida Sans Unicode"/>
                <a:cs typeface="Lucida Sans Unicode"/>
              </a:rPr>
              <a:t>F</a:t>
            </a:r>
            <a:r>
              <a:rPr sz="2900" spc="-30" dirty="0">
                <a:latin typeface="Lucida Sans Unicode"/>
                <a:cs typeface="Lucida Sans Unicode"/>
              </a:rPr>
              <a:t> </a:t>
            </a:r>
            <a:r>
              <a:rPr sz="2900" dirty="0">
                <a:latin typeface="Lucida Sans Unicode"/>
                <a:cs typeface="Lucida Sans Unicode"/>
              </a:rPr>
              <a:t>decreases,</a:t>
            </a:r>
            <a:r>
              <a:rPr sz="2900" spc="265" dirty="0">
                <a:latin typeface="Lucida Sans Unicode"/>
                <a:cs typeface="Lucida Sans Unicode"/>
              </a:rPr>
              <a:t> </a:t>
            </a:r>
            <a:r>
              <a:rPr sz="2900" spc="-35" dirty="0">
                <a:latin typeface="Lucida Sans Unicode"/>
                <a:cs typeface="Lucida Sans Unicode"/>
              </a:rPr>
              <a:t>so</a:t>
            </a:r>
            <a:endParaRPr sz="2900" dirty="0">
              <a:latin typeface="Lucida Sans Unicode"/>
              <a:cs typeface="Lucida Sans Unicode"/>
            </a:endParaRPr>
          </a:p>
          <a:p>
            <a:pPr marL="466725">
              <a:lnSpc>
                <a:spcPts val="3390"/>
              </a:lnSpc>
            </a:pPr>
            <a:r>
              <a:rPr sz="2850" spc="-10" dirty="0">
                <a:latin typeface="Lucida Sans Unicode"/>
                <a:cs typeface="Lucida Sans Unicode"/>
              </a:rPr>
              <a:t>does</a:t>
            </a:r>
            <a:r>
              <a:rPr sz="2850" spc="-200" dirty="0">
                <a:latin typeface="Lucida Sans Unicode"/>
                <a:cs typeface="Lucida Sans Unicode"/>
              </a:rPr>
              <a:t> </a:t>
            </a:r>
            <a:r>
              <a:rPr lang="en-GB" sz="2850" spc="-200" dirty="0" smtClean="0">
                <a:latin typeface="Lucida Sans Unicode"/>
                <a:cs typeface="Lucida Sans Unicode"/>
              </a:rPr>
              <a:t>f</a:t>
            </a:r>
            <a:r>
              <a:rPr sz="2925" spc="944" baseline="-19943" dirty="0" smtClean="0">
                <a:latin typeface="Lucida Sans Unicode"/>
                <a:cs typeface="Lucida Sans Unicode"/>
              </a:rPr>
              <a:t>s</a:t>
            </a:r>
            <a:endParaRPr sz="2925" baseline="-19943" dirty="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object 5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419695" y="991195"/>
            <a:ext cx="3080741" cy="1053703"/>
          </a:xfrm>
          <a:prstGeom prst="rect">
            <a:avLst/>
          </a:prstGeom>
        </p:spPr>
      </p:pic>
      <p:pic>
        <p:nvPicPr>
          <p:cNvPr id="7" name="object 7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5410200" y="1188036"/>
            <a:ext cx="571500" cy="553640"/>
          </a:xfrm>
          <a:prstGeom prst="rect">
            <a:avLst/>
          </a:prstGeom>
        </p:spPr>
      </p:pic>
      <p:sp>
        <p:nvSpPr>
          <p:cNvPr id="16" name="object 16"/>
          <p:cNvSpPr txBox="1">
            <a:spLocks noGrp="1"/>
          </p:cNvSpPr>
          <p:nvPr>
            <p:ph type="title"/>
          </p:nvPr>
        </p:nvSpPr>
        <p:spPr>
          <a:xfrm>
            <a:off x="1227419" y="934591"/>
            <a:ext cx="4195873" cy="800860"/>
          </a:xfrm>
          <a:prstGeom prst="rect">
            <a:avLst/>
          </a:prstGeom>
        </p:spPr>
        <p:txBody>
          <a:bodyPr vert="horz" wrap="square" lIns="0" tIns="1587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5"/>
              </a:spcBef>
              <a:tabLst>
                <a:tab pos="2101850" algn="l"/>
              </a:tabLst>
            </a:pPr>
            <a:r>
              <a:rPr sz="5100" spc="65" dirty="0" smtClean="0">
                <a:solidFill>
                  <a:srgbClr val="333499"/>
                </a:solidFill>
                <a:latin typeface="Calibri"/>
                <a:cs typeface="Calibri"/>
              </a:rPr>
              <a:t>Kinetic</a:t>
            </a:r>
            <a:r>
              <a:rPr lang="en-GB" sz="5100" spc="65" dirty="0" smtClean="0">
                <a:solidFill>
                  <a:srgbClr val="333499"/>
                </a:solidFill>
                <a:latin typeface="Calibri"/>
                <a:cs typeface="Calibri"/>
              </a:rPr>
              <a:t> </a:t>
            </a:r>
            <a:r>
              <a:rPr sz="5100" spc="-10" dirty="0" err="1" smtClean="0">
                <a:solidFill>
                  <a:srgbClr val="343497"/>
                </a:solidFill>
                <a:latin typeface="Calibri"/>
                <a:cs typeface="Calibri"/>
              </a:rPr>
              <a:t>Fricti</a:t>
            </a:r>
            <a:r>
              <a:rPr lang="en-GB" sz="5100" spc="-10" dirty="0" smtClean="0">
                <a:solidFill>
                  <a:srgbClr val="343497"/>
                </a:solidFill>
                <a:latin typeface="Calibri"/>
                <a:cs typeface="Calibri"/>
              </a:rPr>
              <a:t>on,</a:t>
            </a:r>
            <a:endParaRPr sz="5100" dirty="0">
              <a:latin typeface="Calibri"/>
              <a:cs typeface="Calibri"/>
            </a:endParaRPr>
          </a:p>
        </p:txBody>
      </p:sp>
      <p:sp>
        <p:nvSpPr>
          <p:cNvPr id="17" name="object 17"/>
          <p:cNvSpPr txBox="1"/>
          <p:nvPr/>
        </p:nvSpPr>
        <p:spPr>
          <a:xfrm>
            <a:off x="1237736" y="1948854"/>
            <a:ext cx="5163064" cy="1296636"/>
          </a:xfrm>
          <a:prstGeom prst="rect">
            <a:avLst/>
          </a:prstGeom>
        </p:spPr>
        <p:txBody>
          <a:bodyPr vert="horz" wrap="square" lIns="0" tIns="113664" rIns="0" bIns="0" rtlCol="0">
            <a:spAutoFit/>
          </a:bodyPr>
          <a:lstStyle/>
          <a:p>
            <a:pPr marL="375285" marR="5080" indent="-363220">
              <a:lnSpc>
                <a:spcPct val="79800"/>
              </a:lnSpc>
              <a:spcBef>
                <a:spcPts val="894"/>
              </a:spcBef>
              <a:buClr>
                <a:srgbClr val="3136C4"/>
              </a:buClr>
              <a:buFont typeface="Lucida Sans Unicode"/>
              <a:buChar char="■"/>
              <a:tabLst>
                <a:tab pos="375285" algn="l"/>
                <a:tab pos="1231265" algn="l"/>
                <a:tab pos="1598930" algn="l"/>
                <a:tab pos="1666239" algn="l"/>
                <a:tab pos="2009775" algn="l"/>
                <a:tab pos="2172970" algn="l"/>
                <a:tab pos="2306955" algn="l"/>
              </a:tabLst>
            </a:pPr>
            <a:r>
              <a:rPr sz="3200" spc="90" dirty="0">
                <a:latin typeface="Calibri"/>
                <a:cs typeface="Calibri"/>
              </a:rPr>
              <a:t>The</a:t>
            </a:r>
            <a:r>
              <a:rPr sz="3200" spc="350" dirty="0">
                <a:latin typeface="Calibri"/>
                <a:cs typeface="Calibri"/>
              </a:rPr>
              <a:t> </a:t>
            </a:r>
            <a:r>
              <a:rPr sz="3200" spc="-10" dirty="0">
                <a:latin typeface="Calibri"/>
                <a:cs typeface="Calibri"/>
              </a:rPr>
              <a:t>force</a:t>
            </a:r>
            <a:r>
              <a:rPr sz="3200" dirty="0">
                <a:latin typeface="Calibri"/>
                <a:cs typeface="Calibri"/>
              </a:rPr>
              <a:t>		</a:t>
            </a:r>
            <a:r>
              <a:rPr sz="3200" spc="-25" dirty="0">
                <a:latin typeface="Calibri"/>
                <a:cs typeface="Calibri"/>
              </a:rPr>
              <a:t>of </a:t>
            </a:r>
            <a:r>
              <a:rPr sz="3150" spc="45" dirty="0" smtClean="0">
                <a:latin typeface="Calibri"/>
                <a:cs typeface="Calibri"/>
              </a:rPr>
              <a:t>kinetic</a:t>
            </a:r>
            <a:r>
              <a:rPr lang="en-GB" sz="3150" dirty="0">
                <a:latin typeface="Calibri"/>
                <a:cs typeface="Calibri"/>
              </a:rPr>
              <a:t> </a:t>
            </a:r>
            <a:r>
              <a:rPr sz="3150" spc="-10" dirty="0" smtClean="0">
                <a:latin typeface="Calibri"/>
                <a:cs typeface="Calibri"/>
              </a:rPr>
              <a:t>friction </a:t>
            </a:r>
            <a:r>
              <a:rPr sz="3250" spc="40" dirty="0">
                <a:latin typeface="Calibri"/>
                <a:cs typeface="Calibri"/>
              </a:rPr>
              <a:t>acts</a:t>
            </a:r>
            <a:r>
              <a:rPr sz="3250" dirty="0">
                <a:latin typeface="Calibri"/>
                <a:cs typeface="Calibri"/>
              </a:rPr>
              <a:t>	</a:t>
            </a:r>
            <a:r>
              <a:rPr sz="3250" spc="-20" dirty="0">
                <a:latin typeface="Calibri"/>
                <a:cs typeface="Calibri"/>
              </a:rPr>
              <a:t>when</a:t>
            </a:r>
            <a:r>
              <a:rPr sz="3250" dirty="0">
                <a:latin typeface="Calibri"/>
                <a:cs typeface="Calibri"/>
              </a:rPr>
              <a:t>		</a:t>
            </a:r>
            <a:r>
              <a:rPr sz="3250" spc="-25" dirty="0">
                <a:latin typeface="Calibri"/>
                <a:cs typeface="Calibri"/>
              </a:rPr>
              <a:t>the </a:t>
            </a:r>
            <a:r>
              <a:rPr sz="3150" spc="65" dirty="0" smtClean="0">
                <a:latin typeface="Calibri"/>
                <a:cs typeface="Calibri"/>
              </a:rPr>
              <a:t>object</a:t>
            </a:r>
            <a:r>
              <a:rPr lang="en-GB" sz="3150" dirty="0">
                <a:latin typeface="Calibri"/>
                <a:cs typeface="Calibri"/>
              </a:rPr>
              <a:t> </a:t>
            </a:r>
            <a:r>
              <a:rPr sz="3150" spc="30" dirty="0" smtClean="0">
                <a:latin typeface="Calibri"/>
                <a:cs typeface="Calibri"/>
              </a:rPr>
              <a:t>is</a:t>
            </a:r>
            <a:r>
              <a:rPr lang="en-GB" sz="3150" spc="30" dirty="0" smtClean="0">
                <a:latin typeface="Calibri"/>
                <a:cs typeface="Calibri"/>
              </a:rPr>
              <a:t> </a:t>
            </a:r>
            <a:r>
              <a:rPr sz="3150" spc="-25" dirty="0" smtClean="0">
                <a:latin typeface="Calibri"/>
                <a:cs typeface="Calibri"/>
              </a:rPr>
              <a:t>in</a:t>
            </a:r>
            <a:r>
              <a:rPr lang="en-GB" sz="3150" spc="-25" dirty="0" smtClean="0">
                <a:latin typeface="Calibri"/>
                <a:cs typeface="Calibri"/>
              </a:rPr>
              <a:t> </a:t>
            </a:r>
            <a:r>
              <a:rPr sz="3100" spc="45" dirty="0" smtClean="0">
                <a:latin typeface="Calibri"/>
                <a:cs typeface="Calibri"/>
              </a:rPr>
              <a:t>motion</a:t>
            </a:r>
            <a:endParaRPr sz="3100" dirty="0">
              <a:latin typeface="Calibri"/>
              <a:cs typeface="Calibri"/>
            </a:endParaRPr>
          </a:p>
        </p:txBody>
      </p:sp>
      <p:sp>
        <p:nvSpPr>
          <p:cNvPr id="20" name="object 20"/>
          <p:cNvSpPr txBox="1"/>
          <p:nvPr/>
        </p:nvSpPr>
        <p:spPr>
          <a:xfrm>
            <a:off x="1828800" y="3260730"/>
            <a:ext cx="4572000" cy="1123512"/>
          </a:xfrm>
          <a:prstGeom prst="rect">
            <a:avLst/>
          </a:prstGeom>
        </p:spPr>
        <p:txBody>
          <a:bodyPr vert="horz" wrap="square" lIns="0" tIns="107314" rIns="0" bIns="0" rtlCol="0">
            <a:spAutoFit/>
          </a:bodyPr>
          <a:lstStyle/>
          <a:p>
            <a:pPr marL="360045" marR="5080" indent="-347980">
              <a:lnSpc>
                <a:spcPct val="78700"/>
              </a:lnSpc>
              <a:spcBef>
                <a:spcPts val="844"/>
              </a:spcBef>
              <a:buChar char="•"/>
              <a:tabLst>
                <a:tab pos="360045" algn="l"/>
                <a:tab pos="363855" algn="l"/>
              </a:tabLst>
            </a:pPr>
            <a:r>
              <a:rPr sz="2800" dirty="0">
                <a:solidFill>
                  <a:srgbClr val="FD0000"/>
                </a:solidFill>
                <a:latin typeface="Lucida Sans Unicode"/>
                <a:cs typeface="Lucida Sans Unicode"/>
              </a:rPr>
              <a:t>	</a:t>
            </a:r>
            <a:r>
              <a:rPr sz="2800" spc="-180" dirty="0">
                <a:latin typeface="Lucida Sans Unicode"/>
                <a:cs typeface="Lucida Sans Unicode"/>
              </a:rPr>
              <a:t>Variations</a:t>
            </a:r>
            <a:r>
              <a:rPr sz="2800" spc="30" dirty="0">
                <a:latin typeface="Lucida Sans Unicode"/>
                <a:cs typeface="Lucida Sans Unicode"/>
              </a:rPr>
              <a:t> </a:t>
            </a:r>
            <a:r>
              <a:rPr sz="2800" spc="-265" dirty="0">
                <a:latin typeface="Lucida Sans Unicode"/>
                <a:cs typeface="Lucida Sans Unicode"/>
              </a:rPr>
              <a:t>of</a:t>
            </a:r>
            <a:r>
              <a:rPr sz="2800" spc="15" dirty="0">
                <a:latin typeface="Lucida Sans Unicode"/>
                <a:cs typeface="Lucida Sans Unicode"/>
              </a:rPr>
              <a:t> </a:t>
            </a:r>
            <a:r>
              <a:rPr sz="2800" spc="-105" dirty="0">
                <a:latin typeface="Lucida Sans Unicode"/>
                <a:cs typeface="Lucida Sans Unicode"/>
              </a:rPr>
              <a:t>the </a:t>
            </a:r>
            <a:r>
              <a:rPr sz="2800" spc="-175" dirty="0" smtClean="0">
                <a:latin typeface="Lucida Sans Unicode"/>
                <a:cs typeface="Lucida Sans Unicode"/>
              </a:rPr>
              <a:t>co</a:t>
            </a:r>
            <a:r>
              <a:rPr lang="en-GB" sz="2800" spc="-175" dirty="0">
                <a:latin typeface="Lucida Sans Unicode"/>
                <a:cs typeface="Lucida Sans Unicode"/>
              </a:rPr>
              <a:t>-</a:t>
            </a:r>
            <a:r>
              <a:rPr sz="2800" spc="-175" dirty="0" smtClean="0">
                <a:latin typeface="Lucida Sans Unicode"/>
                <a:cs typeface="Lucida Sans Unicode"/>
              </a:rPr>
              <a:t>efficient</a:t>
            </a:r>
            <a:r>
              <a:rPr sz="2800" spc="35" dirty="0" smtClean="0">
                <a:latin typeface="Lucida Sans Unicode"/>
                <a:cs typeface="Lucida Sans Unicode"/>
              </a:rPr>
              <a:t> </a:t>
            </a:r>
            <a:r>
              <a:rPr sz="2800" spc="-20" dirty="0">
                <a:latin typeface="Lucida Sans Unicode"/>
                <a:cs typeface="Lucida Sans Unicode"/>
              </a:rPr>
              <a:t>with </a:t>
            </a:r>
            <a:r>
              <a:rPr sz="2750" spc="-120" dirty="0">
                <a:latin typeface="Lucida Sans Unicode"/>
                <a:cs typeface="Lucida Sans Unicode"/>
              </a:rPr>
              <a:t>speed</a:t>
            </a:r>
            <a:r>
              <a:rPr sz="2750" spc="-75" dirty="0">
                <a:latin typeface="Lucida Sans Unicode"/>
                <a:cs typeface="Lucida Sans Unicode"/>
              </a:rPr>
              <a:t> </a:t>
            </a:r>
            <a:r>
              <a:rPr sz="2750" spc="-210" dirty="0">
                <a:latin typeface="Lucida Sans Unicode"/>
                <a:cs typeface="Lucida Sans Unicode"/>
              </a:rPr>
              <a:t>will</a:t>
            </a:r>
            <a:r>
              <a:rPr sz="2750" spc="-10" dirty="0">
                <a:latin typeface="Lucida Sans Unicode"/>
                <a:cs typeface="Lucida Sans Unicode"/>
              </a:rPr>
              <a:t> </a:t>
            </a:r>
            <a:r>
              <a:rPr sz="2750" spc="-25" dirty="0">
                <a:latin typeface="Lucida Sans Unicode"/>
                <a:cs typeface="Lucida Sans Unicode"/>
              </a:rPr>
              <a:t>be </a:t>
            </a:r>
            <a:r>
              <a:rPr sz="2650" spc="-10" dirty="0">
                <a:latin typeface="Lucida Sans Unicode"/>
                <a:cs typeface="Lucida Sans Unicode"/>
              </a:rPr>
              <a:t>ignored</a:t>
            </a:r>
            <a:endParaRPr sz="2650" dirty="0">
              <a:latin typeface="Lucida Sans Unicode"/>
              <a:cs typeface="Lucida Sans Unicode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39</TotalTime>
  <Words>240</Words>
  <Application>Microsoft Office PowerPoint</Application>
  <PresentationFormat>On-screen Show (4:3)</PresentationFormat>
  <Paragraphs>146</Paragraphs>
  <Slides>28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28</vt:i4>
      </vt:variant>
    </vt:vector>
  </HeadingPairs>
  <TitlesOfParts>
    <vt:vector size="37" baseType="lpstr">
      <vt:lpstr>Arial</vt:lpstr>
      <vt:lpstr>Calibri</vt:lpstr>
      <vt:lpstr>Cambria</vt:lpstr>
      <vt:lpstr>Consolas</vt:lpstr>
      <vt:lpstr>Courier New</vt:lpstr>
      <vt:lpstr>Impact</vt:lpstr>
      <vt:lpstr>Lucida Sans Unicode</vt:lpstr>
      <vt:lpstr>Times New Roman</vt:lpstr>
      <vt:lpstr>Office Theme</vt:lpstr>
      <vt:lpstr>PowerPoint Presentation</vt:lpstr>
      <vt:lpstr>Classical Mechanics</vt:lpstr>
      <vt:lpstr>Forces</vt:lpstr>
      <vt:lpstr>Contact and Field Forces</vt:lpstr>
      <vt:lpstr>Fundamental Forces</vt:lpstr>
      <vt:lpstr>Newton's First Law</vt:lpstr>
      <vt:lpstr>Mass</vt:lpstr>
      <vt:lpstr>Newton's Second Law</vt:lpstr>
      <vt:lpstr>Units of Force</vt:lpstr>
      <vt:lpstr>Sir Isaac Newton</vt:lpstr>
      <vt:lpstr>Gravitati al Force</vt:lpstr>
      <vt:lpstr>Weight</vt:lpstr>
      <vt:lpstr>More about weight</vt:lpstr>
      <vt:lpstr>Newton's Third Law</vt:lpstr>
      <vt:lpstr>Newton's Third Law cont.</vt:lpstr>
      <vt:lpstr>Forces Acting on a object</vt:lpstr>
      <vt:lpstr>Appication of Newton’s Law</vt:lpstr>
      <vt:lpstr>Free Body Diagram</vt:lpstr>
      <vt:lpstr>Free Body Diagram, Example</vt:lpstr>
      <vt:lpstr>Equilibrium</vt:lpstr>
      <vt:lpstr>Equilibrium cont.</vt:lpstr>
      <vt:lpstr>Equilibrium Example Free Body Diagrams</vt:lpstr>
      <vt:lpstr>Inclined Planes </vt:lpstr>
      <vt:lpstr>PowerPoint Presentation</vt:lpstr>
      <vt:lpstr>Forces of Friction</vt:lpstr>
      <vt:lpstr>More About Friction</vt:lpstr>
      <vt:lpstr>„,</vt:lpstr>
      <vt:lpstr>Kinetic Friction,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Classical Mechanics</dc:title>
  <dc:creator>SYSTEM 8</dc:creator>
  <cp:lastModifiedBy>System 2</cp:lastModifiedBy>
  <cp:revision>10</cp:revision>
  <dcterms:created xsi:type="dcterms:W3CDTF">2024-07-12T07:17:09Z</dcterms:created>
  <dcterms:modified xsi:type="dcterms:W3CDTF">2024-07-12T08:53:54Z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2024-07-12T00:00:00Z</vt:filetime>
  </property>
  <property fmtid="{D5CDD505-2E9C-101B-9397-08002B2CF9AE}" pid="3" name="Producer">
    <vt:lpwstr>jsPDF 1.3.2 2016-09-30T20:33:17.116Z:jameshall</vt:lpwstr>
  </property>
  <property fmtid="{D5CDD505-2E9C-101B-9397-08002B2CF9AE}" pid="4" name="LastSaved">
    <vt:filetime>2024-07-12T00:00:00Z</vt:filetime>
  </property>
</Properties>
</file>